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charts/chart17.xml" ContentType="application/vnd.openxmlformats-officedocument.drawingml.char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rawings/drawing3.xml" ContentType="application/vnd.openxmlformats-officedocument.drawingml.chartshap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charts/chart8.xml" ContentType="application/vnd.openxmlformats-officedocument.drawingml.chart+xml"/>
  <Override PartName="/ppt/diagrams/colors9.xml" ContentType="application/vnd.openxmlformats-officedocument.drawingml.diagramColors+xml"/>
  <Override PartName="/ppt/charts/chart21.xml" ContentType="application/vnd.openxmlformats-officedocument.drawingml.chart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charts/chart10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drawings/drawing8.xml" ContentType="application/vnd.openxmlformats-officedocument.drawingml.chartshapes+xml"/>
  <Override PartName="/ppt/diagrams/layout14.xml" ContentType="application/vnd.openxmlformats-officedocument.drawingml.diagramLayout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rawings/drawing4.xml" ContentType="application/vnd.openxmlformats-officedocument.drawingml.chartshapes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xls" ContentType="application/vnd.ms-exce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iagrams/quickStyle15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rawings/drawing9.xml" ContentType="application/vnd.openxmlformats-officedocument.drawingml.chartshapes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diagrams/colors14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charts/chart23.xml" ContentType="application/vnd.openxmlformats-officedocument.drawingml.chart+xml"/>
  <Override PartName="/ppt/diagrams/quickStyle16.xml" ContentType="application/vnd.openxmlformats-officedocument.drawingml.diagramStyl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6.xml" ContentType="application/vnd.openxmlformats-officedocument.drawingml.chart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ppt/drawings/drawing6.xml" ContentType="application/vnd.openxmlformats-officedocument.drawingml.chartshapes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8"/>
  </p:notesMasterIdLst>
  <p:handoutMasterIdLst>
    <p:handoutMasterId r:id="rId59"/>
  </p:handoutMasterIdLst>
  <p:sldIdLst>
    <p:sldId id="256" r:id="rId2"/>
    <p:sldId id="258" r:id="rId3"/>
    <p:sldId id="295" r:id="rId4"/>
    <p:sldId id="296" r:id="rId5"/>
    <p:sldId id="297" r:id="rId6"/>
    <p:sldId id="300" r:id="rId7"/>
    <p:sldId id="298" r:id="rId8"/>
    <p:sldId id="299" r:id="rId9"/>
    <p:sldId id="301" r:id="rId10"/>
    <p:sldId id="260" r:id="rId11"/>
    <p:sldId id="261" r:id="rId12"/>
    <p:sldId id="263" r:id="rId13"/>
    <p:sldId id="304" r:id="rId14"/>
    <p:sldId id="329" r:id="rId15"/>
    <p:sldId id="331" r:id="rId16"/>
    <p:sldId id="330" r:id="rId17"/>
    <p:sldId id="332" r:id="rId18"/>
    <p:sldId id="333" r:id="rId19"/>
    <p:sldId id="342" r:id="rId20"/>
    <p:sldId id="325" r:id="rId21"/>
    <p:sldId id="282" r:id="rId22"/>
    <p:sldId id="268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274" r:id="rId35"/>
    <p:sldId id="276" r:id="rId36"/>
    <p:sldId id="277" r:id="rId37"/>
    <p:sldId id="278" r:id="rId38"/>
    <p:sldId id="279" r:id="rId39"/>
    <p:sldId id="280" r:id="rId40"/>
    <p:sldId id="281" r:id="rId41"/>
    <p:sldId id="283" r:id="rId42"/>
    <p:sldId id="334" r:id="rId43"/>
    <p:sldId id="335" r:id="rId44"/>
    <p:sldId id="336" r:id="rId45"/>
    <p:sldId id="326" r:id="rId46"/>
    <p:sldId id="337" r:id="rId47"/>
    <p:sldId id="285" r:id="rId48"/>
    <p:sldId id="287" r:id="rId49"/>
    <p:sldId id="343" r:id="rId50"/>
    <p:sldId id="328" r:id="rId51"/>
    <p:sldId id="284" r:id="rId52"/>
    <p:sldId id="340" r:id="rId53"/>
    <p:sldId id="289" r:id="rId54"/>
    <p:sldId id="338" r:id="rId55"/>
    <p:sldId id="269" r:id="rId56"/>
    <p:sldId id="291" r:id="rId57"/>
  </p:sldIdLst>
  <p:sldSz cx="9144000" cy="6858000" type="screen4x3"/>
  <p:notesSz cx="681355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EF21"/>
    <a:srgbClr val="D69136"/>
    <a:srgbClr val="F45B06"/>
    <a:srgbClr val="570CC6"/>
    <a:srgbClr val="2D15BD"/>
    <a:srgbClr val="81B2DF"/>
    <a:srgbClr val="FA9A0E"/>
    <a:srgbClr val="3CCC62"/>
    <a:srgbClr val="09FF78"/>
    <a:srgbClr val="F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2" autoAdjust="0"/>
    <p:restoredTop sz="99747" autoAdjust="0"/>
  </p:normalViewPr>
  <p:slideViewPr>
    <p:cSldViewPr snapToGrid="0">
      <p:cViewPr>
        <p:scale>
          <a:sx n="100" d="100"/>
          <a:sy n="100" d="100"/>
        </p:scale>
        <p:origin x="-23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738"/>
    </p:cViewPr>
  </p:sorter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-virtual\post\OBMEN\&#1054;&#1058;&#1063;&#1045;&#1058;&#1067;\&#1054;&#1058;&#1063;&#1045;&#1058;-2017\&#1057;&#1083;&#1072;&#1081;&#1076;&#1099;%20&#1080;%20&#1076;&#1086;&#1082;&#1083;&#1072;&#1076;\&#1076;&#1083;&#1103;%20&#1088;&#1072;&#1073;&#1086;&#1090;&#1099;\&#1050;&#1091;&#1083;&#1100;&#1090;&#1091;&#1088;&#1072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-virtual\post\OBMEN\&#1054;&#1058;&#1063;&#1045;&#1058;&#1067;\&#1054;&#1058;&#1063;&#1045;&#1058;-2017\&#1057;&#1083;&#1072;&#1081;&#1076;&#1099;%20&#1080;%20&#1076;&#1086;&#1082;&#1083;&#1072;&#1076;\&#1076;&#1083;&#1103;%20&#1088;&#1072;&#1073;&#1086;&#1090;&#1099;\&#1050;&#1091;&#1083;&#1100;&#1090;&#1091;&#1088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-virtual\post\OBMEN\&#1054;&#1058;&#1063;&#1045;&#1058;&#1067;\&#1054;&#1058;&#1063;&#1045;&#1058;-2017\&#1057;&#1083;&#1072;&#1081;&#1076;&#1099;%20&#1080;%20&#1076;&#1086;&#1082;&#1083;&#1072;&#1076;\&#1076;&#1083;&#1103;%20&#1088;&#1072;&#1073;&#1086;&#1090;&#1099;\&#1050;&#1091;&#1083;&#1100;&#1090;&#1091;&#1088;&#1072;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-virtual\post\OBMEN\&#1054;&#1058;&#1063;&#1045;&#1058;&#1067;\&#1054;&#1058;&#1063;&#1045;&#1058;-2017\&#1057;&#1083;&#1072;&#1081;&#1076;&#1099;%20&#1080;%20&#1076;&#1086;&#1082;&#1083;&#1072;&#1076;\&#1076;&#1083;&#1103;%20&#1088;&#1072;&#1073;&#1086;&#1090;&#1099;\&#1050;&#1091;&#1083;&#1100;&#1090;&#1091;&#1088;&#1072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-virtual\post\OBMEN\Budgetny\&#1047;&#1040;&#1050;&#1054;&#1053;&#1067;%20&#1086;%20&#1056;&#1041;\_&#1047;&#1072;&#1082;&#1086;&#1085;&#1099;%20&#1086;&#1073;%20&#1080;&#1089;&#1087;&#1086;&#1083;&#1085;&#1077;&#1085;&#1080;&#1080;\_&#1054;&#1090;&#1095;&#1077;&#1090;%202018\&#1050;&#1091;&#1083;&#1100;&#1090;&#1091;&#1088;&#1072;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\\server5\econom\&#1055;&#1077;&#1088;&#1077;&#1087;&#1080;&#1089;&#1082;&#1072;%20(04-09...04-14)\&#1055;&#1045;&#1056;&#1045;&#1055;&#1048;&#1057;&#1050;&#1040;%20&#1080;&#1079;%20&#1086;&#1090;&#1076;&#1077;&#1083;&#1072;%20&#1041;&#1055;\!&#1041;&#1088;&#1086;&#1096;&#1102;&#1088;&#1072;%20&#1041;&#1076;&#1043;\2018-2020\&#1044;&#1080;&#1072;&#1075;&#1088;&#1072;&#1084;&#1084;&#1099;\&#1076;&#1080;&#1072;&#1075;&#1088;&#1072;&#1084;&#1084;&#1099;%20&#1082;.xlsx" TargetMode="Externa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view3D>
      <c:rotX val="10"/>
      <c:depthPercent val="100"/>
      <c:rAngAx val="1"/>
    </c:view3D>
    <c:floor>
      <c:spPr>
        <a:noFill/>
        <a:ln w="6350">
          <a:noFill/>
        </a:ln>
      </c:spPr>
    </c:floor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3.0010738375565046E-2"/>
                  <c:y val="-0.45092879968253596"/>
                </c:manualLayout>
              </c:layout>
              <c:tx>
                <c:rich>
                  <a:bodyPr/>
                  <a:lstStyle/>
                  <a:p>
                    <a:pPr>
                      <a:defRPr sz="1000" b="1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102,70%</a:t>
                    </a:r>
                    <a:endParaRPr lang="en-US" dirty="0"/>
                  </a:p>
                </c:rich>
              </c:tx>
              <c:numFmt formatCode="0.00%" sourceLinked="0"/>
              <c:spPr/>
              <c:showVal val="1"/>
            </c:dLbl>
            <c:dLbl>
              <c:idx val="1"/>
              <c:layout>
                <c:manualLayout>
                  <c:x val="2.5723490036198528E-2"/>
                  <c:y val="-0.371353202865559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5723490036198528E-2"/>
                  <c:y val="-0.2758620689655199"/>
                </c:manualLayout>
              </c:layout>
              <c:showVal val="1"/>
            </c:dLbl>
            <c:dLbl>
              <c:idx val="3"/>
              <c:layout>
                <c:manualLayout>
                  <c:x val="2.1435904118222902E-2"/>
                  <c:y val="-0.40318302387268057"/>
                </c:manualLayout>
              </c:layout>
              <c:showVal val="1"/>
            </c:dLbl>
            <c:dLbl>
              <c:idx val="4"/>
              <c:layout>
                <c:manualLayout>
                  <c:x val="2.1436241696832212E-2"/>
                  <c:y val="-0.36604774535809032"/>
                </c:manualLayout>
              </c:layout>
              <c:showVal val="1"/>
            </c:dLbl>
            <c:numFmt formatCode="0.00%" sourceLinked="0"/>
            <c:txPr>
              <a:bodyPr/>
              <a:lstStyle/>
              <a:p>
                <a:pPr>
                  <a:defRPr sz="1000"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1.0269999999999981</c:v>
                </c:pt>
                <c:pt idx="1">
                  <c:v>1.0009999999999979</c:v>
                </c:pt>
                <c:pt idx="2">
                  <c:v>1.002</c:v>
                </c:pt>
                <c:pt idx="3">
                  <c:v>1.024</c:v>
                </c:pt>
                <c:pt idx="4">
                  <c:v>1.018</c:v>
                </c:pt>
              </c:numCache>
            </c:numRef>
          </c:val>
        </c:ser>
        <c:gapWidth val="65"/>
        <c:gapDepth val="130"/>
        <c:shape val="cylinder"/>
        <c:axId val="141599104"/>
        <c:axId val="141600640"/>
        <c:axId val="0"/>
      </c:bar3DChart>
      <c:catAx>
        <c:axId val="141599104"/>
        <c:scaling>
          <c:orientation val="minMax"/>
        </c:scaling>
        <c:delete val="1"/>
        <c:axPos val="b"/>
        <c:numFmt formatCode="General" sourceLinked="1"/>
        <c:tickLblPos val="nextTo"/>
        <c:crossAx val="141600640"/>
        <c:crosses val="autoZero"/>
        <c:auto val="1"/>
        <c:lblAlgn val="ctr"/>
        <c:lblOffset val="100"/>
      </c:catAx>
      <c:valAx>
        <c:axId val="141600640"/>
        <c:scaling>
          <c:orientation val="minMax"/>
        </c:scaling>
        <c:delete val="1"/>
        <c:axPos val="l"/>
        <c:majorGridlines/>
        <c:numFmt formatCode="0.00%" sourceLinked="1"/>
        <c:tickLblPos val="nextTo"/>
        <c:crossAx val="1415991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accent3">
            <a:lumMod val="60000"/>
            <a:lumOff val="40000"/>
          </a:schemeClr>
        </a:solidFill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2AD02A"/>
                </a:gs>
                <a:gs pos="39999">
                  <a:srgbClr val="2AD02A"/>
                </a:gs>
                <a:gs pos="70000">
                  <a:srgbClr val="2AD02A"/>
                </a:gs>
                <a:gs pos="100000">
                  <a:prstClr val="white"/>
                </a:gs>
              </a:gsLst>
              <a:lin ang="16200000" scaled="1"/>
              <a:tileRect/>
            </a:gradFill>
          </c:spPr>
          <c:dLbls>
            <c:dLbl>
              <c:idx val="0"/>
              <c:layout>
                <c:manualLayout>
                  <c:x val="3.3542976939203356E-2"/>
                  <c:y val="-1.83206106870229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3478,8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5157232704402552E-2"/>
                  <c:y val="-6.1068702290076413E-3"/>
                </c:manualLayout>
              </c:layout>
              <c:showVal val="1"/>
            </c:dLbl>
            <c:dLbl>
              <c:idx val="2"/>
              <c:layout>
                <c:manualLayout>
                  <c:x val="2.5157232704402552E-2"/>
                  <c:y val="-1.2213740458015277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2"/>
                <c:pt idx="0">
                  <c:v>Категория 2</c:v>
                </c:pt>
                <c:pt idx="1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3385.5</c:v>
                </c:pt>
                <c:pt idx="1">
                  <c:v>3714.1</c:v>
                </c:pt>
                <c:pt idx="2">
                  <c:v>4382.7</c:v>
                </c:pt>
              </c:numCache>
            </c:numRef>
          </c:val>
        </c:ser>
        <c:gapWidth val="75"/>
        <c:gapDepth val="225"/>
        <c:shape val="box"/>
        <c:axId val="159704192"/>
        <c:axId val="159804416"/>
        <c:axId val="0"/>
      </c:bar3DChart>
      <c:catAx>
        <c:axId val="159704192"/>
        <c:scaling>
          <c:orientation val="minMax"/>
        </c:scaling>
        <c:delete val="1"/>
        <c:axPos val="b"/>
        <c:tickLblPos val="nextTo"/>
        <c:crossAx val="159804416"/>
        <c:crosses val="autoZero"/>
        <c:auto val="1"/>
        <c:lblAlgn val="ctr"/>
        <c:lblOffset val="100"/>
      </c:catAx>
      <c:valAx>
        <c:axId val="15980441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>
                <a:solidFill>
                  <a:srgbClr val="F3F3F3"/>
                </a:solidFill>
              </a:defRPr>
            </a:pPr>
            <a:endParaRPr lang="ru-RU"/>
          </a:p>
        </c:txPr>
        <c:crossAx val="159704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noFill/>
        <a:ln>
          <a:noFill/>
        </a:ln>
      </c:spPr>
    </c:floor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c:spPr>
          <c:dLbls>
            <c:dLbl>
              <c:idx val="1"/>
              <c:layout>
                <c:manualLayout>
                  <c:x val="4.7379326348053804E-3"/>
                  <c:y val="-1.5249712236729326E-2"/>
                </c:manualLayout>
              </c:layout>
              <c:showVal val="1"/>
            </c:dLbl>
            <c:dLbl>
              <c:idx val="2"/>
              <c:layout>
                <c:manualLayout>
                  <c:x val="2.3689663174027271E-3"/>
                  <c:y val="-9.454821586772183E-2"/>
                </c:manualLayout>
              </c:layout>
              <c:showVal val="1"/>
            </c:dLbl>
            <c:txPr>
              <a:bodyPr/>
              <a:lstStyle/>
              <a:p>
                <a:pPr>
                  <a:defRPr sz="1796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3375.920709</c:v>
                </c:pt>
                <c:pt idx="1">
                  <c:v>4877.0971</c:v>
                </c:pt>
                <c:pt idx="2">
                  <c:v>5641.13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c:spPr>
          <c:dLbls>
            <c:dLbl>
              <c:idx val="0"/>
              <c:layout>
                <c:manualLayout>
                  <c:x val="1.6549321085506583E-2"/>
                  <c:y val="-2.0601780564965685E-2"/>
                </c:manualLayout>
              </c:layout>
              <c:showVal val="1"/>
            </c:dLbl>
            <c:dLbl>
              <c:idx val="1"/>
              <c:layout>
                <c:manualLayout>
                  <c:x val="2.8427581823478439E-2"/>
                  <c:y val="-3.7098103050397346E-2"/>
                </c:manualLayout>
              </c:layout>
              <c:showVal val="1"/>
            </c:dLbl>
            <c:dLbl>
              <c:idx val="2"/>
              <c:layout>
                <c:manualLayout>
                  <c:x val="3.0863085892425441E-2"/>
                  <c:y val="-3.7222586618566346E-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166.35471800000047</c:v>
                </c:pt>
                <c:pt idx="1">
                  <c:v>242.17949999999999</c:v>
                </c:pt>
                <c:pt idx="2">
                  <c:v>87.751999999999995</c:v>
                </c:pt>
              </c:numCache>
            </c:numRef>
          </c:val>
        </c:ser>
        <c:gapWidth val="55"/>
        <c:gapDepth val="53"/>
        <c:shape val="box"/>
        <c:axId val="179627904"/>
        <c:axId val="179662848"/>
        <c:axId val="0"/>
      </c:bar3DChart>
      <c:catAx>
        <c:axId val="179627904"/>
        <c:scaling>
          <c:orientation val="minMax"/>
        </c:scaling>
        <c:axPos val="b"/>
        <c:numFmt formatCode="General" sourceLinked="1"/>
        <c:tickLblPos val="nextTo"/>
        <c:crossAx val="179662848"/>
        <c:crosses val="autoZero"/>
        <c:auto val="1"/>
        <c:lblAlgn val="ctr"/>
        <c:lblOffset val="100"/>
      </c:catAx>
      <c:valAx>
        <c:axId val="179662848"/>
        <c:scaling>
          <c:orientation val="minMax"/>
          <c:min val="2500"/>
        </c:scaling>
        <c:axPos val="l"/>
        <c:numFmt formatCode="#,##0.0" sourceLinked="1"/>
        <c:tickLblPos val="nextTo"/>
        <c:crossAx val="179627904"/>
        <c:crosses val="autoZero"/>
        <c:crossBetween val="between"/>
      </c:valAx>
      <c:spPr>
        <a:noFill/>
        <a:ln w="25377">
          <a:noFill/>
        </a:ln>
      </c:spPr>
    </c:plotArea>
    <c:legend>
      <c:legendPos val="b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scene3d>
      <a:camera prst="orthographicFront"/>
      <a:lightRig rig="threePt" dir="t"/>
    </a:scene3d>
    <a:sp3d>
      <a:bevelT h="6350"/>
    </a:sp3d>
  </c:spPr>
  <c:txPr>
    <a:bodyPr/>
    <a:lstStyle/>
    <a:p>
      <a:pPr>
        <a:defRPr sz="1794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3.3033033033033031E-2"/>
          <c:y val="0"/>
          <c:w val="0.52252252252252251"/>
          <c:h val="0.85747121276902338"/>
        </c:manualLayout>
      </c:layout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ED7D31"/>
              </a:solidFill>
            </c:spPr>
          </c:dPt>
          <c:dPt>
            <c:idx val="1"/>
            <c:spPr>
              <a:solidFill>
                <a:srgbClr val="4CC85B"/>
              </a:solidFill>
            </c:spPr>
          </c:dPt>
          <c:cat>
            <c:strRef>
              <c:f>Лист1!$A$2:$A$3</c:f>
              <c:strCache>
                <c:ptCount val="2"/>
                <c:pt idx="0">
                  <c:v>расх</c:v>
                </c:pt>
                <c:pt idx="1">
                  <c:v>дох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13513.7</c:v>
                </c:pt>
                <c:pt idx="1">
                  <c:v>12916.5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расх</c:v>
                </c:pt>
                <c:pt idx="1">
                  <c:v>дох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1448.4</c:v>
                </c:pt>
                <c:pt idx="1">
                  <c:v>737.1</c:v>
                </c:pt>
              </c:numCache>
            </c:numRef>
          </c:val>
        </c:ser>
        <c:gapWidth val="104"/>
        <c:gapDepth val="136"/>
        <c:shape val="cylinder"/>
        <c:axId val="170727680"/>
        <c:axId val="170733568"/>
        <c:axId val="0"/>
      </c:bar3DChart>
      <c:catAx>
        <c:axId val="170727680"/>
        <c:scaling>
          <c:orientation val="minMax"/>
        </c:scaling>
        <c:delete val="1"/>
        <c:axPos val="l"/>
        <c:tickLblPos val="nextTo"/>
        <c:crossAx val="170733568"/>
        <c:crosses val="autoZero"/>
        <c:auto val="1"/>
        <c:lblAlgn val="ctr"/>
        <c:lblOffset val="100"/>
      </c:catAx>
      <c:valAx>
        <c:axId val="170733568"/>
        <c:scaling>
          <c:orientation val="minMax"/>
          <c:max val="14000"/>
          <c:min val="1000"/>
        </c:scaling>
        <c:delete val="1"/>
        <c:axPos val="b"/>
        <c:numFmt formatCode="General" sourceLinked="1"/>
        <c:tickLblPos val="nextTo"/>
        <c:crossAx val="170727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2417465388711924E-2"/>
          <c:y val="5.4298668328722183E-2"/>
          <c:w val="0.90628328008519698"/>
          <c:h val="0.6499902138883113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cat>
            <c:strRef>
              <c:f>Лист1!$A$2:$A$3</c:f>
              <c:strCache>
                <c:ptCount val="2"/>
                <c:pt idx="0">
                  <c:v>Факт</c:v>
                </c:pt>
                <c:pt idx="1">
                  <c:v>План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947.6</c:v>
                </c:pt>
                <c:pt idx="1">
                  <c:v>559.29999999999995</c:v>
                </c:pt>
              </c:numCache>
            </c:numRef>
          </c:val>
        </c:ser>
        <c:gapWidth val="65"/>
        <c:gapDepth val="111"/>
        <c:shape val="box"/>
        <c:axId val="170827136"/>
        <c:axId val="170988672"/>
        <c:axId val="0"/>
      </c:bar3DChart>
      <c:catAx>
        <c:axId val="170827136"/>
        <c:scaling>
          <c:orientation val="minMax"/>
        </c:scaling>
        <c:delete val="1"/>
        <c:axPos val="b"/>
        <c:tickLblPos val="nextTo"/>
        <c:crossAx val="170988672"/>
        <c:crosses val="autoZero"/>
        <c:auto val="1"/>
        <c:lblAlgn val="ctr"/>
        <c:lblOffset val="100"/>
      </c:catAx>
      <c:valAx>
        <c:axId val="170988672"/>
        <c:scaling>
          <c:orientation val="minMax"/>
        </c:scaling>
        <c:delete val="1"/>
        <c:axPos val="l"/>
        <c:numFmt formatCode="General" sourceLinked="1"/>
        <c:tickLblPos val="nextTo"/>
        <c:crossAx val="1708271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3.3033033033033031E-2"/>
          <c:y val="0"/>
          <c:w val="0.52252252252252251"/>
          <c:h val="0.85747121276902316"/>
        </c:manualLayout>
      </c:layout>
      <c:bar3DChart>
        <c:barDir val="bar"/>
        <c:grouping val="stacked"/>
        <c:ser>
          <c:idx val="2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FA9A0E"/>
              </a:solidFill>
            </c:spPr>
          </c:dPt>
          <c:dPt>
            <c:idx val="1"/>
            <c:spPr>
              <a:solidFill>
                <a:srgbClr val="3CCC62"/>
              </a:solidFill>
            </c:spPr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13462.1</c:v>
                </c:pt>
                <c:pt idx="1">
                  <c:v>13253.6</c:v>
                </c:pt>
              </c:numCache>
            </c:numRef>
          </c:val>
        </c:ser>
        <c:ser>
          <c:idx val="1"/>
          <c:order val="0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1381.4</c:v>
                </c:pt>
                <c:pt idx="1">
                  <c:v>1021.8</c:v>
                </c:pt>
              </c:numCache>
            </c:numRef>
          </c:val>
        </c:ser>
        <c:gapWidth val="104"/>
        <c:gapDepth val="136"/>
        <c:shape val="cylinder"/>
        <c:axId val="171059072"/>
        <c:axId val="171060608"/>
        <c:axId val="0"/>
      </c:bar3DChart>
      <c:catAx>
        <c:axId val="171059072"/>
        <c:scaling>
          <c:orientation val="minMax"/>
        </c:scaling>
        <c:delete val="1"/>
        <c:axPos val="l"/>
        <c:tickLblPos val="nextTo"/>
        <c:crossAx val="171060608"/>
        <c:crosses val="autoZero"/>
        <c:auto val="1"/>
        <c:lblAlgn val="ctr"/>
        <c:lblOffset val="100"/>
      </c:catAx>
      <c:valAx>
        <c:axId val="171060608"/>
        <c:scaling>
          <c:orientation val="minMax"/>
          <c:max val="14000"/>
          <c:min val="1000"/>
        </c:scaling>
        <c:delete val="1"/>
        <c:axPos val="b"/>
        <c:numFmt formatCode="General" sourceLinked="1"/>
        <c:tickLblPos val="nextTo"/>
        <c:crossAx val="171059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9789769764121494E-2"/>
          <c:y val="9.2393770074068279E-2"/>
          <c:w val="0.90628328008519698"/>
          <c:h val="0.6499902138883119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cat>
            <c:strRef>
              <c:f>Лист1!$A$2:$A$3</c:f>
              <c:strCache>
                <c:ptCount val="2"/>
                <c:pt idx="0">
                  <c:v>Факт</c:v>
                </c:pt>
                <c:pt idx="1">
                  <c:v>План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947.6</c:v>
                </c:pt>
                <c:pt idx="1">
                  <c:v>559.29999999999995</c:v>
                </c:pt>
              </c:numCache>
            </c:numRef>
          </c:val>
        </c:ser>
        <c:gapWidth val="65"/>
        <c:gapDepth val="111"/>
        <c:shape val="box"/>
        <c:axId val="171285888"/>
        <c:axId val="171107456"/>
        <c:axId val="0"/>
      </c:bar3DChart>
      <c:catAx>
        <c:axId val="171285888"/>
        <c:scaling>
          <c:orientation val="minMax"/>
        </c:scaling>
        <c:delete val="1"/>
        <c:axPos val="b"/>
        <c:tickLblPos val="nextTo"/>
        <c:crossAx val="171107456"/>
        <c:crosses val="autoZero"/>
        <c:auto val="1"/>
        <c:lblAlgn val="ctr"/>
        <c:lblOffset val="100"/>
      </c:catAx>
      <c:valAx>
        <c:axId val="171107456"/>
        <c:scaling>
          <c:orientation val="minMax"/>
        </c:scaling>
        <c:delete val="1"/>
        <c:axPos val="l"/>
        <c:numFmt formatCode="General" sourceLinked="1"/>
        <c:tickLblPos val="nextTo"/>
        <c:crossAx val="171285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70"/>
      <c:perspective val="30"/>
    </c:view3D>
    <c:plotArea>
      <c:layout>
        <c:manualLayout>
          <c:layoutTarget val="inner"/>
          <c:xMode val="edge"/>
          <c:yMode val="edge"/>
          <c:x val="2.8259473346178548E-2"/>
          <c:y val="3.5398230088495602E-2"/>
          <c:w val="0.94348105330764287"/>
          <c:h val="0.929203539823008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7"/>
          <c:dPt>
            <c:idx val="0"/>
            <c:spPr>
              <a:solidFill>
                <a:srgbClr val="2AD02A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</c:dPt>
          <c:dPt>
            <c:idx val="1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plastic">
                <a:bevelT/>
                <a:bevelB/>
              </a:sp3d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9782.9</c:v>
                </c:pt>
                <c:pt idx="1">
                  <c:v>505.6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70"/>
      <c:perspective val="30"/>
    </c:view3D>
    <c:plotArea>
      <c:layout>
        <c:manualLayout>
          <c:layoutTarget val="inner"/>
          <c:xMode val="edge"/>
          <c:yMode val="edge"/>
          <c:x val="2.8259473346178548E-2"/>
          <c:y val="3.5398230088495596E-2"/>
          <c:w val="0.94348105330764287"/>
          <c:h val="0.929203539823008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7"/>
          <c:dPt>
            <c:idx val="0"/>
            <c:spPr>
              <a:solidFill>
                <a:srgbClr val="2AD02A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</c:dPt>
          <c:dPt>
            <c:idx val="1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plastic">
                <a:bevelT/>
                <a:bevelB/>
              </a:sp3d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9576.4</c:v>
                </c:pt>
                <c:pt idx="1">
                  <c:v>430.2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524211903573256"/>
          <c:y val="0.10032036436621899"/>
          <c:w val="0.82473206232982965"/>
          <c:h val="0.74958545622974304"/>
        </c:manualLayout>
      </c:layout>
      <c:barChart>
        <c:barDir val="col"/>
        <c:grouping val="clustered"/>
        <c:ser>
          <c:idx val="0"/>
          <c:order val="0"/>
          <c:tx>
            <c:strRef>
              <c:f>Лист1!$A$19</c:f>
              <c:strCache>
                <c:ptCount val="1"/>
                <c:pt idx="0">
                  <c:v>Модернизация учреждений культуры
</c:v>
                </c:pt>
              </c:strCache>
            </c:strRef>
          </c:tx>
          <c:spPr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circle">
                <a:fillToRect l="100000" t="100000"/>
              </a:path>
              <a:tileRect r="-100000" b="-100000"/>
            </a:gra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55,2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91,7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numRef>
              <c:f>Лист1!$B$18:$C$18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Лист1!$B$19:$C$19</c:f>
              <c:numCache>
                <c:formatCode>General</c:formatCode>
                <c:ptCount val="2"/>
                <c:pt idx="0">
                  <c:v>27.5</c:v>
                </c:pt>
                <c:pt idx="1">
                  <c:v>35.800000000000004</c:v>
                </c:pt>
              </c:numCache>
            </c:numRef>
          </c:val>
        </c:ser>
        <c:axId val="83406208"/>
        <c:axId val="83420288"/>
      </c:barChart>
      <c:catAx>
        <c:axId val="83406208"/>
        <c:scaling>
          <c:orientation val="minMax"/>
        </c:scaling>
        <c:delete val="1"/>
        <c:axPos val="b"/>
        <c:numFmt formatCode="General" sourceLinked="1"/>
        <c:tickLblPos val="nextTo"/>
        <c:crossAx val="83420288"/>
        <c:crosses val="autoZero"/>
        <c:auto val="1"/>
        <c:lblAlgn val="ctr"/>
        <c:lblOffset val="100"/>
      </c:catAx>
      <c:valAx>
        <c:axId val="83420288"/>
        <c:scaling>
          <c:orientation val="minMax"/>
        </c:scaling>
        <c:delete val="1"/>
        <c:axPos val="l"/>
        <c:numFmt formatCode="General" sourceLinked="1"/>
        <c:tickLblPos val="nextTo"/>
        <c:crossAx val="83406208"/>
        <c:crosses val="autoZero"/>
        <c:crossBetween val="between"/>
      </c:valAx>
    </c:plotArea>
    <c:plotVisOnly val="1"/>
    <c:dispBlanksAs val="gap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8775352411341268E-2"/>
          <c:y val="0.29968282454299938"/>
          <c:w val="0.90800477031813764"/>
          <c:h val="0.69749975188627944"/>
        </c:manualLayout>
      </c:layout>
      <c:barChart>
        <c:barDir val="col"/>
        <c:grouping val="clustered"/>
        <c:ser>
          <c:idx val="0"/>
          <c:order val="0"/>
          <c:tx>
            <c:strRef>
              <c:f>Лист1!$A$15</c:f>
              <c:strCache>
                <c:ptCount val="1"/>
                <c:pt idx="0">
                  <c:v>Поддержка театров и концертных организаций</c:v>
                </c:pt>
              </c:strCache>
            </c:strRef>
          </c:tx>
          <c:spPr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123,1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152,1</a:t>
                    </a:r>
                    <a:endParaRPr lang="en-US" dirty="0"/>
                  </a:p>
                </c:rich>
              </c:tx>
              <c:showVal val="1"/>
            </c:dLbl>
            <c:delete val="1"/>
          </c:dLbls>
          <c:cat>
            <c:numRef>
              <c:f>Лист1!$B$14:$C$14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Лист1!$B$15:$C$15</c:f>
              <c:numCache>
                <c:formatCode>General</c:formatCode>
                <c:ptCount val="2"/>
                <c:pt idx="0">
                  <c:v>106.2</c:v>
                </c:pt>
                <c:pt idx="1">
                  <c:v>123.1</c:v>
                </c:pt>
              </c:numCache>
            </c:numRef>
          </c:val>
        </c:ser>
        <c:axId val="84757504"/>
        <c:axId val="84771584"/>
      </c:barChart>
      <c:catAx>
        <c:axId val="84757504"/>
        <c:scaling>
          <c:orientation val="minMax"/>
        </c:scaling>
        <c:delete val="1"/>
        <c:axPos val="b"/>
        <c:numFmt formatCode="General" sourceLinked="1"/>
        <c:tickLblPos val="nextTo"/>
        <c:crossAx val="84771584"/>
        <c:crosses val="autoZero"/>
        <c:auto val="1"/>
        <c:lblAlgn val="ctr"/>
        <c:lblOffset val="100"/>
      </c:catAx>
      <c:valAx>
        <c:axId val="84771584"/>
        <c:scaling>
          <c:orientation val="minMax"/>
          <c:max val="125"/>
          <c:min val="0"/>
        </c:scaling>
        <c:delete val="1"/>
        <c:axPos val="l"/>
        <c:numFmt formatCode="General" sourceLinked="1"/>
        <c:tickLblPos val="nextTo"/>
        <c:crossAx val="84757504"/>
        <c:crosses val="autoZero"/>
        <c:crossBetween val="between"/>
        <c:majorUnit val="25"/>
        <c:minorUnit val="1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otX val="10"/>
      <c:rotY val="10"/>
      <c:perspective val="2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dLbls>
            <c:dLbl>
              <c:idx val="0"/>
              <c:layout>
                <c:manualLayout>
                  <c:x val="1.2345679012345723E-2"/>
                  <c:y val="0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1.2345679012345723E-2"/>
                  <c:y val="-3.110419906687409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2018 г.; </a:t>
                    </a:r>
                    <a:r>
                      <a:rPr lang="ru-RU" dirty="0" smtClean="0"/>
                      <a:t>104,3%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2.4691358024691412E-2"/>
                  <c:y val="0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1.6460905349794448E-2"/>
                  <c:y val="-1.866251944012462E-2"/>
                </c:manualLayout>
              </c:layout>
              <c:showVal val="1"/>
              <c:showCatName val="1"/>
            </c:dLbl>
            <c:dLbl>
              <c:idx val="4"/>
              <c:layout>
                <c:manualLayout>
                  <c:x val="2.4691358024691412E-2"/>
                  <c:y val="-6.220839813374813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2021 </a:t>
                    </a:r>
                    <a:r>
                      <a:rPr lang="ru-RU" dirty="0"/>
                      <a:t>г.; 104,00%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1000">
                    <a:solidFill>
                      <a:schemeClr val="accent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</c:dLbls>
          <c:cat>
            <c:strRef>
              <c:f>Лист1!$A$2:$A$6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1.042</c:v>
                </c:pt>
                <c:pt idx="1">
                  <c:v>1.0429999999999982</c:v>
                </c:pt>
                <c:pt idx="2">
                  <c:v>1.048</c:v>
                </c:pt>
                <c:pt idx="3">
                  <c:v>1.036</c:v>
                </c:pt>
                <c:pt idx="4">
                  <c:v>1.04</c:v>
                </c:pt>
              </c:numCache>
            </c:numRef>
          </c:val>
          <c:shape val="cylinder"/>
        </c:ser>
        <c:gapWidth val="7"/>
        <c:gapDepth val="0"/>
        <c:shape val="box"/>
        <c:axId val="142059392"/>
        <c:axId val="142060928"/>
        <c:axId val="0"/>
      </c:bar3DChart>
      <c:catAx>
        <c:axId val="142059392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42060928"/>
        <c:crosses val="autoZero"/>
        <c:auto val="1"/>
        <c:lblAlgn val="ctr"/>
        <c:lblOffset val="100"/>
      </c:catAx>
      <c:valAx>
        <c:axId val="142060928"/>
        <c:scaling>
          <c:orientation val="minMax"/>
        </c:scaling>
        <c:delete val="1"/>
        <c:axPos val="l"/>
        <c:numFmt formatCode="0.00%" sourceLinked="1"/>
        <c:tickLblPos val="nextTo"/>
        <c:crossAx val="1420593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3502807441377862E-2"/>
          <c:y val="0.19499027250193557"/>
          <c:w val="0.91299438511723707"/>
          <c:h val="0.80500972749806665"/>
        </c:manualLayout>
      </c:layout>
      <c:barChart>
        <c:barDir val="col"/>
        <c:grouping val="clustered"/>
        <c:ser>
          <c:idx val="0"/>
          <c:order val="0"/>
          <c:tx>
            <c:strRef>
              <c:f>Лист1!$A$21</c:f>
              <c:strCache>
                <c:ptCount val="1"/>
                <c:pt idx="0">
                  <c:v>Поддержка музея и  библиотеки</c:v>
                </c:pt>
              </c:strCache>
            </c:strRef>
          </c:tx>
          <c:dPt>
            <c:idx val="0"/>
            <c:spPr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  <a:tileRect r="-100000" b="-100000"/>
              </a:gradFill>
            </c:spPr>
          </c:dPt>
          <c:dPt>
            <c:idx val="1"/>
            <c:spPr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  <a:tileRect r="-100000" b="-100000"/>
              </a:gra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50,1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58,5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numRef>
              <c:f>Лист1!$B$20:$C$20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Лист1!$B$21:$C$21</c:f>
              <c:numCache>
                <c:formatCode>General</c:formatCode>
                <c:ptCount val="2"/>
                <c:pt idx="0">
                  <c:v>42.4</c:v>
                </c:pt>
                <c:pt idx="1">
                  <c:v>50.100000000000009</c:v>
                </c:pt>
              </c:numCache>
            </c:numRef>
          </c:val>
        </c:ser>
        <c:axId val="84174720"/>
        <c:axId val="84176256"/>
      </c:barChart>
      <c:catAx>
        <c:axId val="84174720"/>
        <c:scaling>
          <c:orientation val="minMax"/>
        </c:scaling>
        <c:delete val="1"/>
        <c:axPos val="b"/>
        <c:numFmt formatCode="General" sourceLinked="1"/>
        <c:tickLblPos val="nextTo"/>
        <c:crossAx val="84176256"/>
        <c:crosses val="autoZero"/>
        <c:auto val="1"/>
        <c:lblAlgn val="ctr"/>
        <c:lblOffset val="100"/>
      </c:catAx>
      <c:valAx>
        <c:axId val="84176256"/>
        <c:scaling>
          <c:orientation val="minMax"/>
          <c:max val="52"/>
          <c:min val="0"/>
        </c:scaling>
        <c:delete val="1"/>
        <c:axPos val="l"/>
        <c:numFmt formatCode="General" sourceLinked="1"/>
        <c:tickLblPos val="nextTo"/>
        <c:crossAx val="84174720"/>
        <c:crosses val="autoZero"/>
        <c:crossBetween val="between"/>
        <c:majorUnit val="26"/>
        <c:minorUnit val="26"/>
      </c:valAx>
    </c:plotArea>
    <c:plotVisOnly val="1"/>
    <c:dispBlanksAs val="gap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0364428638297423E-2"/>
          <c:y val="0.19370938732994791"/>
          <c:w val="0.91965612541216846"/>
          <c:h val="0.61184555664460727"/>
        </c:manualLayout>
      </c:layout>
      <c:barChart>
        <c:barDir val="col"/>
        <c:grouping val="clustered"/>
        <c:ser>
          <c:idx val="0"/>
          <c:order val="0"/>
          <c:tx>
            <c:strRef>
              <c:f>Лист1!$A$29</c:f>
              <c:strCache>
                <c:ptCount val="1"/>
                <c:pt idx="0">
                  <c:v>Строительство СДК</c:v>
                </c:pt>
              </c:strCache>
            </c:strRef>
          </c:tx>
          <c:spPr>
            <a:gradFill flip="none"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  <a:tileRect r="-100000" b="-100000"/>
            </a:gra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7,</a:t>
                    </a:r>
                    <a:r>
                      <a:rPr lang="ru-RU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7,2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numRef>
              <c:f>Лист1!$B$28:$C$28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Лист1!$B$29:$C$29</c:f>
              <c:numCache>
                <c:formatCode>General</c:formatCode>
                <c:ptCount val="2"/>
                <c:pt idx="0">
                  <c:v>7.4</c:v>
                </c:pt>
                <c:pt idx="1">
                  <c:v>19.399999999999999</c:v>
                </c:pt>
              </c:numCache>
            </c:numRef>
          </c:val>
        </c:ser>
        <c:axId val="84208256"/>
        <c:axId val="85328256"/>
      </c:barChart>
      <c:catAx>
        <c:axId val="84208256"/>
        <c:scaling>
          <c:orientation val="minMax"/>
        </c:scaling>
        <c:delete val="1"/>
        <c:axPos val="b"/>
        <c:numFmt formatCode="General" sourceLinked="1"/>
        <c:tickLblPos val="nextTo"/>
        <c:crossAx val="85328256"/>
        <c:crosses val="autoZero"/>
        <c:auto val="1"/>
        <c:lblAlgn val="ctr"/>
        <c:lblOffset val="100"/>
      </c:catAx>
      <c:valAx>
        <c:axId val="85328256"/>
        <c:scaling>
          <c:orientation val="minMax"/>
          <c:max val="20"/>
        </c:scaling>
        <c:delete val="1"/>
        <c:axPos val="l"/>
        <c:numFmt formatCode="General" sourceLinked="1"/>
        <c:tickLblPos val="nextTo"/>
        <c:crossAx val="84208256"/>
        <c:crosses val="autoZero"/>
        <c:crossBetween val="between"/>
        <c:majorUnit val="10"/>
        <c:minorUnit val="1"/>
      </c:valAx>
    </c:plotArea>
    <c:plotVisOnly val="1"/>
    <c:dispBlanksAs val="gap"/>
  </c:chart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Y val="0"/>
      <c:perspective val="3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3.2738102910129491E-2"/>
          <c:w val="0.93776837943202618"/>
          <c:h val="0.87059262996640152"/>
        </c:manualLayout>
      </c:layout>
      <c:bar3DChart>
        <c:barDir val="col"/>
        <c:grouping val="clustered"/>
        <c:ser>
          <c:idx val="0"/>
          <c:order val="0"/>
          <c:spPr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  <a:tileRect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0"/>
                  <c:y val="-5.6547632299313907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4.7619058778369076E-2"/>
                </c:manualLayout>
              </c:layout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Val val="1"/>
          </c:dLbls>
          <c:cat>
            <c:strRef>
              <c:f>Лист1!$A$5:$A$6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Лист1!$B$5:$B$6</c:f>
              <c:numCache>
                <c:formatCode>General</c:formatCode>
                <c:ptCount val="2"/>
                <c:pt idx="0">
                  <c:v>294.7</c:v>
                </c:pt>
                <c:pt idx="1">
                  <c:v>417.7</c:v>
                </c:pt>
              </c:numCache>
            </c:numRef>
          </c:val>
        </c:ser>
        <c:dLbls>
          <c:showVal val="1"/>
        </c:dLbls>
        <c:gapWidth val="80"/>
        <c:shape val="cylinder"/>
        <c:axId val="85447040"/>
        <c:axId val="85448576"/>
        <c:axId val="0"/>
      </c:bar3DChart>
      <c:catAx>
        <c:axId val="85447040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85448576"/>
        <c:crosses val="autoZero"/>
        <c:auto val="1"/>
        <c:lblAlgn val="ctr"/>
        <c:lblOffset val="100"/>
      </c:catAx>
      <c:valAx>
        <c:axId val="8544857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85447040"/>
        <c:crosses val="autoZero"/>
        <c:crossBetween val="between"/>
      </c:valAx>
    </c:plotArea>
    <c:plotVisOnly val="1"/>
    <c:dispBlanksAs val="gap"/>
  </c:chart>
  <c:spPr>
    <a:noFill/>
  </c:sp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5700830033608263E-3"/>
          <c:y val="4.8990211258217023E-2"/>
          <c:w val="0.64147353455820055"/>
          <c:h val="0.92476489028213171"/>
        </c:manualLayout>
      </c:layout>
      <c:pie3DChart>
        <c:varyColors val="1"/>
        <c:ser>
          <c:idx val="0"/>
          <c:order val="0"/>
          <c:spPr>
            <a:solidFill>
              <a:schemeClr val="accent2"/>
            </a:solidFill>
            <a:ln w="1905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explosion val="25"/>
          <c:cat>
            <c:strRef>
              <c:f>Лист3!$B$6</c:f>
              <c:strCache>
                <c:ptCount val="1"/>
                <c:pt idx="0">
                  <c:v>национальная экономика</c:v>
                </c:pt>
              </c:strCache>
            </c:strRef>
          </c:cat>
          <c:val>
            <c:numRef>
              <c:f>Лист3!$B$4:$B$5</c:f>
              <c:numCache>
                <c:formatCode>General</c:formatCode>
                <c:ptCount val="2"/>
                <c:pt idx="0">
                  <c:v>15.1</c:v>
                </c:pt>
                <c:pt idx="1">
                  <c:v>84.9</c:v>
                </c:pt>
              </c:numCache>
            </c:numRef>
          </c:val>
        </c:ser>
      </c:pie3DChart>
    </c:plotArea>
    <c:plotVisOnly val="1"/>
    <c:dispBlanksAs val="zero"/>
  </c:chart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1.3888888888889065E-2"/>
          <c:y val="0"/>
          <c:w val="0.69186231408573928"/>
          <c:h val="0.942263289945022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кредиты, полученные из бюджетов других уровней</c:v>
                </c:pt>
              </c:strCache>
            </c:strRef>
          </c:tx>
          <c:spPr>
            <a:solidFill>
              <a:srgbClr val="5B9BD5">
                <a:lumMod val="75000"/>
              </a:srgbClr>
            </a:solidFill>
            <a:scene3d>
              <a:camera prst="orthographicFront"/>
              <a:lightRig rig="threePt" dir="t"/>
            </a:scene3d>
            <a:sp3d prstMaterial="plastic">
              <a:bevelT/>
              <a:bevelB/>
            </a:sp3d>
          </c:spPr>
          <c:dLbls>
            <c:numFmt formatCode="#,##0.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01.01.2018 г.</c:v>
                </c:pt>
                <c:pt idx="1">
                  <c:v>01.01.2019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2047.8</c:v>
                </c:pt>
                <c:pt idx="1">
                  <c:v>1948.5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от кредитных организаций</c:v>
                </c:pt>
              </c:strCache>
            </c:strRef>
          </c:tx>
          <c:spPr>
            <a:solidFill>
              <a:srgbClr val="954ECA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numFmt formatCode="#,##0.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01.01.2018 г.</c:v>
                </c:pt>
                <c:pt idx="1">
                  <c:v>01.01.2019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1800.7</c:v>
                </c:pt>
                <c:pt idx="1">
                  <c:v>2008.5</c:v>
                </c:pt>
              </c:numCache>
            </c:numRef>
          </c:val>
        </c:ser>
        <c:gapWidth val="159"/>
        <c:overlap val="41"/>
        <c:axId val="188709888"/>
        <c:axId val="188719872"/>
      </c:barChart>
      <c:catAx>
        <c:axId val="188709888"/>
        <c:scaling>
          <c:orientation val="minMax"/>
        </c:scaling>
        <c:delete val="1"/>
        <c:axPos val="b"/>
        <c:tickLblPos val="nextTo"/>
        <c:crossAx val="188719872"/>
        <c:crosses val="autoZero"/>
        <c:auto val="1"/>
        <c:lblAlgn val="ctr"/>
        <c:lblOffset val="100"/>
      </c:catAx>
      <c:valAx>
        <c:axId val="188719872"/>
        <c:scaling>
          <c:orientation val="minMax"/>
        </c:scaling>
        <c:delete val="1"/>
        <c:axPos val="l"/>
        <c:majorGridlines>
          <c:spPr>
            <a:ln w="9525">
              <a:prstDash val="sysDot"/>
            </a:ln>
          </c:spPr>
        </c:majorGridlines>
        <c:numFmt formatCode="General" sourceLinked="1"/>
        <c:tickLblPos val="nextTo"/>
        <c:crossAx val="1887098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8895614610673661"/>
          <c:y val="0.30486089929486188"/>
          <c:w val="0.3108090551181103"/>
          <c:h val="0.34533753789937682"/>
        </c:manualLayout>
      </c:layout>
      <c:txPr>
        <a:bodyPr/>
        <a:lstStyle/>
        <a:p>
          <a:pPr>
            <a:defRPr b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3.2520317632949498E-2"/>
          <c:y val="4.7722342733188719E-2"/>
          <c:w val="0.93495936473410168"/>
          <c:h val="0.82208242950108468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3.5476710145035492E-2"/>
                  <c:y val="4.7721659521410172E-2"/>
                </c:manualLayout>
              </c:layout>
              <c:showVal val="1"/>
            </c:dLbl>
            <c:dLbl>
              <c:idx val="1"/>
              <c:layout>
                <c:manualLayout>
                  <c:x val="-1.4781962560431456E-2"/>
                  <c:y val="4.1884816753926704E-2"/>
                </c:manualLayout>
              </c:layout>
              <c:showVal val="1"/>
            </c:dLbl>
            <c:dLbl>
              <c:idx val="2"/>
              <c:layout>
                <c:manualLayout>
                  <c:x val="-5.3215065217553155E-2"/>
                  <c:y val="6.282689532918341E-2"/>
                </c:manualLayout>
              </c:layout>
              <c:showVal val="1"/>
            </c:dLbl>
            <c:dLbl>
              <c:idx val="3"/>
              <c:layout>
                <c:manualLayout>
                  <c:x val="-5.3215065217553252E-2"/>
                  <c:y val="-7.1204848085088757E-2"/>
                </c:manualLayout>
              </c:layout>
              <c:showVal val="1"/>
            </c:dLbl>
            <c:dLbl>
              <c:idx val="4"/>
              <c:layout>
                <c:manualLayout>
                  <c:x val="-2.6607532608776976E-2"/>
                  <c:y val="-6.5075813167333144E-2"/>
                </c:manualLayout>
              </c:layout>
              <c:showVal val="1"/>
            </c:dLbl>
            <c:numFmt formatCode="0.0%" sourceLinked="0"/>
            <c:txPr>
              <a:bodyPr/>
              <a:lstStyle/>
              <a:p>
                <a:pPr>
                  <a:defRPr sz="105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0.95600000000000063</c:v>
                </c:pt>
                <c:pt idx="1">
                  <c:v>1.0900000000000001</c:v>
                </c:pt>
                <c:pt idx="2">
                  <c:v>1.0069999999999979</c:v>
                </c:pt>
                <c:pt idx="3">
                  <c:v>1.016</c:v>
                </c:pt>
                <c:pt idx="4">
                  <c:v>1.018</c:v>
                </c:pt>
              </c:numCache>
            </c:numRef>
          </c:val>
        </c:ser>
        <c:marker val="1"/>
        <c:axId val="142011008"/>
        <c:axId val="142090624"/>
      </c:lineChart>
      <c:catAx>
        <c:axId val="14201100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2090624"/>
        <c:crosses val="autoZero"/>
        <c:auto val="1"/>
        <c:lblAlgn val="ctr"/>
        <c:lblOffset val="100"/>
      </c:catAx>
      <c:valAx>
        <c:axId val="142090624"/>
        <c:scaling>
          <c:orientation val="minMax"/>
        </c:scaling>
        <c:delete val="1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0.00%" sourceLinked="1"/>
        <c:tickLblPos val="nextTo"/>
        <c:crossAx val="142011008"/>
        <c:crosses val="autoZero"/>
        <c:crossBetween val="between"/>
      </c:valAx>
      <c:spPr>
        <a:solidFill>
          <a:prstClr val="white">
            <a:lumMod val="95000"/>
            <a:alpha val="39000"/>
          </a:prstClr>
        </a:solidFill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7"/>
  <c:chart>
    <c:autoTitleDeleted val="1"/>
    <c:plotArea>
      <c:layout>
        <c:manualLayout>
          <c:layoutTarget val="inner"/>
          <c:xMode val="edge"/>
          <c:yMode val="edge"/>
          <c:x val="0.1657347670250896"/>
          <c:y val="6.9825436408977579E-2"/>
          <c:w val="0.79039426523297496"/>
          <c:h val="0.7989856068490196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274,</a:t>
                    </a:r>
                    <a:r>
                      <a:rPr lang="ru-RU" smtClean="0"/>
                      <a:t>03</a:t>
                    </a:r>
                    <a:endParaRPr lang="en-US"/>
                  </a:p>
                </c:rich>
              </c:tx>
              <c:showVal val="1"/>
            </c:dLbl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 sz="900" b="1" i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276.61</c:v>
                </c:pt>
                <c:pt idx="1">
                  <c:v>274.02999999999969</c:v>
                </c:pt>
                <c:pt idx="2">
                  <c:v>272.41000000000003</c:v>
                </c:pt>
                <c:pt idx="3">
                  <c:v>271.01</c:v>
                </c:pt>
                <c:pt idx="4">
                  <c:v>270.22000000000003</c:v>
                </c:pt>
              </c:numCache>
            </c:numRef>
          </c:val>
        </c:ser>
        <c:axId val="142105984"/>
        <c:axId val="148178048"/>
      </c:barChart>
      <c:catAx>
        <c:axId val="142105984"/>
        <c:scaling>
          <c:orientation val="minMax"/>
        </c:scaling>
        <c:axPos val="l"/>
        <c:numFmt formatCode="@" sourceLinked="1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9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8178048"/>
        <c:crosses val="autoZero"/>
        <c:auto val="1"/>
        <c:lblAlgn val="ctr"/>
        <c:lblOffset val="100"/>
      </c:catAx>
      <c:valAx>
        <c:axId val="148178048"/>
        <c:scaling>
          <c:orientation val="minMax"/>
        </c:scaling>
        <c:delete val="1"/>
        <c:axPos val="b"/>
        <c:majorGridlines>
          <c:spPr>
            <a:ln w="3175"/>
          </c:spPr>
        </c:majorGridlines>
        <c:numFmt formatCode="General" sourceLinked="1"/>
        <c:tickLblPos val="nextTo"/>
        <c:crossAx val="142105984"/>
        <c:crosses val="autoZero"/>
        <c:crossBetween val="between"/>
      </c:valAx>
      <c:spPr>
        <a:noFill/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4"/>
  <c:chart>
    <c:autoTitleDeleted val="1"/>
    <c:plotArea>
      <c:layout>
        <c:manualLayout>
          <c:layoutTarget val="inner"/>
          <c:xMode val="edge"/>
          <c:yMode val="edge"/>
          <c:x val="1.7837121141079975E-2"/>
          <c:y val="0.11111033343598646"/>
          <c:w val="0.96075823957587947"/>
          <c:h val="0.7555572664408306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8327811513924429E-2"/>
                  <c:y val="0.24444273355917556"/>
                </c:manualLayout>
              </c:layout>
              <c:showVal val="1"/>
            </c:dLbl>
            <c:dLbl>
              <c:idx val="1"/>
              <c:layout>
                <c:manualLayout>
                  <c:x val="-4.6601818245568846E-2"/>
                  <c:y val="-0.2111096335283764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9,7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4.4875824977215484E-2"/>
                  <c:y val="-0.18888756684117741"/>
                </c:manualLayout>
              </c:layout>
              <c:showVal val="1"/>
            </c:dLbl>
            <c:dLbl>
              <c:idx val="3"/>
              <c:layout>
                <c:manualLayout>
                  <c:x val="-4.1423838440506684E-2"/>
                  <c:y val="0.21110963352837644"/>
                </c:manualLayout>
              </c:layout>
              <c:showVal val="1"/>
            </c:dLbl>
            <c:dLbl>
              <c:idx val="4"/>
              <c:layout>
                <c:manualLayout>
                  <c:x val="-3.9697845172152496E-2"/>
                  <c:y val="-0.233331700215571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9,77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Лист1!$A$2:$A$6</c:f>
              <c:strCache>
                <c:ptCount val="3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9.9</c:v>
                </c:pt>
                <c:pt idx="1">
                  <c:v>9.7000000000000011</c:v>
                </c:pt>
                <c:pt idx="2">
                  <c:v>9.8600000000000048</c:v>
                </c:pt>
                <c:pt idx="3">
                  <c:v>9.82</c:v>
                </c:pt>
                <c:pt idx="4">
                  <c:v>9.77</c:v>
                </c:pt>
              </c:numCache>
            </c:numRef>
          </c:val>
        </c:ser>
        <c:dLbls>
          <c:showVal val="1"/>
        </c:dLbls>
        <c:marker val="1"/>
        <c:axId val="148683776"/>
        <c:axId val="148722432"/>
      </c:lineChart>
      <c:catAx>
        <c:axId val="148683776"/>
        <c:scaling>
          <c:orientation val="minMax"/>
        </c:scaling>
        <c:delete val="1"/>
        <c:axPos val="b"/>
        <c:majorTickMark val="none"/>
        <c:tickLblPos val="nextTo"/>
        <c:crossAx val="148722432"/>
        <c:crosses val="autoZero"/>
        <c:auto val="1"/>
        <c:lblAlgn val="ctr"/>
        <c:lblOffset val="100"/>
      </c:catAx>
      <c:valAx>
        <c:axId val="148722432"/>
        <c:scaling>
          <c:orientation val="minMax"/>
        </c:scaling>
        <c:delete val="1"/>
        <c:axPos val="l"/>
        <c:numFmt formatCode="General" sourceLinked="1"/>
        <c:tickLblPos val="nextTo"/>
        <c:crossAx val="1486837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2"/>
  <c:chart>
    <c:autoTitleDeleted val="1"/>
    <c:plotArea>
      <c:layout>
        <c:manualLayout>
          <c:layoutTarget val="inner"/>
          <c:xMode val="edge"/>
          <c:yMode val="edge"/>
          <c:x val="1.8803368185293264E-2"/>
          <c:y val="0.11139518044385507"/>
          <c:w val="0.98119667270699407"/>
          <c:h val="0.775795188824746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572516124864054E-2"/>
                  <c:y val="-0.17324917227178693"/>
                </c:manualLayout>
              </c:layout>
              <c:showVal val="1"/>
            </c:dLbl>
            <c:dLbl>
              <c:idx val="1"/>
              <c:layout>
                <c:manualLayout>
                  <c:x val="-4.9572516124864026E-2"/>
                  <c:y val="-0.1528669167104030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4.9572516124863991E-2"/>
                  <c:y val="0.20382255561386667"/>
                </c:manualLayout>
              </c:layout>
              <c:showVal val="1"/>
            </c:dLbl>
            <c:dLbl>
              <c:idx val="3"/>
              <c:layout>
                <c:manualLayout>
                  <c:x val="-5.1281913232617986E-2"/>
                  <c:y val="0.17324917227178693"/>
                </c:manualLayout>
              </c:layout>
              <c:showVal val="1"/>
            </c:dLbl>
            <c:dLbl>
              <c:idx val="4"/>
              <c:layout>
                <c:manualLayout>
                  <c:x val="-5.1281913232617861E-2"/>
                  <c:y val="0.21401368339456311"/>
                </c:manualLayout>
              </c:layout>
              <c:showVal val="1"/>
            </c:dLbl>
            <c:showVal val="1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19.600000000000001</c:v>
                </c:pt>
                <c:pt idx="1">
                  <c:v>22</c:v>
                </c:pt>
                <c:pt idx="2">
                  <c:v>22.5</c:v>
                </c:pt>
                <c:pt idx="3">
                  <c:v>23.7</c:v>
                </c:pt>
                <c:pt idx="4">
                  <c:v>25.4</c:v>
                </c:pt>
              </c:numCache>
            </c:numRef>
          </c:val>
        </c:ser>
        <c:dLbls>
          <c:showVal val="1"/>
        </c:dLbls>
        <c:marker val="1"/>
        <c:axId val="148750336"/>
        <c:axId val="148751872"/>
      </c:lineChart>
      <c:catAx>
        <c:axId val="148750336"/>
        <c:scaling>
          <c:orientation val="minMax"/>
        </c:scaling>
        <c:delete val="1"/>
        <c:axPos val="b"/>
        <c:majorTickMark val="none"/>
        <c:tickLblPos val="nextTo"/>
        <c:crossAx val="148751872"/>
        <c:crosses val="autoZero"/>
        <c:auto val="1"/>
        <c:lblAlgn val="ctr"/>
        <c:lblOffset val="100"/>
      </c:catAx>
      <c:valAx>
        <c:axId val="148751872"/>
        <c:scaling>
          <c:orientation val="minMax"/>
        </c:scaling>
        <c:delete val="1"/>
        <c:axPos val="l"/>
        <c:numFmt formatCode="General" sourceLinked="1"/>
        <c:tickLblPos val="nextTo"/>
        <c:crossAx val="1487503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9572302609901704E-2"/>
                  <c:y val="0.16305804449109693"/>
                </c:manualLayout>
              </c:layout>
              <c:showVal val="1"/>
            </c:dLbl>
            <c:dLbl>
              <c:idx val="1"/>
              <c:layout>
                <c:manualLayout>
                  <c:x val="-4.9572302609901704E-2"/>
                  <c:y val="-0.1630580444910969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1281692355070622E-2"/>
                  <c:y val="-0.18344030005248649"/>
                </c:manualLayout>
              </c:layout>
              <c:showVal val="1"/>
            </c:dLbl>
            <c:dLbl>
              <c:idx val="3"/>
              <c:layout>
                <c:manualLayout>
                  <c:x val="-5.1281692355070692E-2"/>
                  <c:y val="0.16305804449109693"/>
                </c:manualLayout>
              </c:layout>
              <c:showVal val="1"/>
            </c:dLbl>
            <c:dLbl>
              <c:idx val="4"/>
              <c:layout>
                <c:manualLayout>
                  <c:x val="-5.1281692355070692E-2"/>
                  <c:y val="0.17324917227178693"/>
                </c:manualLayout>
              </c:layout>
              <c:showVal val="1"/>
            </c:dLbl>
            <c:showVal val="1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105.19</c:v>
                </c:pt>
                <c:pt idx="1">
                  <c:v>112.24000000000002</c:v>
                </c:pt>
                <c:pt idx="2">
                  <c:v>104.51</c:v>
                </c:pt>
                <c:pt idx="3">
                  <c:v>105.24000000000002</c:v>
                </c:pt>
                <c:pt idx="4">
                  <c:v>105.98</c:v>
                </c:pt>
              </c:numCache>
            </c:numRef>
          </c:val>
        </c:ser>
        <c:dLbls>
          <c:showVal val="1"/>
        </c:dLbls>
        <c:marker val="1"/>
        <c:axId val="148820736"/>
        <c:axId val="148822272"/>
      </c:lineChart>
      <c:catAx>
        <c:axId val="148820736"/>
        <c:scaling>
          <c:orientation val="minMax"/>
        </c:scaling>
        <c:delete val="1"/>
        <c:axPos val="b"/>
        <c:majorTickMark val="none"/>
        <c:tickLblPos val="nextTo"/>
        <c:crossAx val="148822272"/>
        <c:crosses val="autoZero"/>
        <c:auto val="1"/>
        <c:lblAlgn val="ctr"/>
        <c:lblOffset val="100"/>
      </c:catAx>
      <c:valAx>
        <c:axId val="148822272"/>
        <c:scaling>
          <c:orientation val="minMax"/>
        </c:scaling>
        <c:delete val="1"/>
        <c:axPos val="l"/>
        <c:numFmt formatCode="General" sourceLinked="1"/>
        <c:tickLblPos val="nextTo"/>
        <c:crossAx val="1488207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plotArea>
      <c:layout>
        <c:manualLayout>
          <c:layoutTarget val="inner"/>
          <c:xMode val="edge"/>
          <c:yMode val="edge"/>
          <c:x val="1.8803287196859263E-2"/>
          <c:y val="0.21728648530944486"/>
          <c:w val="0.96239342560628161"/>
          <c:h val="0.7827135146905576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4.1025353884056447E-2"/>
                  <c:y val="-0.1975331684631297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8669,0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4.9572302609901704E-2"/>
                  <c:y val="0.1580265347705039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9077,0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9828641080915984E-2"/>
                  <c:y val="-0.1975331684631297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9495,0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5.9828641080915984E-2"/>
                  <c:y val="0.1975331684631297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9817,0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5.9828641080915984E-2"/>
                  <c:y val="0.1679031931936633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10210,0</a:t>
                    </a:r>
                    <a:endParaRPr lang="en-US" dirty="0"/>
                  </a:p>
                </c:rich>
              </c:tx>
              <c:showVal val="1"/>
            </c:dLbl>
            <c:numFmt formatCode="dd/mm/yy;@" sourceLinked="0"/>
            <c:showVal val="1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8669</c:v>
                </c:pt>
                <c:pt idx="1">
                  <c:v>9077</c:v>
                </c:pt>
                <c:pt idx="2">
                  <c:v>9495</c:v>
                </c:pt>
                <c:pt idx="3">
                  <c:v>9817</c:v>
                </c:pt>
                <c:pt idx="4">
                  <c:v>10210</c:v>
                </c:pt>
              </c:numCache>
            </c:numRef>
          </c:val>
        </c:ser>
        <c:dLbls>
          <c:showVal val="1"/>
        </c:dLbls>
        <c:marker val="1"/>
        <c:axId val="148870656"/>
        <c:axId val="148872192"/>
      </c:lineChart>
      <c:catAx>
        <c:axId val="148870656"/>
        <c:scaling>
          <c:orientation val="minMax"/>
        </c:scaling>
        <c:delete val="1"/>
        <c:axPos val="b"/>
        <c:majorTickMark val="none"/>
        <c:tickLblPos val="nextTo"/>
        <c:crossAx val="148872192"/>
        <c:crosses val="autoZero"/>
        <c:auto val="1"/>
        <c:lblAlgn val="ctr"/>
        <c:lblOffset val="100"/>
      </c:catAx>
      <c:valAx>
        <c:axId val="148872192"/>
        <c:scaling>
          <c:orientation val="minMax"/>
        </c:scaling>
        <c:delete val="1"/>
        <c:axPos val="l"/>
        <c:numFmt formatCode="General" sourceLinked="1"/>
        <c:tickLblPos val="nextTo"/>
        <c:crossAx val="1488706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</c:spPr>
    </c:floor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20505181260578467"/>
          <c:y val="0.16665412450684111"/>
          <c:w val="0.76577122420440857"/>
          <c:h val="0.7146611753105596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c:spPr>
          <c:dLbls>
            <c:dLbl>
              <c:idx val="0"/>
              <c:layout>
                <c:manualLayout>
                  <c:x val="1.0609804796300356E-2"/>
                  <c:y val="-2.2356670855037997E-2"/>
                </c:manualLayout>
              </c:layout>
              <c:showVal val="1"/>
            </c:dLbl>
            <c:dLbl>
              <c:idx val="1"/>
              <c:layout>
                <c:manualLayout>
                  <c:x val="4.7378626339384024E-3"/>
                  <c:y val="-0.10467635833890172"/>
                </c:manualLayout>
              </c:layout>
              <c:showVal val="1"/>
            </c:dLbl>
            <c:dLbl>
              <c:idx val="2"/>
              <c:layout>
                <c:manualLayout>
                  <c:x val="2.3689663174027284E-3"/>
                  <c:y val="-9.454821586772183E-2"/>
                </c:manualLayout>
              </c:layout>
              <c:showVal val="1"/>
            </c:dLbl>
            <c:txPr>
              <a:bodyPr/>
              <a:lstStyle/>
              <a:p>
                <a:pPr>
                  <a:defRPr sz="1796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8986.5</c:v>
                </c:pt>
                <c:pt idx="1">
                  <c:v>10222.200000000004</c:v>
                </c:pt>
              </c:numCache>
            </c:numRef>
          </c:val>
        </c:ser>
        <c:gapWidth val="55"/>
        <c:gapDepth val="53"/>
        <c:shape val="box"/>
        <c:axId val="106941440"/>
        <c:axId val="106951424"/>
        <c:axId val="0"/>
      </c:bar3DChart>
      <c:catAx>
        <c:axId val="106941440"/>
        <c:scaling>
          <c:orientation val="minMax"/>
        </c:scaling>
        <c:axPos val="b"/>
        <c:numFmt formatCode="General" sourceLinked="1"/>
        <c:tickLblPos val="nextTo"/>
        <c:crossAx val="106951424"/>
        <c:crosses val="autoZero"/>
        <c:auto val="1"/>
        <c:lblAlgn val="ctr"/>
        <c:lblOffset val="100"/>
      </c:catAx>
      <c:valAx>
        <c:axId val="106951424"/>
        <c:scaling>
          <c:orientation val="minMax"/>
          <c:min val="2500"/>
        </c:scaling>
        <c:axPos val="l"/>
        <c:numFmt formatCode="#,##0.0" sourceLinked="1"/>
        <c:tickLblPos val="nextTo"/>
        <c:crossAx val="106941440"/>
        <c:crosses val="autoZero"/>
        <c:crossBetween val="between"/>
      </c:valAx>
      <c:spPr>
        <a:noFill/>
        <a:ln w="25374">
          <a:noFill/>
        </a:ln>
      </c:spPr>
    </c:plotArea>
    <c:plotVisOnly val="1"/>
    <c:dispBlanksAs val="gap"/>
  </c:chart>
  <c:spPr>
    <a:scene3d>
      <a:camera prst="orthographicFront"/>
      <a:lightRig rig="threePt" dir="t"/>
    </a:scene3d>
    <a:sp3d>
      <a:bevelT h="6350"/>
    </a:sp3d>
  </c:spPr>
  <c:txPr>
    <a:bodyPr/>
    <a:lstStyle/>
    <a:p>
      <a:pPr>
        <a:defRPr sz="1794"/>
      </a:pPr>
      <a:endParaRPr lang="ru-RU"/>
    </a:p>
  </c:txPr>
  <c:externalData r:id="rId1"/>
  <c:userShapes r:id="rId2"/>
</c:chartSpace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Relationship Id="rId4" Type="http://schemas.openxmlformats.org/officeDocument/2006/relationships/image" Target="../media/image33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image" Target="../media/image83.jpeg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/>
      <dgm:t>
        <a:bodyPr/>
        <a:lstStyle/>
        <a:p>
          <a:r>
            <a:rPr lang="ru-RU" dirty="0" smtClean="0"/>
            <a:t>А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l"/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3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– </a:t>
          </a:r>
          <a:r>
            <a:rPr lang="ru-RU" sz="13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осуществляющий(ее),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контроль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за правильностью исчисления,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полнотой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 своевременностью  уплаты, начисление,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учет,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взыскание, принятие решений о возврате (зачете) излишне  уплаченных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(взысканных) платежей,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пеней и штрафов 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ним, являющихся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доходами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 бюджетной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</a:t>
          </a:r>
          <a:r>
            <a:rPr lang="ru-RU" sz="13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45" dirty="0" smtClean="0">
              <a:latin typeface="Cambria Math" pitchFamily="18" charset="0"/>
              <a:ea typeface="Cambria Math" pitchFamily="18" charset="0"/>
              <a:cs typeface="Calibri"/>
            </a:rPr>
            <a:t>РФ.</a:t>
          </a:r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l"/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источников финансирования дефицита</a:t>
          </a:r>
          <a:r>
            <a:rPr lang="ru-RU" sz="13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sz="1300" b="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 (местного  самоуправления),  орган управления </a:t>
          </a:r>
          <a:r>
            <a:rPr lang="ru-RU" sz="1300" spc="50" dirty="0" smtClean="0">
              <a:latin typeface="Cambria Math" pitchFamily="18" charset="0"/>
              <a:ea typeface="Cambria Math" pitchFamily="18" charset="0"/>
              <a:cs typeface="Calibri"/>
            </a:rPr>
            <a:t>       го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сударственным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внеб</a:t>
          </a:r>
          <a:r>
            <a:rPr lang="ru-RU" sz="1300" spc="-55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300" spc="-30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тным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фон</a:t>
          </a:r>
          <a:r>
            <a:rPr lang="ru-RU" sz="13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м,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иная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организация, имеющий(</a:t>
          </a:r>
          <a:r>
            <a:rPr lang="ru-RU" sz="1300" spc="-5" dirty="0" err="1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300" spc="0" dirty="0" err="1" smtClean="0">
              <a:latin typeface="Cambria Math" pitchFamily="18" charset="0"/>
              <a:ea typeface="Cambria Math" pitchFamily="18" charset="0"/>
              <a:cs typeface="Calibri"/>
            </a:rPr>
            <a:t>я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) право ос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щест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ля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ь о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ерации с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источниками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z="1300" spc="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/>
      <dgm:t>
        <a:bodyPr/>
        <a:lstStyle/>
        <a:p>
          <a:r>
            <a:rPr lang="ru-RU" dirty="0" smtClean="0"/>
            <a:t>Б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F007FF33-79FC-4BCE-8042-9E410AC39897}">
      <dgm:prSet phldrT="[Текст]" custT="1"/>
      <dgm:spPr/>
      <dgm:t>
        <a:bodyPr/>
        <a:lstStyle/>
        <a:p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- </a:t>
          </a:r>
          <a:r>
            <a:rPr lang="ru-RU" sz="1300" b="0" spc="-15" dirty="0" smtClean="0">
              <a:latin typeface="Cambria Math" pitchFamily="18" charset="0"/>
              <a:ea typeface="Cambria Math" pitchFamily="18" charset="0"/>
            </a:rPr>
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</a:r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FF8DC2ED-6762-485C-8915-F8DB7A2201DC}" type="parTrans" cxnId="{EF200BBB-A13F-4B84-8D85-06171D7322B3}">
      <dgm:prSet/>
      <dgm:spPr/>
      <dgm:t>
        <a:bodyPr/>
        <a:lstStyle/>
        <a:p>
          <a:endParaRPr lang="ru-RU"/>
        </a:p>
      </dgm:t>
    </dgm:pt>
    <dgm:pt modelId="{811D0160-965D-4520-B938-8AD992A8EEEC}" type="sibTrans" cxnId="{EF200BBB-A13F-4B84-8D85-06171D7322B3}">
      <dgm:prSet/>
      <dgm:spPr/>
      <dgm:t>
        <a:bodyPr/>
        <a:lstStyle/>
        <a:p>
          <a:endParaRPr lang="ru-RU"/>
        </a:p>
      </dgm:t>
    </dgm:pt>
    <dgm:pt modelId="{1A9ECB71-8F3C-4255-ABD0-CD33C8DC344A}">
      <dgm:prSet phldrT="[Текст]" custT="1"/>
      <dgm:spPr/>
      <dgm:t>
        <a:bodyPr/>
        <a:lstStyle/>
        <a:p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</a:t>
          </a:r>
          <a:r>
            <a:rPr lang="ru-RU" sz="1300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консолидированный - </a:t>
          </a:r>
          <a:r>
            <a:rPr lang="ru-RU" sz="13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вод бюджетов бюджетной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РФ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на соответствующей территории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(за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исключением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государственных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внебюджетных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фондов). </a:t>
          </a:r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5E41D7DB-149D-4357-B572-3E7C1DC6CE42}" type="parTrans" cxnId="{64930120-F9EC-4C28-A6B2-0B81F42B06EC}">
      <dgm:prSet/>
      <dgm:spPr/>
      <dgm:t>
        <a:bodyPr/>
        <a:lstStyle/>
        <a:p>
          <a:endParaRPr lang="ru-RU"/>
        </a:p>
      </dgm:t>
    </dgm:pt>
    <dgm:pt modelId="{EC098327-A505-4DCA-B52B-F8B3D9A23B6C}" type="sibTrans" cxnId="{64930120-F9EC-4C28-A6B2-0B81F42B06EC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endParaRPr lang="ru-RU" sz="13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86BBFCAC-16F2-40E9-A7CA-DC8F972A989C}">
      <dgm:prSet phldrT="[Текст]" custT="1"/>
      <dgm:spPr/>
      <dgm:t>
        <a:bodyPr/>
        <a:lstStyle/>
        <a:p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Бюджетное</a:t>
          </a:r>
          <a:r>
            <a:rPr lang="ru-RU" sz="13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sz="13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300" b="0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сходные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подлежащие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соответствующем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</a:t>
          </a:r>
          <a:r>
            <a:rPr lang="ru-RU" sz="1300" spc="2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CD645369-69B7-472B-A1A0-5652DE78CA0C}" type="parTrans" cxnId="{415D2668-F659-4348-A577-41052C91EF62}">
      <dgm:prSet/>
      <dgm:spPr/>
      <dgm:t>
        <a:bodyPr/>
        <a:lstStyle/>
        <a:p>
          <a:endParaRPr lang="ru-RU"/>
        </a:p>
      </dgm:t>
    </dgm:pt>
    <dgm:pt modelId="{DB0EF318-3612-4E85-A2E4-A1CDD2586C71}" type="sibTrans" cxnId="{415D2668-F659-4348-A577-41052C91EF62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endParaRPr lang="ru-RU" sz="13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CA6C3048-8C25-470C-B71C-90B1815A9281}">
      <dgm:prSet phldrT="[Текст]" custT="1"/>
      <dgm:spPr/>
      <dgm:t>
        <a:bodyPr/>
        <a:lstStyle/>
        <a:p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Бюджетные</a:t>
          </a:r>
          <a:r>
            <a:rPr lang="ru-RU" sz="1300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ассигнования - </a:t>
          </a:r>
          <a:r>
            <a:rPr lang="ru-RU" sz="1300" b="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300" b="0" spc="-10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едельные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объемы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денежных средств,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предусмотренные в соответствующем финансовом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году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для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300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обязательств.</a:t>
          </a:r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AE0BD884-54B0-4144-8069-0107064EE1B4}" type="parTrans" cxnId="{DF37C2F5-D59B-46C7-9BB9-6F8980375CC4}">
      <dgm:prSet/>
      <dgm:spPr/>
      <dgm:t>
        <a:bodyPr/>
        <a:lstStyle/>
        <a:p>
          <a:endParaRPr lang="ru-RU"/>
        </a:p>
      </dgm:t>
    </dgm:pt>
    <dgm:pt modelId="{E23761E4-C59D-4653-B872-3289BC9AB538}" type="sibTrans" cxnId="{DF37C2F5-D59B-46C7-9BB9-6F8980375CC4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endParaRPr lang="ru-RU" sz="13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EE4D66C9-9B6F-43CB-BA25-72BBFCA7F4C0}">
      <dgm:prSet phldrT="[Текст]" custT="1"/>
      <dgm:spPr/>
      <dgm:t>
        <a:bodyPr/>
        <a:lstStyle/>
        <a:p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Бюджетный</a:t>
          </a:r>
          <a:r>
            <a:rPr lang="ru-RU" sz="13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 - </a:t>
          </a:r>
          <a:r>
            <a:rPr lang="ru-RU" sz="13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еятельность 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подготовке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проектов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утверждению и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исполнению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контролю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их исполнением,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осуществлению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учета, составлению, внешней проверке,  рассмотрению и утверждению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z="1300" spc="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отчетности.</a:t>
          </a:r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63412B63-A730-4571-AF61-39D364D0946B}" type="parTrans" cxnId="{244F533F-FD2D-4374-A4F5-9D2FB91C73C5}">
      <dgm:prSet/>
      <dgm:spPr/>
      <dgm:t>
        <a:bodyPr/>
        <a:lstStyle/>
        <a:p>
          <a:endParaRPr lang="ru-RU"/>
        </a:p>
      </dgm:t>
    </dgm:pt>
    <dgm:pt modelId="{7347D1AD-0985-4442-B64F-F15E000217E9}" type="sibTrans" cxnId="{244F533F-FD2D-4374-A4F5-9D2FB91C73C5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  <dgm:t>
        <a:bodyPr/>
        <a:lstStyle/>
        <a:p>
          <a:endParaRPr lang="ru-RU"/>
        </a:p>
      </dgm:t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 custScaleY="86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  <dgm:t>
        <a:bodyPr/>
        <a:lstStyle/>
        <a:p>
          <a:endParaRPr lang="ru-RU"/>
        </a:p>
      </dgm:t>
    </dgm:pt>
    <dgm:pt modelId="{2D62A94A-B79D-4919-8D67-EC799B8FF380}" type="pres">
      <dgm:prSet presAssocID="{1A74101E-5D6A-4C3E-AF32-FF1285ADB18F}" presName="linNode" presStyleCnt="0"/>
      <dgm:spPr/>
      <dgm:t>
        <a:bodyPr/>
        <a:lstStyle/>
        <a:p>
          <a:endParaRPr lang="ru-RU"/>
        </a:p>
      </dgm:t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ScaleY="79966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D2668-F659-4348-A577-41052C91EF62}" srcId="{1A74101E-5D6A-4C3E-AF32-FF1285ADB18F}" destId="{86BBFCAC-16F2-40E9-A7CA-DC8F972A989C}" srcOrd="5" destOrd="0" parTransId="{CD645369-69B7-472B-A1A0-5652DE78CA0C}" sibTransId="{DB0EF318-3612-4E85-A2E4-A1CDD2586C71}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1F1ACEDE-88C6-49F1-990C-C872AA22F48B}" srcId="{1A74101E-5D6A-4C3E-AF32-FF1285ADB18F}" destId="{2E77C4AD-D389-49BC-8D23-F157F3AA262E}" srcOrd="1" destOrd="0" parTransId="{E82BD947-4FB2-4566-BCFE-C6CFB6CFB8EF}" sibTransId="{3CDB4943-267A-44D4-BCDF-09E0AEE44023}"/>
    <dgm:cxn modelId="{B2D12F3D-4FF3-495E-997A-761B0C961957}" srcId="{1A74101E-5D6A-4C3E-AF32-FF1285ADB18F}" destId="{BCFA80F1-3C23-4EBA-91B8-4F3F71AD232A}" srcOrd="2" destOrd="0" parTransId="{85F5B38E-F6BD-47F7-8859-D4EFBA9A0F2F}" sibTransId="{06F3B85F-D9F4-4B5B-8CD4-61A8AE3DDBB0}"/>
    <dgm:cxn modelId="{E731428E-E57C-4DB7-A379-524DD76832FA}" type="presOf" srcId="{1A74101E-5D6A-4C3E-AF32-FF1285ADB18F}" destId="{3C3241D5-66B5-400D-BF0A-31F83C4EF791}" srcOrd="0" destOrd="0" presId="urn:microsoft.com/office/officeart/2005/8/layout/vList5"/>
    <dgm:cxn modelId="{245B8B0D-AAA5-4E1C-A01B-9B293F47945D}" type="presOf" srcId="{CA6C3048-8C25-470C-B71C-90B1815A9281}" destId="{0CAA7D18-1E8A-48AD-8CAE-D5E26FD484D9}" srcOrd="0" destOrd="6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E2600400-C332-4127-83AF-7F9765D0FF96}" type="presOf" srcId="{86BBFCAC-16F2-40E9-A7CA-DC8F972A989C}" destId="{0CAA7D18-1E8A-48AD-8CAE-D5E26FD484D9}" srcOrd="0" destOrd="5" presId="urn:microsoft.com/office/officeart/2005/8/layout/vList5"/>
    <dgm:cxn modelId="{8F6922AC-0BD5-4F4C-8504-CFE66E7C042F}" type="presOf" srcId="{1A9ECB71-8F3C-4255-ABD0-CD33C8DC344A}" destId="{0CAA7D18-1E8A-48AD-8CAE-D5E26FD484D9}" srcOrd="0" destOrd="4" presId="urn:microsoft.com/office/officeart/2005/8/layout/vList5"/>
    <dgm:cxn modelId="{FD8EB182-D8F9-4874-A360-FC534F84CF47}" type="presOf" srcId="{D0AD8CA6-8F61-4CAB-88E8-38039E349370}" destId="{E262BEB6-CBFA-4E09-9C06-3A7FB09ED2E2}" srcOrd="0" destOrd="0" presId="urn:microsoft.com/office/officeart/2005/8/layout/vList5"/>
    <dgm:cxn modelId="{CD25DB48-A8C9-4522-9F4D-D06296E13C86}" type="presOf" srcId="{2E77C4AD-D389-49BC-8D23-F157F3AA262E}" destId="{0CAA7D18-1E8A-48AD-8CAE-D5E26FD484D9}" srcOrd="0" destOrd="1" presId="urn:microsoft.com/office/officeart/2005/8/layout/vList5"/>
    <dgm:cxn modelId="{BC2B90A6-C456-46C6-840A-8FC3E31F0E26}" type="presOf" srcId="{EE4D66C9-9B6F-43CB-BA25-72BBFCA7F4C0}" destId="{0CAA7D18-1E8A-48AD-8CAE-D5E26FD484D9}" srcOrd="0" destOrd="7" presId="urn:microsoft.com/office/officeart/2005/8/layout/vList5"/>
    <dgm:cxn modelId="{DF37C2F5-D59B-46C7-9BB9-6F8980375CC4}" srcId="{1A74101E-5D6A-4C3E-AF32-FF1285ADB18F}" destId="{CA6C3048-8C25-470C-B71C-90B1815A9281}" srcOrd="6" destOrd="0" parTransId="{AE0BD884-54B0-4144-8069-0107064EE1B4}" sibTransId="{E23761E4-C59D-4653-B872-3289BC9AB538}"/>
    <dgm:cxn modelId="{FF518A9A-1CD5-422C-B314-A016FCDAF5B7}" type="presOf" srcId="{12A63A55-291E-4600-B9D0-F99AEB8CF5F9}" destId="{5911F437-B5F1-4F8E-880E-E03FD9239929}" srcOrd="0" destOrd="0" presId="urn:microsoft.com/office/officeart/2005/8/layout/vList5"/>
    <dgm:cxn modelId="{244F533F-FD2D-4374-A4F5-9D2FB91C73C5}" srcId="{1A74101E-5D6A-4C3E-AF32-FF1285ADB18F}" destId="{EE4D66C9-9B6F-43CB-BA25-72BBFCA7F4C0}" srcOrd="7" destOrd="0" parTransId="{63412B63-A730-4571-AF61-39D364D0946B}" sibTransId="{7347D1AD-0985-4442-B64F-F15E000217E9}"/>
    <dgm:cxn modelId="{C9C33DE6-B9AA-49E9-AD25-E0B8682567D1}" type="presOf" srcId="{DEB98D4E-5D2F-4627-8430-1A97A0E562D0}" destId="{0CAA7D18-1E8A-48AD-8CAE-D5E26FD484D9}" srcOrd="0" destOrd="8" presId="urn:microsoft.com/office/officeart/2005/8/layout/vList5"/>
    <dgm:cxn modelId="{FCA1F171-242B-4D76-AEF2-684ECBD634C5}" type="presOf" srcId="{44951943-B4B6-4ED0-903A-29D76F89BA73}" destId="{5911F437-B5F1-4F8E-880E-E03FD9239929}" srcOrd="0" destOrd="1" presId="urn:microsoft.com/office/officeart/2005/8/layout/vList5"/>
    <dgm:cxn modelId="{A9AE1FBF-8C40-46B3-8520-0B56F52BD468}" type="presOf" srcId="{74E1EE49-7328-4A98-9BBE-FFA5EAE38C3B}" destId="{0CAA7D18-1E8A-48AD-8CAE-D5E26FD484D9}" srcOrd="0" destOrd="9" presId="urn:microsoft.com/office/officeart/2005/8/layout/vList5"/>
    <dgm:cxn modelId="{EF200BBB-A13F-4B84-8D85-06171D7322B3}" srcId="{1A74101E-5D6A-4C3E-AF32-FF1285ADB18F}" destId="{F007FF33-79FC-4BCE-8042-9E410AC39897}" srcOrd="3" destOrd="0" parTransId="{FF8DC2ED-6762-485C-8915-F8DB7A2201DC}" sibTransId="{811D0160-965D-4520-B938-8AD992A8EEEC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4930120-F9EC-4C28-A6B2-0B81F42B06EC}" srcId="{1A74101E-5D6A-4C3E-AF32-FF1285ADB18F}" destId="{1A9ECB71-8F3C-4255-ABD0-CD33C8DC344A}" srcOrd="4" destOrd="0" parTransId="{5E41D7DB-149D-4357-B572-3E7C1DC6CE42}" sibTransId="{EC098327-A505-4DCA-B52B-F8B3D9A23B6C}"/>
    <dgm:cxn modelId="{7CF3EBD6-DEB0-4F37-85C3-530E991BDA58}" type="presOf" srcId="{FB22DF39-4FEF-459D-924F-F83D698E1657}" destId="{0CAA7D18-1E8A-48AD-8CAE-D5E26FD484D9}" srcOrd="0" destOrd="0" presId="urn:microsoft.com/office/officeart/2005/8/layout/vList5"/>
    <dgm:cxn modelId="{9D5A62CB-BD30-4AB0-9478-C24FD854CAB2}" type="presOf" srcId="{EA758132-CD37-4603-8C6B-B61281CD62AD}" destId="{45F2EBCE-46A7-4B1F-9A83-E2EF69C9CF8B}" srcOrd="0" destOrd="0" presId="urn:microsoft.com/office/officeart/2005/8/layout/vList5"/>
    <dgm:cxn modelId="{E3E75FBA-37C1-4F7F-B57C-DAC69F979874}" type="presOf" srcId="{F007FF33-79FC-4BCE-8042-9E410AC39897}" destId="{0CAA7D18-1E8A-48AD-8CAE-D5E26FD484D9}" srcOrd="0" destOrd="3" presId="urn:microsoft.com/office/officeart/2005/8/layout/vList5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4115E185-3E3C-4BB3-9827-C1DD8385230C}" type="presOf" srcId="{BCFA80F1-3C23-4EBA-91B8-4F3F71AD232A}" destId="{0CAA7D18-1E8A-48AD-8CAE-D5E26FD484D9}" srcOrd="0" destOrd="2" presId="urn:microsoft.com/office/officeart/2005/8/layout/vList5"/>
    <dgm:cxn modelId="{BE741FFE-0F61-43E3-A13F-ED4A4E0CF17B}" type="presOf" srcId="{E712349D-9B86-45C8-B323-A96A53B2FA9E}" destId="{0CAA7D18-1E8A-48AD-8CAE-D5E26FD484D9}" srcOrd="0" destOrd="10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5091166F-4E45-431C-A404-EC11C4DE2AE5}" srcId="{D0AD8CA6-8F61-4CAB-88E8-38039E349370}" destId="{44951943-B4B6-4ED0-903A-29D76F89BA73}" srcOrd="1" destOrd="0" parTransId="{F2C70146-505E-409C-834D-F87330E1535C}" sibTransId="{A5A4776E-85DC-4EC1-B109-AE568D873E43}"/>
    <dgm:cxn modelId="{51E32F34-7B83-44C0-87A5-7F25AD71FDF6}" type="presParOf" srcId="{45F2EBCE-46A7-4B1F-9A83-E2EF69C9CF8B}" destId="{9A889A8B-0473-4E60-B3F5-FBC9FA0C0524}" srcOrd="0" destOrd="0" presId="urn:microsoft.com/office/officeart/2005/8/layout/vList5"/>
    <dgm:cxn modelId="{9A8FE28C-1452-4516-8BD7-88835D82C344}" type="presParOf" srcId="{9A889A8B-0473-4E60-B3F5-FBC9FA0C0524}" destId="{E262BEB6-CBFA-4E09-9C06-3A7FB09ED2E2}" srcOrd="0" destOrd="0" presId="urn:microsoft.com/office/officeart/2005/8/layout/vList5"/>
    <dgm:cxn modelId="{234440F1-7593-47DD-BEE8-262F3D412608}" type="presParOf" srcId="{9A889A8B-0473-4E60-B3F5-FBC9FA0C0524}" destId="{5911F437-B5F1-4F8E-880E-E03FD9239929}" srcOrd="1" destOrd="0" presId="urn:microsoft.com/office/officeart/2005/8/layout/vList5"/>
    <dgm:cxn modelId="{00B5BA40-3718-44EC-BC2C-AABB034C65FD}" type="presParOf" srcId="{45F2EBCE-46A7-4B1F-9A83-E2EF69C9CF8B}" destId="{B90B5605-5B3A-49FC-912B-1DC5CF3E0889}" srcOrd="1" destOrd="0" presId="urn:microsoft.com/office/officeart/2005/8/layout/vList5"/>
    <dgm:cxn modelId="{6B2A5CDF-D1BC-4BDF-8E73-2DA7A2D56F6C}" type="presParOf" srcId="{45F2EBCE-46A7-4B1F-9A83-E2EF69C9CF8B}" destId="{2D62A94A-B79D-4919-8D67-EC799B8FF380}" srcOrd="2" destOrd="0" presId="urn:microsoft.com/office/officeart/2005/8/layout/vList5"/>
    <dgm:cxn modelId="{D9B81C25-5567-4C91-9902-4A2061C49D97}" type="presParOf" srcId="{2D62A94A-B79D-4919-8D67-EC799B8FF380}" destId="{3C3241D5-66B5-400D-BF0A-31F83C4EF791}" srcOrd="0" destOrd="0" presId="urn:microsoft.com/office/officeart/2005/8/layout/vList5"/>
    <dgm:cxn modelId="{B95C89A0-0D48-4EA9-B168-150497FE8825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207C0B9-253A-425D-B0BF-A70BC1314DD7}" type="doc">
      <dgm:prSet loTypeId="urn:microsoft.com/office/officeart/2008/layout/VerticalCurvedList" loCatId="list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94DD6800-8781-4A99-BC52-B705617BF3E4}">
      <dgm:prSet phldrT="[Текст]" custT="1"/>
      <dgm:spPr/>
      <dgm:t>
        <a:bodyPr lIns="900000" tIns="36000" rIns="36000" bIns="36000"/>
        <a:lstStyle/>
        <a:p>
          <a:pPr algn="l"/>
          <a:r>
            <a:rPr lang="ru-RU" sz="1600" kern="500" dirty="0" smtClean="0">
              <a:latin typeface="Times New Roman" pitchFamily="18" charset="0"/>
              <a:cs typeface="Times New Roman" pitchFamily="18" charset="0"/>
            </a:rPr>
            <a:t>Увеличение обусловлено </a:t>
          </a:r>
          <a:r>
            <a:rPr lang="ru-RU" sz="1600" kern="500" dirty="0" smtClean="0"/>
            <a:t>ростом налогооблагаемой базы (</a:t>
          </a:r>
          <a:r>
            <a:rPr lang="ru-RU" sz="1600" kern="500" dirty="0" smtClean="0">
              <a:latin typeface="Times New Roman" pitchFamily="18" charset="0"/>
              <a:cs typeface="Times New Roman" pitchFamily="18" charset="0"/>
            </a:rPr>
            <a:t>среднегодовой стоимости имущества), количеством налогоплательщиков, а также ставок в отношении магистральных трубопроводов, линий </a:t>
          </a:r>
          <a:r>
            <a:rPr lang="ru-RU" sz="1600" kern="500" dirty="0" err="1" smtClean="0">
              <a:latin typeface="Times New Roman" pitchFamily="18" charset="0"/>
              <a:cs typeface="Times New Roman" pitchFamily="18" charset="0"/>
            </a:rPr>
            <a:t>энергопередачи</a:t>
          </a:r>
          <a:r>
            <a:rPr lang="ru-RU" sz="1600" kern="500" dirty="0" smtClean="0">
              <a:latin typeface="Times New Roman" pitchFamily="18" charset="0"/>
              <a:cs typeface="Times New Roman" pitchFamily="18" charset="0"/>
            </a:rPr>
            <a:t>, а также сооружений, являющихся неотъемлемой технологической частью указанных объектов (в 2017 году налоговая ставка по ним </a:t>
          </a:r>
          <a:r>
            <a:rPr lang="ru-RU" sz="1600" kern="500" dirty="0" smtClean="0"/>
            <a:t>составляла 1,6%, в 2018 году – 1,9%)</a:t>
          </a:r>
          <a:endParaRPr lang="ru-RU" sz="1600" kern="500" baseline="0" dirty="0">
            <a:latin typeface="Times New Roman" pitchFamily="18" charset="0"/>
            <a:cs typeface="Times New Roman" pitchFamily="18" charset="0"/>
          </a:endParaRPr>
        </a:p>
      </dgm:t>
    </dgm:pt>
    <dgm:pt modelId="{E700A79A-BFF3-442F-A64A-C454D683BCF7}" type="sibTrans" cxnId="{2373D6BC-0291-4B87-B1EF-F86519DC365E}">
      <dgm:prSet/>
      <dgm:spPr/>
      <dgm:t>
        <a:bodyPr/>
        <a:lstStyle/>
        <a:p>
          <a:endParaRPr lang="ru-RU"/>
        </a:p>
      </dgm:t>
    </dgm:pt>
    <dgm:pt modelId="{8B17C961-0ED5-428E-886E-887784700DC3}" type="parTrans" cxnId="{2373D6BC-0291-4B87-B1EF-F86519DC365E}">
      <dgm:prSet/>
      <dgm:spPr/>
      <dgm:t>
        <a:bodyPr/>
        <a:lstStyle/>
        <a:p>
          <a:endParaRPr lang="ru-RU"/>
        </a:p>
      </dgm:t>
    </dgm:pt>
    <dgm:pt modelId="{6050F698-4912-4162-AABE-D31449335F25}" type="pres">
      <dgm:prSet presAssocID="{7207C0B9-253A-425D-B0BF-A70BC1314DD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2C94FF2-5630-4B0B-A6E1-40AB2101D285}" type="pres">
      <dgm:prSet presAssocID="{7207C0B9-253A-425D-B0BF-A70BC1314DD7}" presName="Name1" presStyleCnt="0"/>
      <dgm:spPr/>
      <dgm:t>
        <a:bodyPr/>
        <a:lstStyle/>
        <a:p>
          <a:endParaRPr lang="ru-RU"/>
        </a:p>
      </dgm:t>
    </dgm:pt>
    <dgm:pt modelId="{77A4A1C1-777C-46F3-9A63-ED6A422D8F12}" type="pres">
      <dgm:prSet presAssocID="{7207C0B9-253A-425D-B0BF-A70BC1314DD7}" presName="cycle" presStyleCnt="0"/>
      <dgm:spPr/>
      <dgm:t>
        <a:bodyPr/>
        <a:lstStyle/>
        <a:p>
          <a:endParaRPr lang="ru-RU"/>
        </a:p>
      </dgm:t>
    </dgm:pt>
    <dgm:pt modelId="{D5212245-B4B1-4CF0-87ED-D842609839A0}" type="pres">
      <dgm:prSet presAssocID="{7207C0B9-253A-425D-B0BF-A70BC1314DD7}" presName="srcNode" presStyleLbl="node1" presStyleIdx="0" presStyleCnt="1"/>
      <dgm:spPr/>
      <dgm:t>
        <a:bodyPr/>
        <a:lstStyle/>
        <a:p>
          <a:endParaRPr lang="ru-RU"/>
        </a:p>
      </dgm:t>
    </dgm:pt>
    <dgm:pt modelId="{82214547-F90D-4263-BD6C-2D58CC52A543}" type="pres">
      <dgm:prSet presAssocID="{7207C0B9-253A-425D-B0BF-A70BC1314DD7}" presName="conn" presStyleLbl="parChTrans1D2" presStyleIdx="0" presStyleCnt="1"/>
      <dgm:spPr/>
      <dgm:t>
        <a:bodyPr/>
        <a:lstStyle/>
        <a:p>
          <a:endParaRPr lang="ru-RU"/>
        </a:p>
      </dgm:t>
    </dgm:pt>
    <dgm:pt modelId="{F9C37726-8244-4CC1-8607-A389D1FDCB04}" type="pres">
      <dgm:prSet presAssocID="{7207C0B9-253A-425D-B0BF-A70BC1314DD7}" presName="extraNode" presStyleLbl="node1" presStyleIdx="0" presStyleCnt="1"/>
      <dgm:spPr/>
      <dgm:t>
        <a:bodyPr/>
        <a:lstStyle/>
        <a:p>
          <a:endParaRPr lang="ru-RU"/>
        </a:p>
      </dgm:t>
    </dgm:pt>
    <dgm:pt modelId="{C13C2FE1-23DC-41A9-9280-CB60E1C5C122}" type="pres">
      <dgm:prSet presAssocID="{7207C0B9-253A-425D-B0BF-A70BC1314DD7}" presName="dstNode" presStyleLbl="node1" presStyleIdx="0" presStyleCnt="1"/>
      <dgm:spPr/>
      <dgm:t>
        <a:bodyPr/>
        <a:lstStyle/>
        <a:p>
          <a:endParaRPr lang="ru-RU"/>
        </a:p>
      </dgm:t>
    </dgm:pt>
    <dgm:pt modelId="{67E9903F-8EB8-4E8E-BA65-6061B6AF68DC}" type="pres">
      <dgm:prSet presAssocID="{94DD6800-8781-4A99-BC52-B705617BF3E4}" presName="text_1" presStyleLbl="node1" presStyleIdx="0" presStyleCnt="1" custScaleX="105403" custScaleY="2076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39D751-FB8C-45F4-A898-241E7CC4F1D6}" type="pres">
      <dgm:prSet presAssocID="{94DD6800-8781-4A99-BC52-B705617BF3E4}" presName="accent_1" presStyleCnt="0"/>
      <dgm:spPr/>
      <dgm:t>
        <a:bodyPr/>
        <a:lstStyle/>
        <a:p>
          <a:endParaRPr lang="ru-RU"/>
        </a:p>
      </dgm:t>
    </dgm:pt>
    <dgm:pt modelId="{25C60366-0D42-42FD-BFDC-2A6BBF998F2F}" type="pres">
      <dgm:prSet presAssocID="{94DD6800-8781-4A99-BC52-B705617BF3E4}" presName="accentRepeatNode" presStyleLbl="solidFgAcc1" presStyleIdx="0" presStyleCnt="1" custScaleX="69369" custScaleY="66148" custLinFactNeighborX="4682" custLinFactNeighborY="-1890"/>
      <dgm:spPr>
        <a:solidFill>
          <a:srgbClr val="FFFF00"/>
        </a:solidFill>
      </dgm:spPr>
      <dgm:t>
        <a:bodyPr/>
        <a:lstStyle/>
        <a:p>
          <a:endParaRPr lang="ru-RU"/>
        </a:p>
      </dgm:t>
    </dgm:pt>
  </dgm:ptLst>
  <dgm:cxnLst>
    <dgm:cxn modelId="{2373D6BC-0291-4B87-B1EF-F86519DC365E}" srcId="{7207C0B9-253A-425D-B0BF-A70BC1314DD7}" destId="{94DD6800-8781-4A99-BC52-B705617BF3E4}" srcOrd="0" destOrd="0" parTransId="{8B17C961-0ED5-428E-886E-887784700DC3}" sibTransId="{E700A79A-BFF3-442F-A64A-C454D683BCF7}"/>
    <dgm:cxn modelId="{F7F8330E-4BD1-4F36-B40C-976CF993387F}" type="presOf" srcId="{7207C0B9-253A-425D-B0BF-A70BC1314DD7}" destId="{6050F698-4912-4162-AABE-D31449335F25}" srcOrd="0" destOrd="0" presId="urn:microsoft.com/office/officeart/2008/layout/VerticalCurvedList"/>
    <dgm:cxn modelId="{AEDDD0CD-DF9B-4D5A-968E-4A605C727293}" type="presOf" srcId="{E700A79A-BFF3-442F-A64A-C454D683BCF7}" destId="{82214547-F90D-4263-BD6C-2D58CC52A543}" srcOrd="0" destOrd="0" presId="urn:microsoft.com/office/officeart/2008/layout/VerticalCurvedList"/>
    <dgm:cxn modelId="{D926E05F-3238-4E47-91F4-34C768CC3305}" type="presOf" srcId="{94DD6800-8781-4A99-BC52-B705617BF3E4}" destId="{67E9903F-8EB8-4E8E-BA65-6061B6AF68DC}" srcOrd="0" destOrd="0" presId="urn:microsoft.com/office/officeart/2008/layout/VerticalCurvedList"/>
    <dgm:cxn modelId="{116B2B6E-044D-45CB-AA3C-D9A9217319B4}" type="presParOf" srcId="{6050F698-4912-4162-AABE-D31449335F25}" destId="{92C94FF2-5630-4B0B-A6E1-40AB2101D285}" srcOrd="0" destOrd="0" presId="urn:microsoft.com/office/officeart/2008/layout/VerticalCurvedList"/>
    <dgm:cxn modelId="{12676F14-AFEC-4913-80AB-FBCC8F69DBC2}" type="presParOf" srcId="{92C94FF2-5630-4B0B-A6E1-40AB2101D285}" destId="{77A4A1C1-777C-46F3-9A63-ED6A422D8F12}" srcOrd="0" destOrd="0" presId="urn:microsoft.com/office/officeart/2008/layout/VerticalCurvedList"/>
    <dgm:cxn modelId="{580CD38D-6B7A-4FB9-8FD4-4EECB0673A13}" type="presParOf" srcId="{77A4A1C1-777C-46F3-9A63-ED6A422D8F12}" destId="{D5212245-B4B1-4CF0-87ED-D842609839A0}" srcOrd="0" destOrd="0" presId="urn:microsoft.com/office/officeart/2008/layout/VerticalCurvedList"/>
    <dgm:cxn modelId="{2E14D433-4492-4413-ADB5-5B5D355B7269}" type="presParOf" srcId="{77A4A1C1-777C-46F3-9A63-ED6A422D8F12}" destId="{82214547-F90D-4263-BD6C-2D58CC52A543}" srcOrd="1" destOrd="0" presId="urn:microsoft.com/office/officeart/2008/layout/VerticalCurvedList"/>
    <dgm:cxn modelId="{9ED549E1-E05E-4D27-8B4C-C8C0DF3D4847}" type="presParOf" srcId="{77A4A1C1-777C-46F3-9A63-ED6A422D8F12}" destId="{F9C37726-8244-4CC1-8607-A389D1FDCB04}" srcOrd="2" destOrd="0" presId="urn:microsoft.com/office/officeart/2008/layout/VerticalCurvedList"/>
    <dgm:cxn modelId="{E1D64F9C-27BD-46D3-A564-A60DD672FB91}" type="presParOf" srcId="{77A4A1C1-777C-46F3-9A63-ED6A422D8F12}" destId="{C13C2FE1-23DC-41A9-9280-CB60E1C5C122}" srcOrd="3" destOrd="0" presId="urn:microsoft.com/office/officeart/2008/layout/VerticalCurvedList"/>
    <dgm:cxn modelId="{9ED6B05A-1A34-4C02-8647-F6F17EF5A74D}" type="presParOf" srcId="{92C94FF2-5630-4B0B-A6E1-40AB2101D285}" destId="{67E9903F-8EB8-4E8E-BA65-6061B6AF68DC}" srcOrd="1" destOrd="0" presId="urn:microsoft.com/office/officeart/2008/layout/VerticalCurvedList"/>
    <dgm:cxn modelId="{F59103E8-06B6-4116-B91B-1E9032E4E058}" type="presParOf" srcId="{92C94FF2-5630-4B0B-A6E1-40AB2101D285}" destId="{C839D751-FB8C-45F4-A898-241E7CC4F1D6}" srcOrd="2" destOrd="0" presId="urn:microsoft.com/office/officeart/2008/layout/VerticalCurvedList"/>
    <dgm:cxn modelId="{62970EAB-D57B-464C-B37B-9CDCDCBF9BBE}" type="presParOf" srcId="{C839D751-FB8C-45F4-A898-241E7CC4F1D6}" destId="{25C60366-0D42-42FD-BFDC-2A6BBF998F2F}" srcOrd="0" destOrd="0" presId="urn:microsoft.com/office/officeart/2008/layout/VerticalCurvedList"/>
  </dgm:cxnLst>
  <dgm:bg>
    <a:effectLst>
      <a:outerShdw blurRad="50800" dist="38100" dir="13500000" algn="b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3CDA7A0-BAB3-4B73-8287-3313F62DE901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70235A3-C63A-4E30-92CC-FD2D161F8D32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161,5 млн. руб.</a:t>
          </a:r>
        </a:p>
      </dgm:t>
    </dgm:pt>
    <dgm:pt modelId="{7C4E4A47-8439-4309-8D7B-D483D62A23A0}" type="parTrans" cxnId="{255D4E0C-3C78-430B-B164-19A7766A7283}">
      <dgm:prSet/>
      <dgm:spPr/>
      <dgm:t>
        <a:bodyPr/>
        <a:lstStyle/>
        <a:p>
          <a:endParaRPr lang="ru-RU"/>
        </a:p>
      </dgm:t>
    </dgm:pt>
    <dgm:pt modelId="{A5C29DD9-8190-420C-AE2A-BE487243042F}" type="sibTrans" cxnId="{255D4E0C-3C78-430B-B164-19A7766A7283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E944209-6D05-47D8-96F1-9318A582A6CE}">
      <dgm:prSet phldrT="[Текст]" custT="1"/>
      <dgm:spPr>
        <a:solidFill>
          <a:srgbClr val="FF0000">
            <a:alpha val="80000"/>
          </a:srgbClr>
        </a:soli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178, 5 млн. руб.</a:t>
          </a:r>
        </a:p>
      </dgm:t>
    </dgm:pt>
    <dgm:pt modelId="{A03A77A1-C6F6-45E9-A100-986A0E55F8C4}" type="parTrans" cxnId="{25DED29C-2087-4827-9821-B60EE947D971}">
      <dgm:prSet/>
      <dgm:spPr/>
      <dgm:t>
        <a:bodyPr/>
        <a:lstStyle/>
        <a:p>
          <a:endParaRPr lang="ru-RU"/>
        </a:p>
      </dgm:t>
    </dgm:pt>
    <dgm:pt modelId="{85CCB0C9-4B80-40E5-AF1B-3920596D570A}" type="sibTrans" cxnId="{25DED29C-2087-4827-9821-B60EE947D971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9C482B3-5E21-41C9-B0B1-02DA1A1803B0}" type="pres">
      <dgm:prSet presAssocID="{63CDA7A0-BAB3-4B73-8287-3313F62DE9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41AAA49-2033-4148-8E18-5706421DEE28}" type="pres">
      <dgm:prSet presAssocID="{63CDA7A0-BAB3-4B73-8287-3313F62DE901}" presName="dot1" presStyleLbl="alignNode1" presStyleIdx="0" presStyleCnt="10"/>
      <dgm:spPr/>
    </dgm:pt>
    <dgm:pt modelId="{74CB67BE-8C81-4987-B65F-46800E2D1ED3}" type="pres">
      <dgm:prSet presAssocID="{63CDA7A0-BAB3-4B73-8287-3313F62DE901}" presName="dot2" presStyleLbl="alignNode1" presStyleIdx="1" presStyleCnt="10"/>
      <dgm:spPr/>
    </dgm:pt>
    <dgm:pt modelId="{6EB01524-05A2-46A1-8874-AEEBAA95C191}" type="pres">
      <dgm:prSet presAssocID="{63CDA7A0-BAB3-4B73-8287-3313F62DE901}" presName="dot3" presStyleLbl="alignNode1" presStyleIdx="2" presStyleCnt="10"/>
      <dgm:spPr/>
    </dgm:pt>
    <dgm:pt modelId="{7364A6FA-6739-4A20-9578-230A18685B06}" type="pres">
      <dgm:prSet presAssocID="{63CDA7A0-BAB3-4B73-8287-3313F62DE901}" presName="dotArrow1" presStyleLbl="alignNode1" presStyleIdx="3" presStyleCnt="10"/>
      <dgm:spPr/>
    </dgm:pt>
    <dgm:pt modelId="{94F19087-52BB-4499-9683-465139779DC4}" type="pres">
      <dgm:prSet presAssocID="{63CDA7A0-BAB3-4B73-8287-3313F62DE901}" presName="dotArrow2" presStyleLbl="alignNode1" presStyleIdx="4" presStyleCnt="10"/>
      <dgm:spPr/>
    </dgm:pt>
    <dgm:pt modelId="{5A5A9064-AB39-4A5A-9408-B3BB1C65C211}" type="pres">
      <dgm:prSet presAssocID="{63CDA7A0-BAB3-4B73-8287-3313F62DE901}" presName="dotArrow3" presStyleLbl="alignNode1" presStyleIdx="5" presStyleCnt="10"/>
      <dgm:spPr/>
    </dgm:pt>
    <dgm:pt modelId="{BB6EAAE1-61DC-410C-BA85-16D55F3FD2BC}" type="pres">
      <dgm:prSet presAssocID="{63CDA7A0-BAB3-4B73-8287-3313F62DE901}" presName="dotArrow4" presStyleLbl="alignNode1" presStyleIdx="6" presStyleCnt="10"/>
      <dgm:spPr/>
    </dgm:pt>
    <dgm:pt modelId="{2B7AFE25-3D1F-4270-A66E-CFAAB96CD0B8}" type="pres">
      <dgm:prSet presAssocID="{63CDA7A0-BAB3-4B73-8287-3313F62DE901}" presName="dotArrow5" presStyleLbl="alignNode1" presStyleIdx="7" presStyleCnt="10"/>
      <dgm:spPr/>
    </dgm:pt>
    <dgm:pt modelId="{6011FCC3-2702-48B4-9438-4828DBA91314}" type="pres">
      <dgm:prSet presAssocID="{63CDA7A0-BAB3-4B73-8287-3313F62DE901}" presName="dotArrow6" presStyleLbl="alignNode1" presStyleIdx="8" presStyleCnt="10"/>
      <dgm:spPr/>
    </dgm:pt>
    <dgm:pt modelId="{12F7885A-5E00-4274-AFC3-F893C6620C55}" type="pres">
      <dgm:prSet presAssocID="{63CDA7A0-BAB3-4B73-8287-3313F62DE901}" presName="dotArrow7" presStyleLbl="alignNode1" presStyleIdx="9" presStyleCnt="10"/>
      <dgm:spPr/>
    </dgm:pt>
    <dgm:pt modelId="{B149ABAB-2C6D-42FF-93FB-8728E3143A9E}" type="pres">
      <dgm:prSet presAssocID="{670235A3-C63A-4E30-92CC-FD2D161F8D32}" presName="parTx1" presStyleLbl="node1" presStyleIdx="0" presStyleCnt="2"/>
      <dgm:spPr/>
      <dgm:t>
        <a:bodyPr/>
        <a:lstStyle/>
        <a:p>
          <a:endParaRPr lang="ru-RU"/>
        </a:p>
      </dgm:t>
    </dgm:pt>
    <dgm:pt modelId="{02A5FB5B-B155-4574-89A0-64051BFBC0F5}" type="pres">
      <dgm:prSet presAssocID="{A5C29DD9-8190-420C-AE2A-BE487243042F}" presName="picture1" presStyleCnt="0"/>
      <dgm:spPr/>
    </dgm:pt>
    <dgm:pt modelId="{00C92876-DE9F-4675-B505-65A72D6933CC}" type="pres">
      <dgm:prSet presAssocID="{A5C29DD9-8190-420C-AE2A-BE487243042F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C7919366-DC24-4CC2-8288-6F1BDD9ECECA}" type="pres">
      <dgm:prSet presAssocID="{AE944209-6D05-47D8-96F1-9318A582A6CE}" presName="parTx2" presStyleLbl="node1" presStyleIdx="1" presStyleCnt="2" custLinFactNeighborX="1368" custLinFactNeighborY="-6855"/>
      <dgm:spPr/>
      <dgm:t>
        <a:bodyPr/>
        <a:lstStyle/>
        <a:p>
          <a:endParaRPr lang="ru-RU"/>
        </a:p>
      </dgm:t>
    </dgm:pt>
    <dgm:pt modelId="{4A1886B1-24CE-4083-89AC-549B3921C947}" type="pres">
      <dgm:prSet presAssocID="{85CCB0C9-4B80-40E5-AF1B-3920596D570A}" presName="picture2" presStyleCnt="0"/>
      <dgm:spPr/>
    </dgm:pt>
    <dgm:pt modelId="{3AD64FB3-91BC-42D1-83CD-C89855A701DD}" type="pres">
      <dgm:prSet presAssocID="{85CCB0C9-4B80-40E5-AF1B-3920596D570A}" presName="imageRepeatNode" presStyleLbl="fgImgPlace1" presStyleIdx="1" presStyleCnt="2" custLinFactNeighborX="-2625" custLinFactNeighborY="11"/>
      <dgm:spPr/>
      <dgm:t>
        <a:bodyPr/>
        <a:lstStyle/>
        <a:p>
          <a:endParaRPr lang="ru-RU"/>
        </a:p>
      </dgm:t>
    </dgm:pt>
  </dgm:ptLst>
  <dgm:cxnLst>
    <dgm:cxn modelId="{955EC5E8-6C2C-4D35-86AA-2E3A7AAB6DD9}" type="presOf" srcId="{670235A3-C63A-4E30-92CC-FD2D161F8D32}" destId="{B149ABAB-2C6D-42FF-93FB-8728E3143A9E}" srcOrd="0" destOrd="0" presId="urn:microsoft.com/office/officeart/2008/layout/AscendingPictureAccentProcess"/>
    <dgm:cxn modelId="{9A57D66F-9D51-4827-A5B2-C284A59519CC}" type="presOf" srcId="{AE944209-6D05-47D8-96F1-9318A582A6CE}" destId="{C7919366-DC24-4CC2-8288-6F1BDD9ECECA}" srcOrd="0" destOrd="0" presId="urn:microsoft.com/office/officeart/2008/layout/AscendingPictureAccentProcess"/>
    <dgm:cxn modelId="{255D4E0C-3C78-430B-B164-19A7766A7283}" srcId="{63CDA7A0-BAB3-4B73-8287-3313F62DE901}" destId="{670235A3-C63A-4E30-92CC-FD2D161F8D32}" srcOrd="0" destOrd="0" parTransId="{7C4E4A47-8439-4309-8D7B-D483D62A23A0}" sibTransId="{A5C29DD9-8190-420C-AE2A-BE487243042F}"/>
    <dgm:cxn modelId="{5C5EBAB1-F089-4FE5-9826-81A5C75E2110}" type="presOf" srcId="{A5C29DD9-8190-420C-AE2A-BE487243042F}" destId="{00C92876-DE9F-4675-B505-65A72D6933CC}" srcOrd="0" destOrd="0" presId="urn:microsoft.com/office/officeart/2008/layout/AscendingPictureAccentProcess"/>
    <dgm:cxn modelId="{25DED29C-2087-4827-9821-B60EE947D971}" srcId="{63CDA7A0-BAB3-4B73-8287-3313F62DE901}" destId="{AE944209-6D05-47D8-96F1-9318A582A6CE}" srcOrd="1" destOrd="0" parTransId="{A03A77A1-C6F6-45E9-A100-986A0E55F8C4}" sibTransId="{85CCB0C9-4B80-40E5-AF1B-3920596D570A}"/>
    <dgm:cxn modelId="{915E1179-EC71-4BC6-B80D-6ABA12C81D9B}" type="presOf" srcId="{85CCB0C9-4B80-40E5-AF1B-3920596D570A}" destId="{3AD64FB3-91BC-42D1-83CD-C89855A701DD}" srcOrd="0" destOrd="0" presId="urn:microsoft.com/office/officeart/2008/layout/AscendingPictureAccentProcess"/>
    <dgm:cxn modelId="{C3C68D40-5E29-4D5A-B6ED-A0D7185F0158}" type="presOf" srcId="{63CDA7A0-BAB3-4B73-8287-3313F62DE901}" destId="{E9C482B3-5E21-41C9-B0B1-02DA1A1803B0}" srcOrd="0" destOrd="0" presId="urn:microsoft.com/office/officeart/2008/layout/AscendingPictureAccentProcess"/>
    <dgm:cxn modelId="{B2659998-7B99-481C-AF95-1EDDE27E58A5}" type="presParOf" srcId="{E9C482B3-5E21-41C9-B0B1-02DA1A1803B0}" destId="{A41AAA49-2033-4148-8E18-5706421DEE28}" srcOrd="0" destOrd="0" presId="urn:microsoft.com/office/officeart/2008/layout/AscendingPictureAccentProcess"/>
    <dgm:cxn modelId="{20A2BAA7-6ED7-4BB3-B137-E44992CEB29D}" type="presParOf" srcId="{E9C482B3-5E21-41C9-B0B1-02DA1A1803B0}" destId="{74CB67BE-8C81-4987-B65F-46800E2D1ED3}" srcOrd="1" destOrd="0" presId="urn:microsoft.com/office/officeart/2008/layout/AscendingPictureAccentProcess"/>
    <dgm:cxn modelId="{C50CA887-8022-4896-BD5F-16833A59117D}" type="presParOf" srcId="{E9C482B3-5E21-41C9-B0B1-02DA1A1803B0}" destId="{6EB01524-05A2-46A1-8874-AEEBAA95C191}" srcOrd="2" destOrd="0" presId="urn:microsoft.com/office/officeart/2008/layout/AscendingPictureAccentProcess"/>
    <dgm:cxn modelId="{9622AF17-8B52-4271-B7EB-5B6C58568627}" type="presParOf" srcId="{E9C482B3-5E21-41C9-B0B1-02DA1A1803B0}" destId="{7364A6FA-6739-4A20-9578-230A18685B06}" srcOrd="3" destOrd="0" presId="urn:microsoft.com/office/officeart/2008/layout/AscendingPictureAccentProcess"/>
    <dgm:cxn modelId="{BCF91AF6-3304-4C33-9AD4-FD9921ADF75C}" type="presParOf" srcId="{E9C482B3-5E21-41C9-B0B1-02DA1A1803B0}" destId="{94F19087-52BB-4499-9683-465139779DC4}" srcOrd="4" destOrd="0" presId="urn:microsoft.com/office/officeart/2008/layout/AscendingPictureAccentProcess"/>
    <dgm:cxn modelId="{C3EC6630-4E9F-4FBE-8925-E463E72B702A}" type="presParOf" srcId="{E9C482B3-5E21-41C9-B0B1-02DA1A1803B0}" destId="{5A5A9064-AB39-4A5A-9408-B3BB1C65C211}" srcOrd="5" destOrd="0" presId="urn:microsoft.com/office/officeart/2008/layout/AscendingPictureAccentProcess"/>
    <dgm:cxn modelId="{474B0DBF-9646-4694-9304-5187EF4F8FE5}" type="presParOf" srcId="{E9C482B3-5E21-41C9-B0B1-02DA1A1803B0}" destId="{BB6EAAE1-61DC-410C-BA85-16D55F3FD2BC}" srcOrd="6" destOrd="0" presId="urn:microsoft.com/office/officeart/2008/layout/AscendingPictureAccentProcess"/>
    <dgm:cxn modelId="{F6BAFE9E-7103-4A64-9E19-18A14A9BB879}" type="presParOf" srcId="{E9C482B3-5E21-41C9-B0B1-02DA1A1803B0}" destId="{2B7AFE25-3D1F-4270-A66E-CFAAB96CD0B8}" srcOrd="7" destOrd="0" presId="urn:microsoft.com/office/officeart/2008/layout/AscendingPictureAccentProcess"/>
    <dgm:cxn modelId="{73A64AC2-BDB0-42CD-9EF5-4F179C25AAA8}" type="presParOf" srcId="{E9C482B3-5E21-41C9-B0B1-02DA1A1803B0}" destId="{6011FCC3-2702-48B4-9438-4828DBA91314}" srcOrd="8" destOrd="0" presId="urn:microsoft.com/office/officeart/2008/layout/AscendingPictureAccentProcess"/>
    <dgm:cxn modelId="{FF1E9E70-805F-4E86-AE9C-A143A5980A36}" type="presParOf" srcId="{E9C482B3-5E21-41C9-B0B1-02DA1A1803B0}" destId="{12F7885A-5E00-4274-AFC3-F893C6620C55}" srcOrd="9" destOrd="0" presId="urn:microsoft.com/office/officeart/2008/layout/AscendingPictureAccentProcess"/>
    <dgm:cxn modelId="{9C43B4DF-2BA4-4BE7-927D-46F936EAA7F3}" type="presParOf" srcId="{E9C482B3-5E21-41C9-B0B1-02DA1A1803B0}" destId="{B149ABAB-2C6D-42FF-93FB-8728E3143A9E}" srcOrd="10" destOrd="0" presId="urn:microsoft.com/office/officeart/2008/layout/AscendingPictureAccentProcess"/>
    <dgm:cxn modelId="{CEF0A271-060E-4F10-AE86-BEC8A82FE51C}" type="presParOf" srcId="{E9C482B3-5E21-41C9-B0B1-02DA1A1803B0}" destId="{02A5FB5B-B155-4574-89A0-64051BFBC0F5}" srcOrd="11" destOrd="0" presId="urn:microsoft.com/office/officeart/2008/layout/AscendingPictureAccentProcess"/>
    <dgm:cxn modelId="{8E88AF4E-9D30-46DB-BFE9-5FE704853A6F}" type="presParOf" srcId="{02A5FB5B-B155-4574-89A0-64051BFBC0F5}" destId="{00C92876-DE9F-4675-B505-65A72D6933CC}" srcOrd="0" destOrd="0" presId="urn:microsoft.com/office/officeart/2008/layout/AscendingPictureAccentProcess"/>
    <dgm:cxn modelId="{EE8A96AE-7AF3-4588-B6C3-CA01056C9B6B}" type="presParOf" srcId="{E9C482B3-5E21-41C9-B0B1-02DA1A1803B0}" destId="{C7919366-DC24-4CC2-8288-6F1BDD9ECECA}" srcOrd="12" destOrd="0" presId="urn:microsoft.com/office/officeart/2008/layout/AscendingPictureAccentProcess"/>
    <dgm:cxn modelId="{10AEDFD3-5F0C-491A-B047-DAE3ECEC3084}" type="presParOf" srcId="{E9C482B3-5E21-41C9-B0B1-02DA1A1803B0}" destId="{4A1886B1-24CE-4083-89AC-549B3921C947}" srcOrd="13" destOrd="0" presId="urn:microsoft.com/office/officeart/2008/layout/AscendingPictureAccentProcess"/>
    <dgm:cxn modelId="{454DE28E-72A6-4298-9D1D-CDA239A23CBE}" type="presParOf" srcId="{4A1886B1-24CE-4083-89AC-549B3921C947}" destId="{3AD64FB3-91BC-42D1-83CD-C89855A701DD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2C98A21-68F8-4E4B-8F28-9BFB2CB26F94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</dgm:spPr>
      <dgm:t>
        <a:bodyPr/>
        <a:lstStyle/>
        <a:p>
          <a:endParaRPr lang="ru-RU"/>
        </a:p>
      </dgm:t>
    </dgm:pt>
    <dgm:pt modelId="{B1E40925-1593-4DA0-86A5-509C79A2B8E6}">
      <dgm:prSet phldrT="[Текст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Налог прибыль организаций </a:t>
          </a:r>
        </a:p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(+220,5  млн. руб.)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0E75CD89-A1C1-4561-A9B7-0AF6DDFB0B3B}" type="parTrans" cxnId="{B5CEE02E-6923-4129-8876-B0F67997FD10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E5418C4-625F-4061-B50B-98F3FADAB7EF}" type="sibTrans" cxnId="{B5CEE02E-6923-4129-8876-B0F67997FD10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C74BD64B-72E7-49CD-9713-225B5FE1AE3D}">
      <dgm:prSet phldrT="[Текст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Акцизы на нефтепродукты</a:t>
          </a:r>
        </a:p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(+68,6 млн. руб.)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D9C22C86-077A-42B3-9ACF-C9F21CF7E07A}" type="parTrans" cxnId="{17793F2B-3DEC-4081-9ADD-9745326E1E7E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589498A0-0B1D-4395-9134-F7E7014469BE}" type="sibTrans" cxnId="{17793F2B-3DEC-4081-9ADD-9745326E1E7E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43CC40C2-4801-451B-BAB2-A23CC3A26A5A}">
      <dgm:prSet phldrT="[Текст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НДФЛ</a:t>
          </a:r>
        </a:p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(+ 65,1 млн. руб.)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4179134D-EF23-4049-B934-C4EA259EB3C8}" type="parTrans" cxnId="{B3FEA355-5B6D-4441-BF99-E8A477D62C41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D8C22AA1-F28D-4C32-908B-13777BF73C5B}" type="sibTrans" cxnId="{B3FEA355-5B6D-4441-BF99-E8A477D62C41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0258A4BA-D6AE-4196-A39B-39E3908CF753}">
      <dgm:prSet phldrT="[Текст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Налог на имущество организаций</a:t>
          </a:r>
        </a:p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 (+441,0 млн. руб.)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085E183D-58BE-476E-8435-0258F6A83960}" type="parTrans" cxnId="{74E051FF-2D26-4C5A-8246-96C23556B273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3CC1C84-34EE-4FDB-9773-B41083ADCDED}" type="sibTrans" cxnId="{74E051FF-2D26-4C5A-8246-96C23556B273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D7E9FFB3-4252-4C2F-8214-FA4706C6268B}" type="pres">
      <dgm:prSet presAssocID="{B2C98A21-68F8-4E4B-8F28-9BFB2CB26F9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3AD00F-4163-4FD0-8737-5391E6D2CF44}" type="pres">
      <dgm:prSet presAssocID="{B1E40925-1593-4DA0-86A5-509C79A2B8E6}" presName="compNod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</dgm:pt>
    <dgm:pt modelId="{82512C59-E1DC-4F04-9AD3-B033641F2F04}" type="pres">
      <dgm:prSet presAssocID="{B1E40925-1593-4DA0-86A5-509C79A2B8E6}" presName="pictRect" presStyleLbl="node1" presStyleIdx="0" presStyleCnt="4" custScaleX="81805" custScaleY="109083" custLinFactX="7185" custLinFactNeighborX="100000" custLinFactNeighborY="-779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/>
        </a:p>
      </dgm:t>
    </dgm:pt>
    <dgm:pt modelId="{BA96F9E4-CF57-4A10-A3A5-D15108A6CBE6}" type="pres">
      <dgm:prSet presAssocID="{B1E40925-1593-4DA0-86A5-509C79A2B8E6}" presName="textRect" presStyleLbl="revTx" presStyleIdx="0" presStyleCnt="4" custLinFactX="9517" custLinFactNeighborX="100000" custLinFactNeighborY="12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61079-23F5-4870-A37A-C6D5F4365565}" type="pres">
      <dgm:prSet presAssocID="{FE5418C4-625F-4061-B50B-98F3FADAB7E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FDDB6A8-0A7B-4747-8BF5-B09781D663AE}" type="pres">
      <dgm:prSet presAssocID="{C74BD64B-72E7-49CD-9713-225B5FE1AE3D}" presName="compNod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</dgm:pt>
    <dgm:pt modelId="{8827AFAF-F387-4EBD-8F6C-AA3EF59B9926}" type="pres">
      <dgm:prSet presAssocID="{C74BD64B-72E7-49CD-9713-225B5FE1AE3D}" presName="pictRect" presStyleLbl="node1" presStyleIdx="1" presStyleCnt="4" custScaleX="79621" custScaleY="107925" custLinFactX="-10554" custLinFactNeighborX="-100000" custLinFactNeighborY="-8158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/>
        </a:p>
      </dgm:t>
    </dgm:pt>
    <dgm:pt modelId="{7B664FEF-D3DB-481A-9663-41393EF0AD62}" type="pres">
      <dgm:prSet presAssocID="{C74BD64B-72E7-49CD-9713-225B5FE1AE3D}" presName="textRect" presStyleLbl="revTx" presStyleIdx="1" presStyleCnt="4" custScaleX="98418" custLinFactX="-24158" custLinFactNeighborX="-100000" custLinFactNeighborY="15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8CEB9-6D0E-4EC3-8752-DD93C7FD293E}" type="pres">
      <dgm:prSet presAssocID="{589498A0-0B1D-4395-9134-F7E7014469B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717C9BF-46D4-4584-AE89-680DEB6BEA10}" type="pres">
      <dgm:prSet presAssocID="{43CC40C2-4801-451B-BAB2-A23CC3A26A5A}" presName="compNod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</dgm:pt>
    <dgm:pt modelId="{2AD05264-D7E8-45BF-AD1C-DA16C06F6008}" type="pres">
      <dgm:prSet presAssocID="{43CC40C2-4801-451B-BAB2-A23CC3A26A5A}" presName="pictRect" presStyleLbl="node1" presStyleIdx="2" presStyleCnt="4" custScaleX="81378" custScaleY="106327" custLinFactX="3523" custLinFactNeighborX="100000" custLinFactNeighborY="-7026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/>
        </a:p>
      </dgm:t>
    </dgm:pt>
    <dgm:pt modelId="{D695DCFF-1C4D-4F5B-938B-0065498FAE9C}" type="pres">
      <dgm:prSet presAssocID="{43CC40C2-4801-451B-BAB2-A23CC3A26A5A}" presName="textRect" presStyleLbl="revTx" presStyleIdx="2" presStyleCnt="4" custLinFactNeighborX="-5621" custLinFactNeighborY="12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DC5DC6-FE77-4748-92FD-B3444978C087}" type="pres">
      <dgm:prSet presAssocID="{D8C22AA1-F28D-4C32-908B-13777BF73C5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84EB746-DF12-4F75-9AC7-EAC13C3A795A}" type="pres">
      <dgm:prSet presAssocID="{0258A4BA-D6AE-4196-A39B-39E3908CF753}" presName="compNod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</dgm:pt>
    <dgm:pt modelId="{2CF78DD3-1343-4BDB-9A5F-F18FB377ADA8}" type="pres">
      <dgm:prSet presAssocID="{0258A4BA-D6AE-4196-A39B-39E3908CF753}" presName="pictRect" presStyleLbl="node1" presStyleIdx="3" presStyleCnt="4" custScaleX="91238" custScaleY="138418" custLinFactX="-12593" custLinFactNeighborX="-100000" custLinFactNeighborY="-29008"/>
      <dgm:spPr>
        <a:prstGeom prst="flowChartConnector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  <a:softEdge rad="127000"/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/>
        </a:p>
      </dgm:t>
    </dgm:pt>
    <dgm:pt modelId="{44AA8C31-6257-421B-8DC0-A3BFEC440ED2}" type="pres">
      <dgm:prSet presAssocID="{0258A4BA-D6AE-4196-A39B-39E3908CF753}" presName="textRect" presStyleLbl="revTx" presStyleIdx="3" presStyleCnt="4" custLinFactNeighborX="337" custLinFactNeighborY="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CDD0A3-6AE1-4FD5-A613-67A1A8369BB0}" type="presOf" srcId="{FE5418C4-625F-4061-B50B-98F3FADAB7EF}" destId="{BF061079-23F5-4870-A37A-C6D5F4365565}" srcOrd="0" destOrd="0" presId="urn:microsoft.com/office/officeart/2005/8/layout/pList1#1"/>
    <dgm:cxn modelId="{B3FEA355-5B6D-4441-BF99-E8A477D62C41}" srcId="{B2C98A21-68F8-4E4B-8F28-9BFB2CB26F94}" destId="{43CC40C2-4801-451B-BAB2-A23CC3A26A5A}" srcOrd="2" destOrd="0" parTransId="{4179134D-EF23-4049-B934-C4EA259EB3C8}" sibTransId="{D8C22AA1-F28D-4C32-908B-13777BF73C5B}"/>
    <dgm:cxn modelId="{690A1EBB-19D5-4648-8066-88D7A916125B}" type="presOf" srcId="{589498A0-0B1D-4395-9134-F7E7014469BE}" destId="{1BB8CEB9-6D0E-4EC3-8752-DD93C7FD293E}" srcOrd="0" destOrd="0" presId="urn:microsoft.com/office/officeart/2005/8/layout/pList1#1"/>
    <dgm:cxn modelId="{17793F2B-3DEC-4081-9ADD-9745326E1E7E}" srcId="{B2C98A21-68F8-4E4B-8F28-9BFB2CB26F94}" destId="{C74BD64B-72E7-49CD-9713-225B5FE1AE3D}" srcOrd="1" destOrd="0" parTransId="{D9C22C86-077A-42B3-9ACF-C9F21CF7E07A}" sibTransId="{589498A0-0B1D-4395-9134-F7E7014469BE}"/>
    <dgm:cxn modelId="{74E051FF-2D26-4C5A-8246-96C23556B273}" srcId="{B2C98A21-68F8-4E4B-8F28-9BFB2CB26F94}" destId="{0258A4BA-D6AE-4196-A39B-39E3908CF753}" srcOrd="3" destOrd="0" parTransId="{085E183D-58BE-476E-8435-0258F6A83960}" sibTransId="{F3CC1C84-34EE-4FDB-9773-B41083ADCDED}"/>
    <dgm:cxn modelId="{BE927EC1-3EBA-4CEF-A3BB-7BA403745F60}" type="presOf" srcId="{0258A4BA-D6AE-4196-A39B-39E3908CF753}" destId="{44AA8C31-6257-421B-8DC0-A3BFEC440ED2}" srcOrd="0" destOrd="0" presId="urn:microsoft.com/office/officeart/2005/8/layout/pList1#1"/>
    <dgm:cxn modelId="{A476B2B7-EE1A-4FD4-BCB7-8DF458FA80C5}" type="presOf" srcId="{B1E40925-1593-4DA0-86A5-509C79A2B8E6}" destId="{BA96F9E4-CF57-4A10-A3A5-D15108A6CBE6}" srcOrd="0" destOrd="0" presId="urn:microsoft.com/office/officeart/2005/8/layout/pList1#1"/>
    <dgm:cxn modelId="{8AD6E792-2EF8-456F-8EA8-8002E3F97E68}" type="presOf" srcId="{D8C22AA1-F28D-4C32-908B-13777BF73C5B}" destId="{03DC5DC6-FE77-4748-92FD-B3444978C087}" srcOrd="0" destOrd="0" presId="urn:microsoft.com/office/officeart/2005/8/layout/pList1#1"/>
    <dgm:cxn modelId="{B10EB06E-3C52-4519-B723-0758103CF447}" type="presOf" srcId="{C74BD64B-72E7-49CD-9713-225B5FE1AE3D}" destId="{7B664FEF-D3DB-481A-9663-41393EF0AD62}" srcOrd="0" destOrd="0" presId="urn:microsoft.com/office/officeart/2005/8/layout/pList1#1"/>
    <dgm:cxn modelId="{B5CEE02E-6923-4129-8876-B0F67997FD10}" srcId="{B2C98A21-68F8-4E4B-8F28-9BFB2CB26F94}" destId="{B1E40925-1593-4DA0-86A5-509C79A2B8E6}" srcOrd="0" destOrd="0" parTransId="{0E75CD89-A1C1-4561-A9B7-0AF6DDFB0B3B}" sibTransId="{FE5418C4-625F-4061-B50B-98F3FADAB7EF}"/>
    <dgm:cxn modelId="{65B79A16-ED2C-4B4F-814A-4193494A6D81}" type="presOf" srcId="{B2C98A21-68F8-4E4B-8F28-9BFB2CB26F94}" destId="{D7E9FFB3-4252-4C2F-8214-FA4706C6268B}" srcOrd="0" destOrd="0" presId="urn:microsoft.com/office/officeart/2005/8/layout/pList1#1"/>
    <dgm:cxn modelId="{A59963FD-FC2C-4D53-B629-D9BDFDB3F3EA}" type="presOf" srcId="{43CC40C2-4801-451B-BAB2-A23CC3A26A5A}" destId="{D695DCFF-1C4D-4F5B-938B-0065498FAE9C}" srcOrd="0" destOrd="0" presId="urn:microsoft.com/office/officeart/2005/8/layout/pList1#1"/>
    <dgm:cxn modelId="{44EEECB7-32DB-4B73-83BF-97A518991866}" type="presParOf" srcId="{D7E9FFB3-4252-4C2F-8214-FA4706C6268B}" destId="{C13AD00F-4163-4FD0-8737-5391E6D2CF44}" srcOrd="0" destOrd="0" presId="urn:microsoft.com/office/officeart/2005/8/layout/pList1#1"/>
    <dgm:cxn modelId="{4A228F0E-5FC3-4624-8088-80DAFB7C325C}" type="presParOf" srcId="{C13AD00F-4163-4FD0-8737-5391E6D2CF44}" destId="{82512C59-E1DC-4F04-9AD3-B033641F2F04}" srcOrd="0" destOrd="0" presId="urn:microsoft.com/office/officeart/2005/8/layout/pList1#1"/>
    <dgm:cxn modelId="{0FC08A9B-D103-4F2F-AB44-60B9BA4AF38E}" type="presParOf" srcId="{C13AD00F-4163-4FD0-8737-5391E6D2CF44}" destId="{BA96F9E4-CF57-4A10-A3A5-D15108A6CBE6}" srcOrd="1" destOrd="0" presId="urn:microsoft.com/office/officeart/2005/8/layout/pList1#1"/>
    <dgm:cxn modelId="{4848C399-DB5D-4C49-8C2D-F99D12983ABF}" type="presParOf" srcId="{D7E9FFB3-4252-4C2F-8214-FA4706C6268B}" destId="{BF061079-23F5-4870-A37A-C6D5F4365565}" srcOrd="1" destOrd="0" presId="urn:microsoft.com/office/officeart/2005/8/layout/pList1#1"/>
    <dgm:cxn modelId="{456BA920-6CB4-4148-BD60-BB7841ED8459}" type="presParOf" srcId="{D7E9FFB3-4252-4C2F-8214-FA4706C6268B}" destId="{DFDDB6A8-0A7B-4747-8BF5-B09781D663AE}" srcOrd="2" destOrd="0" presId="urn:microsoft.com/office/officeart/2005/8/layout/pList1#1"/>
    <dgm:cxn modelId="{223F0D7C-F03A-4E01-A4F0-E5AF4AA002AB}" type="presParOf" srcId="{DFDDB6A8-0A7B-4747-8BF5-B09781D663AE}" destId="{8827AFAF-F387-4EBD-8F6C-AA3EF59B9926}" srcOrd="0" destOrd="0" presId="urn:microsoft.com/office/officeart/2005/8/layout/pList1#1"/>
    <dgm:cxn modelId="{247E7A72-B7B9-496A-8FC9-9BFF5D155F17}" type="presParOf" srcId="{DFDDB6A8-0A7B-4747-8BF5-B09781D663AE}" destId="{7B664FEF-D3DB-481A-9663-41393EF0AD62}" srcOrd="1" destOrd="0" presId="urn:microsoft.com/office/officeart/2005/8/layout/pList1#1"/>
    <dgm:cxn modelId="{5990CC2F-FA8A-44A0-9A62-98EF92FCFC4E}" type="presParOf" srcId="{D7E9FFB3-4252-4C2F-8214-FA4706C6268B}" destId="{1BB8CEB9-6D0E-4EC3-8752-DD93C7FD293E}" srcOrd="3" destOrd="0" presId="urn:microsoft.com/office/officeart/2005/8/layout/pList1#1"/>
    <dgm:cxn modelId="{D294D8E6-61AD-49AE-AEC5-7B036182C096}" type="presParOf" srcId="{D7E9FFB3-4252-4C2F-8214-FA4706C6268B}" destId="{5717C9BF-46D4-4584-AE89-680DEB6BEA10}" srcOrd="4" destOrd="0" presId="urn:microsoft.com/office/officeart/2005/8/layout/pList1#1"/>
    <dgm:cxn modelId="{1EA95681-AAF5-4FA8-BD26-3AA131B45FFC}" type="presParOf" srcId="{5717C9BF-46D4-4584-AE89-680DEB6BEA10}" destId="{2AD05264-D7E8-45BF-AD1C-DA16C06F6008}" srcOrd="0" destOrd="0" presId="urn:microsoft.com/office/officeart/2005/8/layout/pList1#1"/>
    <dgm:cxn modelId="{6D940ACB-28D0-4F33-AF0E-5F35750C2062}" type="presParOf" srcId="{5717C9BF-46D4-4584-AE89-680DEB6BEA10}" destId="{D695DCFF-1C4D-4F5B-938B-0065498FAE9C}" srcOrd="1" destOrd="0" presId="urn:microsoft.com/office/officeart/2005/8/layout/pList1#1"/>
    <dgm:cxn modelId="{4EC9CFEA-0EFF-4BB8-9896-F67EF4195EC6}" type="presParOf" srcId="{D7E9FFB3-4252-4C2F-8214-FA4706C6268B}" destId="{03DC5DC6-FE77-4748-92FD-B3444978C087}" srcOrd="5" destOrd="0" presId="urn:microsoft.com/office/officeart/2005/8/layout/pList1#1"/>
    <dgm:cxn modelId="{09C6B739-3C4C-47C2-A67D-63ACAF2BE5C5}" type="presParOf" srcId="{D7E9FFB3-4252-4C2F-8214-FA4706C6268B}" destId="{384EB746-DF12-4F75-9AC7-EAC13C3A795A}" srcOrd="6" destOrd="0" presId="urn:microsoft.com/office/officeart/2005/8/layout/pList1#1"/>
    <dgm:cxn modelId="{C3FFB0A4-B54D-4B50-A387-A66C99A0169F}" type="presParOf" srcId="{384EB746-DF12-4F75-9AC7-EAC13C3A795A}" destId="{2CF78DD3-1343-4BDB-9A5F-F18FB377ADA8}" srcOrd="0" destOrd="0" presId="urn:microsoft.com/office/officeart/2005/8/layout/pList1#1"/>
    <dgm:cxn modelId="{556A52A8-2C56-49D4-98D8-81D12B929EC3}" type="presParOf" srcId="{384EB746-DF12-4F75-9AC7-EAC13C3A795A}" destId="{44AA8C31-6257-421B-8DC0-A3BFEC440ED2}" srcOrd="1" destOrd="0" presId="urn:microsoft.com/office/officeart/2005/8/layout/pList1#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C3036CC-B878-4A54-AC42-309CE693D153}" type="doc">
      <dgm:prSet loTypeId="urn:microsoft.com/office/officeart/2005/8/layout/cycle8" loCatId="cycle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0EEC758-3168-4540-B171-A24E78702FC7}">
      <dgm:prSet phldrT="[Текст]"/>
      <dgm:spPr/>
      <dgm:t>
        <a:bodyPr/>
        <a:lstStyle/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Дети-сироты</a:t>
          </a:r>
        </a:p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76,6 млн.руб.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05B5A58-C9F5-4422-9D99-BA00CEC435F1}" type="parTrans" cxnId="{F12E7A8B-C413-4545-99EA-E378F141A0EC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C55D4721-E52D-4F2D-91B9-F433934C6AB0}" type="sibTrans" cxnId="{F12E7A8B-C413-4545-99EA-E378F141A0EC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4974E61-056C-4CC2-906C-4541E4CEC637}">
      <dgm:prSet phldrT="[Текст]"/>
      <dgm:spPr/>
      <dgm:t>
        <a:bodyPr/>
        <a:lstStyle/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Молодые семьи</a:t>
          </a:r>
        </a:p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5,8 млн.руб.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16F9819-81AB-46A3-9827-00A308306A2E}" type="parTrans" cxnId="{D053FEAB-C04C-49AA-985B-E105B816C14D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030F2584-1AC9-4750-BC45-88B960436E22}" type="sibTrans" cxnId="{D053FEAB-C04C-49AA-985B-E105B816C14D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87458E98-08E3-412A-BADF-2EF92E07B8F9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Иные категории граждан</a:t>
          </a:r>
          <a:endParaRPr lang="ru-RU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45,3 млн. руб.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31E188E-7D04-48CE-A4EB-758B35AE0536}" type="parTrans" cxnId="{F2D423A5-CBD1-44BE-A65C-534F4508A5FF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122289A-22A5-4DA3-96C7-33A48ADA4F70}" type="sibTrans" cxnId="{F2D423A5-CBD1-44BE-A65C-534F4508A5FF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B3FF8418-2CD4-4001-98DF-9AB0D5560AED}">
      <dgm:prSet phldrT="[Текст]" custT="1"/>
      <dgm:spPr/>
      <dgm:t>
        <a:bodyPr/>
        <a:lstStyle/>
        <a:p>
          <a:r>
            <a:rPr lang="ru-RU" sz="1300" b="1" smtClean="0">
              <a:latin typeface="Times New Roman" pitchFamily="18" charset="0"/>
              <a:cs typeface="Times New Roman" pitchFamily="18" charset="0"/>
            </a:rPr>
            <a:t>Инвалиды и ветераны боевых действий</a:t>
          </a:r>
        </a:p>
        <a:p>
          <a:r>
            <a:rPr lang="ru-RU" sz="1500" b="1" smtClean="0">
              <a:latin typeface="Times New Roman" pitchFamily="18" charset="0"/>
              <a:cs typeface="Times New Roman" pitchFamily="18" charset="0"/>
            </a:rPr>
            <a:t>13,0 млн.руб.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BCD05F1E-D082-4BE7-AC85-036FEC2C1002}" type="parTrans" cxnId="{53ED98DE-4E4D-43F2-B8CD-185B2DC10DA2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127D201-2AFE-4DA4-B3C5-86B176FD0741}" type="sibTrans" cxnId="{53ED98DE-4E4D-43F2-B8CD-185B2DC10DA2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656E1B60-FC5D-4813-8E2A-365575C2AA3C}">
      <dgm:prSet phldrT="[Текст]"/>
      <dgm:spPr/>
      <dgm:t>
        <a:bodyPr/>
        <a:lstStyle/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Семьи в сельской местности</a:t>
          </a:r>
        </a:p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9,6 млн.руб.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74E0CAA-2097-486B-96DD-8BC3D4345AD0}" type="parTrans" cxnId="{130997FF-283C-4F93-8BCB-0699D6027271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8B683ADA-1416-49DF-A6FE-E09A9D4286A6}" type="sibTrans" cxnId="{130997FF-283C-4F93-8BCB-0699D6027271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91B907F1-5901-4EC7-A14E-C1E4594F9F48}">
      <dgm:prSet phldrT="[Текст]"/>
      <dgm:spPr/>
      <dgm:t>
        <a:bodyPr/>
        <a:lstStyle/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Ветераны ВОВ</a:t>
          </a:r>
        </a:p>
        <a:p>
          <a:r>
            <a:rPr lang="ru-RU" b="1" smtClean="0">
              <a:latin typeface="Times New Roman" pitchFamily="18" charset="0"/>
              <a:cs typeface="Times New Roman" pitchFamily="18" charset="0"/>
            </a:rPr>
            <a:t>9,2 млн. руб.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B8B0A58-ABD4-4D21-BA3F-0B374D767FE9}" type="parTrans" cxnId="{F7983D31-FD8C-4D87-A3EB-CC0090A01A60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0ED29765-2D98-41AB-B939-D13E3AB1A933}" type="sibTrans" cxnId="{F7983D31-FD8C-4D87-A3EB-CC0090A01A60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724EE00B-AAAB-4754-92D6-5C1E5FDBE2CD}" type="pres">
      <dgm:prSet presAssocID="{FC3036CC-B878-4A54-AC42-309CE693D15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7D1C0F-FB8E-4AE7-B475-4E789189F92F}" type="pres">
      <dgm:prSet presAssocID="{FC3036CC-B878-4A54-AC42-309CE693D153}" presName="wedge1" presStyleLbl="node1" presStyleIdx="0" presStyleCnt="6"/>
      <dgm:spPr/>
      <dgm:t>
        <a:bodyPr/>
        <a:lstStyle/>
        <a:p>
          <a:endParaRPr lang="ru-RU"/>
        </a:p>
      </dgm:t>
    </dgm:pt>
    <dgm:pt modelId="{25E74D18-EE01-47B4-BEBA-66B47D1A1FAD}" type="pres">
      <dgm:prSet presAssocID="{FC3036CC-B878-4A54-AC42-309CE693D153}" presName="dummy1a" presStyleCnt="0"/>
      <dgm:spPr/>
      <dgm:t>
        <a:bodyPr/>
        <a:lstStyle/>
        <a:p>
          <a:endParaRPr lang="ru-RU"/>
        </a:p>
      </dgm:t>
    </dgm:pt>
    <dgm:pt modelId="{244D2717-E8C3-4A05-A09B-11F2221AFD89}" type="pres">
      <dgm:prSet presAssocID="{FC3036CC-B878-4A54-AC42-309CE693D153}" presName="dummy1b" presStyleCnt="0"/>
      <dgm:spPr/>
      <dgm:t>
        <a:bodyPr/>
        <a:lstStyle/>
        <a:p>
          <a:endParaRPr lang="ru-RU"/>
        </a:p>
      </dgm:t>
    </dgm:pt>
    <dgm:pt modelId="{30BA75F2-88C7-4FAC-9419-611E5D2B3E06}" type="pres">
      <dgm:prSet presAssocID="{FC3036CC-B878-4A54-AC42-309CE693D153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84E75-370A-4F54-82C9-D1A6BF1A0BDF}" type="pres">
      <dgm:prSet presAssocID="{FC3036CC-B878-4A54-AC42-309CE693D153}" presName="wedge2" presStyleLbl="node1" presStyleIdx="1" presStyleCnt="6"/>
      <dgm:spPr/>
      <dgm:t>
        <a:bodyPr/>
        <a:lstStyle/>
        <a:p>
          <a:endParaRPr lang="ru-RU"/>
        </a:p>
      </dgm:t>
    </dgm:pt>
    <dgm:pt modelId="{FAD10901-C4B7-4503-B9DC-12D624C7DE90}" type="pres">
      <dgm:prSet presAssocID="{FC3036CC-B878-4A54-AC42-309CE693D153}" presName="dummy2a" presStyleCnt="0"/>
      <dgm:spPr/>
      <dgm:t>
        <a:bodyPr/>
        <a:lstStyle/>
        <a:p>
          <a:endParaRPr lang="ru-RU"/>
        </a:p>
      </dgm:t>
    </dgm:pt>
    <dgm:pt modelId="{819A4897-6116-4ACD-887B-6D35E01B4DC7}" type="pres">
      <dgm:prSet presAssocID="{FC3036CC-B878-4A54-AC42-309CE693D153}" presName="dummy2b" presStyleCnt="0"/>
      <dgm:spPr/>
      <dgm:t>
        <a:bodyPr/>
        <a:lstStyle/>
        <a:p>
          <a:endParaRPr lang="ru-RU"/>
        </a:p>
      </dgm:t>
    </dgm:pt>
    <dgm:pt modelId="{C683DE37-E9A3-46E6-BA33-74A563AFF49A}" type="pres">
      <dgm:prSet presAssocID="{FC3036CC-B878-4A54-AC42-309CE693D153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2B362-E320-4180-954C-4C20A4370906}" type="pres">
      <dgm:prSet presAssocID="{FC3036CC-B878-4A54-AC42-309CE693D153}" presName="wedge3" presStyleLbl="node1" presStyleIdx="2" presStyleCnt="6"/>
      <dgm:spPr/>
      <dgm:t>
        <a:bodyPr/>
        <a:lstStyle/>
        <a:p>
          <a:endParaRPr lang="ru-RU"/>
        </a:p>
      </dgm:t>
    </dgm:pt>
    <dgm:pt modelId="{4F50B8A6-5433-4954-ADAD-B91F3AB62963}" type="pres">
      <dgm:prSet presAssocID="{FC3036CC-B878-4A54-AC42-309CE693D153}" presName="dummy3a" presStyleCnt="0"/>
      <dgm:spPr/>
      <dgm:t>
        <a:bodyPr/>
        <a:lstStyle/>
        <a:p>
          <a:endParaRPr lang="ru-RU"/>
        </a:p>
      </dgm:t>
    </dgm:pt>
    <dgm:pt modelId="{94D8B3BF-272E-4247-ACD4-9606913B277B}" type="pres">
      <dgm:prSet presAssocID="{FC3036CC-B878-4A54-AC42-309CE693D153}" presName="dummy3b" presStyleCnt="0"/>
      <dgm:spPr/>
      <dgm:t>
        <a:bodyPr/>
        <a:lstStyle/>
        <a:p>
          <a:endParaRPr lang="ru-RU"/>
        </a:p>
      </dgm:t>
    </dgm:pt>
    <dgm:pt modelId="{80BB8485-72C0-4B2E-9FE1-70EA465EC16B}" type="pres">
      <dgm:prSet presAssocID="{FC3036CC-B878-4A54-AC42-309CE693D153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D3C1E-54C3-46B3-9380-EBDBD696D276}" type="pres">
      <dgm:prSet presAssocID="{FC3036CC-B878-4A54-AC42-309CE693D153}" presName="wedge4" presStyleLbl="node1" presStyleIdx="3" presStyleCnt="6"/>
      <dgm:spPr/>
      <dgm:t>
        <a:bodyPr/>
        <a:lstStyle/>
        <a:p>
          <a:endParaRPr lang="ru-RU"/>
        </a:p>
      </dgm:t>
    </dgm:pt>
    <dgm:pt modelId="{492C1278-CDB0-41AD-99FA-980EA9E78821}" type="pres">
      <dgm:prSet presAssocID="{FC3036CC-B878-4A54-AC42-309CE693D153}" presName="dummy4a" presStyleCnt="0"/>
      <dgm:spPr/>
      <dgm:t>
        <a:bodyPr/>
        <a:lstStyle/>
        <a:p>
          <a:endParaRPr lang="ru-RU"/>
        </a:p>
      </dgm:t>
    </dgm:pt>
    <dgm:pt modelId="{050E5BC2-0B98-4512-B848-D194F2051BF5}" type="pres">
      <dgm:prSet presAssocID="{FC3036CC-B878-4A54-AC42-309CE693D153}" presName="dummy4b" presStyleCnt="0"/>
      <dgm:spPr/>
      <dgm:t>
        <a:bodyPr/>
        <a:lstStyle/>
        <a:p>
          <a:endParaRPr lang="ru-RU"/>
        </a:p>
      </dgm:t>
    </dgm:pt>
    <dgm:pt modelId="{E4C73D90-546D-42BB-8958-82E226588D62}" type="pres">
      <dgm:prSet presAssocID="{FC3036CC-B878-4A54-AC42-309CE693D153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27D475-A429-4AFD-B250-4AD6FE464CF6}" type="pres">
      <dgm:prSet presAssocID="{FC3036CC-B878-4A54-AC42-309CE693D153}" presName="wedge5" presStyleLbl="node1" presStyleIdx="4" presStyleCnt="6"/>
      <dgm:spPr/>
      <dgm:t>
        <a:bodyPr/>
        <a:lstStyle/>
        <a:p>
          <a:endParaRPr lang="ru-RU"/>
        </a:p>
      </dgm:t>
    </dgm:pt>
    <dgm:pt modelId="{F8C18A35-A5CE-4A71-85EE-0D6953C7875B}" type="pres">
      <dgm:prSet presAssocID="{FC3036CC-B878-4A54-AC42-309CE693D153}" presName="dummy5a" presStyleCnt="0"/>
      <dgm:spPr/>
      <dgm:t>
        <a:bodyPr/>
        <a:lstStyle/>
        <a:p>
          <a:endParaRPr lang="ru-RU"/>
        </a:p>
      </dgm:t>
    </dgm:pt>
    <dgm:pt modelId="{E5EE5EB6-6EDF-4407-9509-DC58DE295B57}" type="pres">
      <dgm:prSet presAssocID="{FC3036CC-B878-4A54-AC42-309CE693D153}" presName="dummy5b" presStyleCnt="0"/>
      <dgm:spPr/>
      <dgm:t>
        <a:bodyPr/>
        <a:lstStyle/>
        <a:p>
          <a:endParaRPr lang="ru-RU"/>
        </a:p>
      </dgm:t>
    </dgm:pt>
    <dgm:pt modelId="{752D4839-AD52-452A-BBE0-E0B5450BF0AD}" type="pres">
      <dgm:prSet presAssocID="{FC3036CC-B878-4A54-AC42-309CE693D153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B14717-B855-410E-B623-346F9F8F515A}" type="pres">
      <dgm:prSet presAssocID="{FC3036CC-B878-4A54-AC42-309CE693D153}" presName="wedge6" presStyleLbl="node1" presStyleIdx="5" presStyleCnt="6"/>
      <dgm:spPr/>
      <dgm:t>
        <a:bodyPr/>
        <a:lstStyle/>
        <a:p>
          <a:endParaRPr lang="ru-RU"/>
        </a:p>
      </dgm:t>
    </dgm:pt>
    <dgm:pt modelId="{15268C06-9B8E-49C6-A5E3-21F8D8FFDF20}" type="pres">
      <dgm:prSet presAssocID="{FC3036CC-B878-4A54-AC42-309CE693D153}" presName="dummy6a" presStyleCnt="0"/>
      <dgm:spPr/>
      <dgm:t>
        <a:bodyPr/>
        <a:lstStyle/>
        <a:p>
          <a:endParaRPr lang="ru-RU"/>
        </a:p>
      </dgm:t>
    </dgm:pt>
    <dgm:pt modelId="{DE5C285C-AFCF-4DD0-B201-0F3CE94208A0}" type="pres">
      <dgm:prSet presAssocID="{FC3036CC-B878-4A54-AC42-309CE693D153}" presName="dummy6b" presStyleCnt="0"/>
      <dgm:spPr/>
      <dgm:t>
        <a:bodyPr/>
        <a:lstStyle/>
        <a:p>
          <a:endParaRPr lang="ru-RU"/>
        </a:p>
      </dgm:t>
    </dgm:pt>
    <dgm:pt modelId="{8D61FC2E-0F10-4D40-A9EE-E12B277F203E}" type="pres">
      <dgm:prSet presAssocID="{FC3036CC-B878-4A54-AC42-309CE693D153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40DD1-A303-4EC0-AD63-0C946A659D91}" type="pres">
      <dgm:prSet presAssocID="{C55D4721-E52D-4F2D-91B9-F433934C6AB0}" presName="arrowWedge1" presStyleLbl="fgSibTrans2D1" presStyleIdx="0" presStyleCnt="6"/>
      <dgm:spPr/>
      <dgm:t>
        <a:bodyPr/>
        <a:lstStyle/>
        <a:p>
          <a:endParaRPr lang="ru-RU"/>
        </a:p>
      </dgm:t>
    </dgm:pt>
    <dgm:pt modelId="{DDB83624-622D-4F68-BF79-31FEBAE03F02}" type="pres">
      <dgm:prSet presAssocID="{030F2584-1AC9-4750-BC45-88B960436E22}" presName="arrowWedge2" presStyleLbl="fgSibTrans2D1" presStyleIdx="1" presStyleCnt="6"/>
      <dgm:spPr/>
      <dgm:t>
        <a:bodyPr/>
        <a:lstStyle/>
        <a:p>
          <a:endParaRPr lang="ru-RU"/>
        </a:p>
      </dgm:t>
    </dgm:pt>
    <dgm:pt modelId="{519641B7-E1C4-4911-BB34-5F38BC775C22}" type="pres">
      <dgm:prSet presAssocID="{F122289A-22A5-4DA3-96C7-33A48ADA4F70}" presName="arrowWedge3" presStyleLbl="fgSibTrans2D1" presStyleIdx="2" presStyleCnt="6"/>
      <dgm:spPr/>
      <dgm:t>
        <a:bodyPr/>
        <a:lstStyle/>
        <a:p>
          <a:endParaRPr lang="ru-RU"/>
        </a:p>
      </dgm:t>
    </dgm:pt>
    <dgm:pt modelId="{103CB4F6-FDB8-4B79-89EC-6708DA019007}" type="pres">
      <dgm:prSet presAssocID="{F127D201-2AFE-4DA4-B3C5-86B176FD0741}" presName="arrowWedge4" presStyleLbl="fgSibTrans2D1" presStyleIdx="3" presStyleCnt="6"/>
      <dgm:spPr/>
      <dgm:t>
        <a:bodyPr/>
        <a:lstStyle/>
        <a:p>
          <a:endParaRPr lang="ru-RU"/>
        </a:p>
      </dgm:t>
    </dgm:pt>
    <dgm:pt modelId="{94D731A1-C0DE-4DE7-A4BC-8B01EDFC981F}" type="pres">
      <dgm:prSet presAssocID="{8B683ADA-1416-49DF-A6FE-E09A9D4286A6}" presName="arrowWedge5" presStyleLbl="fgSibTrans2D1" presStyleIdx="4" presStyleCnt="6"/>
      <dgm:spPr/>
      <dgm:t>
        <a:bodyPr/>
        <a:lstStyle/>
        <a:p>
          <a:endParaRPr lang="ru-RU"/>
        </a:p>
      </dgm:t>
    </dgm:pt>
    <dgm:pt modelId="{23536F19-926C-4826-AAAD-88EBFB68403F}" type="pres">
      <dgm:prSet presAssocID="{0ED29765-2D98-41AB-B939-D13E3AB1A933}" presName="arrowWedge6" presStyleLbl="fgSibTrans2D1" presStyleIdx="5" presStyleCnt="6"/>
      <dgm:spPr/>
      <dgm:t>
        <a:bodyPr/>
        <a:lstStyle/>
        <a:p>
          <a:endParaRPr lang="ru-RU"/>
        </a:p>
      </dgm:t>
    </dgm:pt>
  </dgm:ptLst>
  <dgm:cxnLst>
    <dgm:cxn modelId="{1B09D395-238C-4A95-BF00-098ABFDD8AF3}" type="presOf" srcId="{91B907F1-5901-4EC7-A14E-C1E4594F9F48}" destId="{CAB14717-B855-410E-B623-346F9F8F515A}" srcOrd="0" destOrd="0" presId="urn:microsoft.com/office/officeart/2005/8/layout/cycle8"/>
    <dgm:cxn modelId="{D053FEAB-C04C-49AA-985B-E105B816C14D}" srcId="{FC3036CC-B878-4A54-AC42-309CE693D153}" destId="{F4974E61-056C-4CC2-906C-4541E4CEC637}" srcOrd="1" destOrd="0" parTransId="{B16F9819-81AB-46A3-9827-00A308306A2E}" sibTransId="{030F2584-1AC9-4750-BC45-88B960436E22}"/>
    <dgm:cxn modelId="{53ED98DE-4E4D-43F2-B8CD-185B2DC10DA2}" srcId="{FC3036CC-B878-4A54-AC42-309CE693D153}" destId="{B3FF8418-2CD4-4001-98DF-9AB0D5560AED}" srcOrd="3" destOrd="0" parTransId="{BCD05F1E-D082-4BE7-AC85-036FEC2C1002}" sibTransId="{F127D201-2AFE-4DA4-B3C5-86B176FD0741}"/>
    <dgm:cxn modelId="{273EFD81-297C-4A5C-AD9F-2EC196DE3D2D}" type="presOf" srcId="{F4974E61-056C-4CC2-906C-4541E4CEC637}" destId="{C683DE37-E9A3-46E6-BA33-74A563AFF49A}" srcOrd="1" destOrd="0" presId="urn:microsoft.com/office/officeart/2005/8/layout/cycle8"/>
    <dgm:cxn modelId="{9DAF562A-3B75-4B2C-9005-A4539BF5A163}" type="presOf" srcId="{F4974E61-056C-4CC2-906C-4541E4CEC637}" destId="{F9A84E75-370A-4F54-82C9-D1A6BF1A0BDF}" srcOrd="0" destOrd="0" presId="urn:microsoft.com/office/officeart/2005/8/layout/cycle8"/>
    <dgm:cxn modelId="{F2D423A5-CBD1-44BE-A65C-534F4508A5FF}" srcId="{FC3036CC-B878-4A54-AC42-309CE693D153}" destId="{87458E98-08E3-412A-BADF-2EF92E07B8F9}" srcOrd="2" destOrd="0" parTransId="{231E188E-7D04-48CE-A4EB-758B35AE0536}" sibTransId="{F122289A-22A5-4DA3-96C7-33A48ADA4F70}"/>
    <dgm:cxn modelId="{F7983D31-FD8C-4D87-A3EB-CC0090A01A60}" srcId="{FC3036CC-B878-4A54-AC42-309CE693D153}" destId="{91B907F1-5901-4EC7-A14E-C1E4594F9F48}" srcOrd="5" destOrd="0" parTransId="{EB8B0A58-ABD4-4D21-BA3F-0B374D767FE9}" sibTransId="{0ED29765-2D98-41AB-B939-D13E3AB1A933}"/>
    <dgm:cxn modelId="{F12E7A8B-C413-4545-99EA-E378F141A0EC}" srcId="{FC3036CC-B878-4A54-AC42-309CE693D153}" destId="{A0EEC758-3168-4540-B171-A24E78702FC7}" srcOrd="0" destOrd="0" parTransId="{D05B5A58-C9F5-4422-9D99-BA00CEC435F1}" sibTransId="{C55D4721-E52D-4F2D-91B9-F433934C6AB0}"/>
    <dgm:cxn modelId="{3E430BA8-CFB4-4474-990F-B165344F383B}" type="presOf" srcId="{FC3036CC-B878-4A54-AC42-309CE693D153}" destId="{724EE00B-AAAB-4754-92D6-5C1E5FDBE2CD}" srcOrd="0" destOrd="0" presId="urn:microsoft.com/office/officeart/2005/8/layout/cycle8"/>
    <dgm:cxn modelId="{8DDCAD6D-8A85-4D80-8858-C8B9D43945E1}" type="presOf" srcId="{656E1B60-FC5D-4813-8E2A-365575C2AA3C}" destId="{752D4839-AD52-452A-BBE0-E0B5450BF0AD}" srcOrd="1" destOrd="0" presId="urn:microsoft.com/office/officeart/2005/8/layout/cycle8"/>
    <dgm:cxn modelId="{FF6EA955-ED80-4A81-A6CC-9EB6E9771422}" type="presOf" srcId="{B3FF8418-2CD4-4001-98DF-9AB0D5560AED}" destId="{E4C73D90-546D-42BB-8958-82E226588D62}" srcOrd="1" destOrd="0" presId="urn:microsoft.com/office/officeart/2005/8/layout/cycle8"/>
    <dgm:cxn modelId="{CCB6E497-CC6A-47DD-B93D-2F0D03D2D757}" type="presOf" srcId="{87458E98-08E3-412A-BADF-2EF92E07B8F9}" destId="{A1B2B362-E320-4180-954C-4C20A4370906}" srcOrd="0" destOrd="0" presId="urn:microsoft.com/office/officeart/2005/8/layout/cycle8"/>
    <dgm:cxn modelId="{92543F4F-C631-4CD9-BE9D-EB86FB0871BF}" type="presOf" srcId="{A0EEC758-3168-4540-B171-A24E78702FC7}" destId="{CA7D1C0F-FB8E-4AE7-B475-4E789189F92F}" srcOrd="0" destOrd="0" presId="urn:microsoft.com/office/officeart/2005/8/layout/cycle8"/>
    <dgm:cxn modelId="{130997FF-283C-4F93-8BCB-0699D6027271}" srcId="{FC3036CC-B878-4A54-AC42-309CE693D153}" destId="{656E1B60-FC5D-4813-8E2A-365575C2AA3C}" srcOrd="4" destOrd="0" parTransId="{674E0CAA-2097-486B-96DD-8BC3D4345AD0}" sibTransId="{8B683ADA-1416-49DF-A6FE-E09A9D4286A6}"/>
    <dgm:cxn modelId="{ACFA6AE7-6932-4505-B744-8E145A2B1469}" type="presOf" srcId="{A0EEC758-3168-4540-B171-A24E78702FC7}" destId="{30BA75F2-88C7-4FAC-9419-611E5D2B3E06}" srcOrd="1" destOrd="0" presId="urn:microsoft.com/office/officeart/2005/8/layout/cycle8"/>
    <dgm:cxn modelId="{48A79290-942E-4CB9-9BB7-BC05C4053917}" type="presOf" srcId="{656E1B60-FC5D-4813-8E2A-365575C2AA3C}" destId="{2927D475-A429-4AFD-B250-4AD6FE464CF6}" srcOrd="0" destOrd="0" presId="urn:microsoft.com/office/officeart/2005/8/layout/cycle8"/>
    <dgm:cxn modelId="{0AC7D7AB-7BAF-45B1-90E3-A504A78F9DE4}" type="presOf" srcId="{91B907F1-5901-4EC7-A14E-C1E4594F9F48}" destId="{8D61FC2E-0F10-4D40-A9EE-E12B277F203E}" srcOrd="1" destOrd="0" presId="urn:microsoft.com/office/officeart/2005/8/layout/cycle8"/>
    <dgm:cxn modelId="{A772E54D-33F8-4AE3-AB88-362CCD474E6D}" type="presOf" srcId="{B3FF8418-2CD4-4001-98DF-9AB0D5560AED}" destId="{318D3C1E-54C3-46B3-9380-EBDBD696D276}" srcOrd="0" destOrd="0" presId="urn:microsoft.com/office/officeart/2005/8/layout/cycle8"/>
    <dgm:cxn modelId="{E5F160D5-560D-4421-A5BD-7CB4342674A6}" type="presOf" srcId="{87458E98-08E3-412A-BADF-2EF92E07B8F9}" destId="{80BB8485-72C0-4B2E-9FE1-70EA465EC16B}" srcOrd="1" destOrd="0" presId="urn:microsoft.com/office/officeart/2005/8/layout/cycle8"/>
    <dgm:cxn modelId="{04701CE6-3156-4566-AFBD-3FA41045C3D3}" type="presParOf" srcId="{724EE00B-AAAB-4754-92D6-5C1E5FDBE2CD}" destId="{CA7D1C0F-FB8E-4AE7-B475-4E789189F92F}" srcOrd="0" destOrd="0" presId="urn:microsoft.com/office/officeart/2005/8/layout/cycle8"/>
    <dgm:cxn modelId="{1F90EC2B-BF26-47C4-8E8D-5B982F9215AE}" type="presParOf" srcId="{724EE00B-AAAB-4754-92D6-5C1E5FDBE2CD}" destId="{25E74D18-EE01-47B4-BEBA-66B47D1A1FAD}" srcOrd="1" destOrd="0" presId="urn:microsoft.com/office/officeart/2005/8/layout/cycle8"/>
    <dgm:cxn modelId="{7C7D347C-1757-4C21-837F-ED8E120DAE1D}" type="presParOf" srcId="{724EE00B-AAAB-4754-92D6-5C1E5FDBE2CD}" destId="{244D2717-E8C3-4A05-A09B-11F2221AFD89}" srcOrd="2" destOrd="0" presId="urn:microsoft.com/office/officeart/2005/8/layout/cycle8"/>
    <dgm:cxn modelId="{C6F7E270-0C50-4C63-BB0E-0D2E4FE29B27}" type="presParOf" srcId="{724EE00B-AAAB-4754-92D6-5C1E5FDBE2CD}" destId="{30BA75F2-88C7-4FAC-9419-611E5D2B3E06}" srcOrd="3" destOrd="0" presId="urn:microsoft.com/office/officeart/2005/8/layout/cycle8"/>
    <dgm:cxn modelId="{0F7B3844-352C-479D-808D-7190EE1B4CD9}" type="presParOf" srcId="{724EE00B-AAAB-4754-92D6-5C1E5FDBE2CD}" destId="{F9A84E75-370A-4F54-82C9-D1A6BF1A0BDF}" srcOrd="4" destOrd="0" presId="urn:microsoft.com/office/officeart/2005/8/layout/cycle8"/>
    <dgm:cxn modelId="{845BB348-1724-4FF5-B7F0-2EBA8C984BE5}" type="presParOf" srcId="{724EE00B-AAAB-4754-92D6-5C1E5FDBE2CD}" destId="{FAD10901-C4B7-4503-B9DC-12D624C7DE90}" srcOrd="5" destOrd="0" presId="urn:microsoft.com/office/officeart/2005/8/layout/cycle8"/>
    <dgm:cxn modelId="{490C1461-D722-4FDF-9B91-BFE380033334}" type="presParOf" srcId="{724EE00B-AAAB-4754-92D6-5C1E5FDBE2CD}" destId="{819A4897-6116-4ACD-887B-6D35E01B4DC7}" srcOrd="6" destOrd="0" presId="urn:microsoft.com/office/officeart/2005/8/layout/cycle8"/>
    <dgm:cxn modelId="{85BF550B-5C18-4B81-960C-FF05956B5C76}" type="presParOf" srcId="{724EE00B-AAAB-4754-92D6-5C1E5FDBE2CD}" destId="{C683DE37-E9A3-46E6-BA33-74A563AFF49A}" srcOrd="7" destOrd="0" presId="urn:microsoft.com/office/officeart/2005/8/layout/cycle8"/>
    <dgm:cxn modelId="{FCEDE1DE-5D6C-4E4B-B7AC-13B2201276CC}" type="presParOf" srcId="{724EE00B-AAAB-4754-92D6-5C1E5FDBE2CD}" destId="{A1B2B362-E320-4180-954C-4C20A4370906}" srcOrd="8" destOrd="0" presId="urn:microsoft.com/office/officeart/2005/8/layout/cycle8"/>
    <dgm:cxn modelId="{23F5D9E4-8341-42FF-B84F-2BA9E067F4C6}" type="presParOf" srcId="{724EE00B-AAAB-4754-92D6-5C1E5FDBE2CD}" destId="{4F50B8A6-5433-4954-ADAD-B91F3AB62963}" srcOrd="9" destOrd="0" presId="urn:microsoft.com/office/officeart/2005/8/layout/cycle8"/>
    <dgm:cxn modelId="{F51A20FA-D65D-461D-A1F9-21AC920CD121}" type="presParOf" srcId="{724EE00B-AAAB-4754-92D6-5C1E5FDBE2CD}" destId="{94D8B3BF-272E-4247-ACD4-9606913B277B}" srcOrd="10" destOrd="0" presId="urn:microsoft.com/office/officeart/2005/8/layout/cycle8"/>
    <dgm:cxn modelId="{8C0E49AA-43F3-472E-804C-2B73AE85B9CB}" type="presParOf" srcId="{724EE00B-AAAB-4754-92D6-5C1E5FDBE2CD}" destId="{80BB8485-72C0-4B2E-9FE1-70EA465EC16B}" srcOrd="11" destOrd="0" presId="urn:microsoft.com/office/officeart/2005/8/layout/cycle8"/>
    <dgm:cxn modelId="{641BF84A-859E-4F33-B06B-6DAAE32AA7B5}" type="presParOf" srcId="{724EE00B-AAAB-4754-92D6-5C1E5FDBE2CD}" destId="{318D3C1E-54C3-46B3-9380-EBDBD696D276}" srcOrd="12" destOrd="0" presId="urn:microsoft.com/office/officeart/2005/8/layout/cycle8"/>
    <dgm:cxn modelId="{DFB913CC-3DA7-488B-B991-58FDD54A0683}" type="presParOf" srcId="{724EE00B-AAAB-4754-92D6-5C1E5FDBE2CD}" destId="{492C1278-CDB0-41AD-99FA-980EA9E78821}" srcOrd="13" destOrd="0" presId="urn:microsoft.com/office/officeart/2005/8/layout/cycle8"/>
    <dgm:cxn modelId="{2DCF232C-73C0-448B-90EC-56EC7B289055}" type="presParOf" srcId="{724EE00B-AAAB-4754-92D6-5C1E5FDBE2CD}" destId="{050E5BC2-0B98-4512-B848-D194F2051BF5}" srcOrd="14" destOrd="0" presId="urn:microsoft.com/office/officeart/2005/8/layout/cycle8"/>
    <dgm:cxn modelId="{A4832744-DB59-4AB7-BD86-5C3C35A229B9}" type="presParOf" srcId="{724EE00B-AAAB-4754-92D6-5C1E5FDBE2CD}" destId="{E4C73D90-546D-42BB-8958-82E226588D62}" srcOrd="15" destOrd="0" presId="urn:microsoft.com/office/officeart/2005/8/layout/cycle8"/>
    <dgm:cxn modelId="{45576802-55BE-484D-8E03-B3CB70812F29}" type="presParOf" srcId="{724EE00B-AAAB-4754-92D6-5C1E5FDBE2CD}" destId="{2927D475-A429-4AFD-B250-4AD6FE464CF6}" srcOrd="16" destOrd="0" presId="urn:microsoft.com/office/officeart/2005/8/layout/cycle8"/>
    <dgm:cxn modelId="{C64AB7D6-E355-476D-8B2E-940793095D73}" type="presParOf" srcId="{724EE00B-AAAB-4754-92D6-5C1E5FDBE2CD}" destId="{F8C18A35-A5CE-4A71-85EE-0D6953C7875B}" srcOrd="17" destOrd="0" presId="urn:microsoft.com/office/officeart/2005/8/layout/cycle8"/>
    <dgm:cxn modelId="{B3EB4937-A6CB-4894-BF5A-19726F88C1D1}" type="presParOf" srcId="{724EE00B-AAAB-4754-92D6-5C1E5FDBE2CD}" destId="{E5EE5EB6-6EDF-4407-9509-DC58DE295B57}" srcOrd="18" destOrd="0" presId="urn:microsoft.com/office/officeart/2005/8/layout/cycle8"/>
    <dgm:cxn modelId="{2207B128-3159-489C-A227-03F6228BC2AF}" type="presParOf" srcId="{724EE00B-AAAB-4754-92D6-5C1E5FDBE2CD}" destId="{752D4839-AD52-452A-BBE0-E0B5450BF0AD}" srcOrd="19" destOrd="0" presId="urn:microsoft.com/office/officeart/2005/8/layout/cycle8"/>
    <dgm:cxn modelId="{D0DBEDE2-43AA-4DD3-A260-2533BD1B3D78}" type="presParOf" srcId="{724EE00B-AAAB-4754-92D6-5C1E5FDBE2CD}" destId="{CAB14717-B855-410E-B623-346F9F8F515A}" srcOrd="20" destOrd="0" presId="urn:microsoft.com/office/officeart/2005/8/layout/cycle8"/>
    <dgm:cxn modelId="{EC3888DA-4810-4985-B84D-83196BCD79DA}" type="presParOf" srcId="{724EE00B-AAAB-4754-92D6-5C1E5FDBE2CD}" destId="{15268C06-9B8E-49C6-A5E3-21F8D8FFDF20}" srcOrd="21" destOrd="0" presId="urn:microsoft.com/office/officeart/2005/8/layout/cycle8"/>
    <dgm:cxn modelId="{25B0397F-5AB7-4062-A20C-1208F7F564AB}" type="presParOf" srcId="{724EE00B-AAAB-4754-92D6-5C1E5FDBE2CD}" destId="{DE5C285C-AFCF-4DD0-B201-0F3CE94208A0}" srcOrd="22" destOrd="0" presId="urn:microsoft.com/office/officeart/2005/8/layout/cycle8"/>
    <dgm:cxn modelId="{E57CCED8-7062-4AC7-B47A-AA041D4379E1}" type="presParOf" srcId="{724EE00B-AAAB-4754-92D6-5C1E5FDBE2CD}" destId="{8D61FC2E-0F10-4D40-A9EE-E12B277F203E}" srcOrd="23" destOrd="0" presId="urn:microsoft.com/office/officeart/2005/8/layout/cycle8"/>
    <dgm:cxn modelId="{04C1388C-6FF8-4D9C-BB9B-C79B4451E642}" type="presParOf" srcId="{724EE00B-AAAB-4754-92D6-5C1E5FDBE2CD}" destId="{75D40DD1-A303-4EC0-AD63-0C946A659D91}" srcOrd="24" destOrd="0" presId="urn:microsoft.com/office/officeart/2005/8/layout/cycle8"/>
    <dgm:cxn modelId="{576E89CA-8F91-4C93-8220-8DAB132DA17A}" type="presParOf" srcId="{724EE00B-AAAB-4754-92D6-5C1E5FDBE2CD}" destId="{DDB83624-622D-4F68-BF79-31FEBAE03F02}" srcOrd="25" destOrd="0" presId="urn:microsoft.com/office/officeart/2005/8/layout/cycle8"/>
    <dgm:cxn modelId="{2B521BE7-3BD8-464A-BA6D-A702B7A7D28A}" type="presParOf" srcId="{724EE00B-AAAB-4754-92D6-5C1E5FDBE2CD}" destId="{519641B7-E1C4-4911-BB34-5F38BC775C22}" srcOrd="26" destOrd="0" presId="urn:microsoft.com/office/officeart/2005/8/layout/cycle8"/>
    <dgm:cxn modelId="{8D76718C-3070-4776-84AA-A59F7534AF59}" type="presParOf" srcId="{724EE00B-AAAB-4754-92D6-5C1E5FDBE2CD}" destId="{103CB4F6-FDB8-4B79-89EC-6708DA019007}" srcOrd="27" destOrd="0" presId="urn:microsoft.com/office/officeart/2005/8/layout/cycle8"/>
    <dgm:cxn modelId="{B7CBD982-7159-4CB4-8DB0-EE9A3B314843}" type="presParOf" srcId="{724EE00B-AAAB-4754-92D6-5C1E5FDBE2CD}" destId="{94D731A1-C0DE-4DE7-A4BC-8B01EDFC981F}" srcOrd="28" destOrd="0" presId="urn:microsoft.com/office/officeart/2005/8/layout/cycle8"/>
    <dgm:cxn modelId="{A45E2C20-8822-460B-A128-328BCB9C3803}" type="presParOf" srcId="{724EE00B-AAAB-4754-92D6-5C1E5FDBE2CD}" destId="{23536F19-926C-4826-AAAD-88EBFB68403F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C700A5F-7580-4766-AE2B-85A2DAECA510}" type="doc">
      <dgm:prSet loTypeId="urn:microsoft.com/office/officeart/2005/8/layout/bList2#1" loCatId="list" qsTypeId="urn:microsoft.com/office/officeart/2005/8/quickstyle/3d3" qsCatId="3D" csTypeId="urn:microsoft.com/office/officeart/2005/8/colors/accent1_2" csCatId="accent1" phldr="1"/>
      <dgm:spPr/>
    </dgm:pt>
    <dgm:pt modelId="{217B7F7F-8E86-4DB8-A012-215C22B9796A}">
      <dgm:prSet phldrT="[Текст]"/>
      <dgm:spPr/>
      <dgm:t>
        <a:bodyPr/>
        <a:lstStyle/>
        <a:p>
          <a:pPr algn="l" defTabSz="1009650">
            <a:tabLst>
              <a:tab pos="542925" algn="l"/>
            </a:tabLst>
          </a:pP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Проведение «Дней финансовой грамотности в учебных заведениях»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0EEF156-228E-43D5-B78C-3D834682995E}" type="parTrans" cxnId="{556DAE23-B729-4015-A890-73AF87584280}">
      <dgm:prSet/>
      <dgm:spPr/>
      <dgm:t>
        <a:bodyPr/>
        <a:lstStyle/>
        <a:p>
          <a:pPr algn="l"/>
          <a:endParaRPr lang="ru-RU"/>
        </a:p>
      </dgm:t>
    </dgm:pt>
    <dgm:pt modelId="{7F96FBA2-85ED-44E8-B97B-583CF90C6D3D}" type="sibTrans" cxnId="{556DAE23-B729-4015-A890-73AF87584280}">
      <dgm:prSet/>
      <dgm:spPr/>
      <dgm:t>
        <a:bodyPr/>
        <a:lstStyle/>
        <a:p>
          <a:pPr algn="l"/>
          <a:endParaRPr lang="ru-RU"/>
        </a:p>
      </dgm:t>
    </dgm:pt>
    <dgm:pt modelId="{0D47B72E-0CD1-44F4-BA18-F68F7DB0D4B7}">
      <dgm:prSet phldrT="[Текст]"/>
      <dgm:spPr>
        <a:blipFill rotWithShape="0">
          <a:blip xmlns:r="http://schemas.openxmlformats.org/officeDocument/2006/relationships" r:embed="rId1">
            <a:lum bright="12000" contrast="19000"/>
          </a:blip>
          <a:stretch>
            <a:fillRect/>
          </a:stretch>
        </a:blipFill>
      </dgm:spPr>
      <dgm:t>
        <a:bodyPr/>
        <a:lstStyle/>
        <a:p>
          <a:pPr marL="85725" indent="0" algn="l"/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8452B24-32DF-4AF7-BCBA-F4A499F800AA}" type="parTrans" cxnId="{EA24A666-4201-4268-BEA9-198B4D37AB7E}">
      <dgm:prSet/>
      <dgm:spPr/>
      <dgm:t>
        <a:bodyPr/>
        <a:lstStyle/>
        <a:p>
          <a:pPr algn="l"/>
          <a:endParaRPr lang="ru-RU"/>
        </a:p>
      </dgm:t>
    </dgm:pt>
    <dgm:pt modelId="{CEF455A8-71E6-4F5F-8E73-45C981B3B698}" type="sibTrans" cxnId="{EA24A666-4201-4268-BEA9-198B4D37AB7E}">
      <dgm:prSet/>
      <dgm:spPr/>
      <dgm:t>
        <a:bodyPr/>
        <a:lstStyle/>
        <a:p>
          <a:pPr algn="l"/>
          <a:endParaRPr lang="ru-RU"/>
        </a:p>
      </dgm:t>
    </dgm:pt>
    <dgm:pt modelId="{632368F7-11E1-473A-8C04-D689E89995A5}">
      <dgm:prSet phldrT="[Текст]"/>
      <dgm:spPr/>
      <dgm:t>
        <a:bodyPr/>
        <a:lstStyle/>
        <a:p>
          <a:pPr marL="0" indent="0" algn="ctr" defTabSz="895350"/>
          <a:r>
            <a:rPr lang="ru-RU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Экскурсия по музею в здании </a:t>
          </a:r>
          <a:r>
            <a:rPr lang="ru-RU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Минстерства</a:t>
          </a:r>
          <a:r>
            <a:rPr lang="ru-RU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финансов Республики Калмыкия</a:t>
          </a:r>
          <a:endParaRPr lang="ru-RU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9A75C02-A523-4300-A32F-81F53665D9EB}" type="sibTrans" cxnId="{BA3F1DF1-4315-42D4-94C1-56D88A537A01}">
      <dgm:prSet/>
      <dgm:spPr/>
      <dgm:t>
        <a:bodyPr/>
        <a:lstStyle/>
        <a:p>
          <a:pPr algn="l"/>
          <a:endParaRPr lang="ru-RU"/>
        </a:p>
      </dgm:t>
    </dgm:pt>
    <dgm:pt modelId="{D692E8CC-193B-4885-8BB1-C487DBA81E3C}" type="parTrans" cxnId="{BA3F1DF1-4315-42D4-94C1-56D88A537A01}">
      <dgm:prSet/>
      <dgm:spPr/>
      <dgm:t>
        <a:bodyPr/>
        <a:lstStyle/>
        <a:p>
          <a:pPr algn="l"/>
          <a:endParaRPr lang="ru-RU"/>
        </a:p>
      </dgm:t>
    </dgm:pt>
    <dgm:pt modelId="{55F28F34-1583-4E29-9DB4-B914DF5A90B2}" type="pres">
      <dgm:prSet presAssocID="{EC700A5F-7580-4766-AE2B-85A2DAECA510}" presName="diagram" presStyleCnt="0">
        <dgm:presLayoutVars>
          <dgm:dir/>
          <dgm:animLvl val="lvl"/>
          <dgm:resizeHandles val="exact"/>
        </dgm:presLayoutVars>
      </dgm:prSet>
      <dgm:spPr/>
    </dgm:pt>
    <dgm:pt modelId="{48818A8F-C268-4FFF-AE69-C56643F91FBF}" type="pres">
      <dgm:prSet presAssocID="{217B7F7F-8E86-4DB8-A012-215C22B9796A}" presName="compNode" presStyleCnt="0"/>
      <dgm:spPr/>
    </dgm:pt>
    <dgm:pt modelId="{3B5626E1-53C8-41F8-8CCA-5C6C564F1205}" type="pres">
      <dgm:prSet presAssocID="{217B7F7F-8E86-4DB8-A012-215C22B9796A}" presName="childRect" presStyleLbl="bgAcc1" presStyleIdx="0" presStyleCnt="3" custScaleX="108433" custScaleY="104668" custLinFactNeighborX="12673" custLinFactNeighborY="-61123">
        <dgm:presLayoutVars>
          <dgm:bulletEnabled val="1"/>
        </dgm:presLayoutVars>
      </dgm:prSet>
      <dgm:spPr>
        <a:blipFill dpi="0" rotWithShape="0">
          <a:blip xmlns:r="http://schemas.openxmlformats.org/officeDocument/2006/relationships" r:embed="rId2"/>
          <a:srcRect/>
          <a:stretch>
            <a:fillRect/>
          </a:stretch>
        </a:blipFill>
        <a:ln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a:ln>
      </dgm:spPr>
    </dgm:pt>
    <dgm:pt modelId="{1E564842-8363-48F6-A8FE-3C1062708276}" type="pres">
      <dgm:prSet presAssocID="{217B7F7F-8E86-4DB8-A012-215C22B9796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25BC5C-02B3-4B3F-9766-29FC1B895053}" type="pres">
      <dgm:prSet presAssocID="{217B7F7F-8E86-4DB8-A012-215C22B9796A}" presName="parentRect" presStyleLbl="alignNode1" presStyleIdx="0" presStyleCnt="3" custScaleX="51720" custLinFactX="29058" custLinFactNeighborX="100000" custLinFactNeighborY="13536"/>
      <dgm:spPr/>
      <dgm:t>
        <a:bodyPr/>
        <a:lstStyle/>
        <a:p>
          <a:endParaRPr lang="ru-RU"/>
        </a:p>
      </dgm:t>
    </dgm:pt>
    <dgm:pt modelId="{0E448FF0-8D27-4998-A0DB-A2C54D91D9AD}" type="pres">
      <dgm:prSet presAssocID="{217B7F7F-8E86-4DB8-A012-215C22B9796A}" presName="adorn" presStyleLbl="fgAccFollowNode1" presStyleIdx="0" presStyleCnt="3" custLinFactY="-93034" custLinFactNeighborX="61393" custLinFactNeighborY="-100000"/>
      <dgm:spPr>
        <a:blipFill rotWithShape="0">
          <a:blip xmlns:r="http://schemas.openxmlformats.org/officeDocument/2006/relationships" r:embed="rId3">
            <a:lum bright="13000" contrast="-5000"/>
          </a:blip>
          <a:stretch>
            <a:fillRect/>
          </a:stretch>
        </a:blipFill>
      </dgm:spPr>
    </dgm:pt>
    <dgm:pt modelId="{9F7E01F8-7DE5-47D3-A81E-C8B6DA9AA15F}" type="pres">
      <dgm:prSet presAssocID="{7F96FBA2-85ED-44E8-B97B-583CF90C6D3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ECAB12D-D27C-4F56-96E7-90244D8271B8}" type="pres">
      <dgm:prSet presAssocID="{632368F7-11E1-473A-8C04-D689E89995A5}" presName="compNode" presStyleCnt="0"/>
      <dgm:spPr/>
    </dgm:pt>
    <dgm:pt modelId="{EC76A35C-BA16-43A8-B6EC-8B53A059D646}" type="pres">
      <dgm:prSet presAssocID="{632368F7-11E1-473A-8C04-D689E89995A5}" presName="childRect" presStyleLbl="bgAcc1" presStyleIdx="1" presStyleCnt="3" custFlipVert="1" custScaleX="3099" custScaleY="7376" custLinFactNeighborX="81533" custLinFactNeighborY="55664">
        <dgm:presLayoutVars>
          <dgm:bulletEnabled val="1"/>
        </dgm:presLayoutVars>
      </dgm:prSet>
      <dgm:spPr>
        <a:blipFill dpi="0" rotWithShape="0">
          <a:blip xmlns:r="http://schemas.openxmlformats.org/officeDocument/2006/relationships" r:embed="rId4"/>
          <a:srcRect/>
          <a:stretch>
            <a:fillRect/>
          </a:stretch>
        </a:blipFill>
      </dgm:spPr>
    </dgm:pt>
    <dgm:pt modelId="{7AA22BF4-6057-4CE9-999E-96B314B4E299}" type="pres">
      <dgm:prSet presAssocID="{632368F7-11E1-473A-8C04-D689E89995A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8B754C-9D11-43E8-BCD9-C76FF58F8D44}" type="pres">
      <dgm:prSet presAssocID="{632368F7-11E1-473A-8C04-D689E89995A5}" presName="parentRect" presStyleLbl="alignNode1" presStyleIdx="1" presStyleCnt="3" custScaleX="63057" custLinFactY="42251" custLinFactNeighborX="34022" custLinFactNeighborY="100000"/>
      <dgm:spPr/>
      <dgm:t>
        <a:bodyPr/>
        <a:lstStyle/>
        <a:p>
          <a:endParaRPr lang="ru-RU"/>
        </a:p>
      </dgm:t>
    </dgm:pt>
    <dgm:pt modelId="{EDE742E2-4677-4794-828B-147E1050DA39}" type="pres">
      <dgm:prSet presAssocID="{632368F7-11E1-473A-8C04-D689E89995A5}" presName="adorn" presStyleLbl="fgAccFollowNode1" presStyleIdx="1" presStyleCnt="3" custScaleX="279161" custScaleY="264722" custLinFactY="12889" custLinFactNeighborX="-21715" custLinFactNeighborY="100000"/>
      <dgm:spPr>
        <a:blipFill dpi="0" rotWithShape="0">
          <a:blip xmlns:r="http://schemas.openxmlformats.org/officeDocument/2006/relationships" r:embed="rId5">
            <a:lum bright="-16000" contrast="14000"/>
          </a:blip>
          <a:srcRect/>
          <a:stretch>
            <a:fillRect/>
          </a:stretch>
        </a:blipFill>
      </dgm:spPr>
    </dgm:pt>
    <dgm:pt modelId="{2DF896AC-AC94-4F3F-8A05-88769D1E1523}" type="pres">
      <dgm:prSet presAssocID="{29A75C02-A523-4300-A32F-81F53665D9E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6462C23-F4AC-428E-8701-39E0126CA455}" type="pres">
      <dgm:prSet presAssocID="{0D47B72E-0CD1-44F4-BA18-F68F7DB0D4B7}" presName="compNode" presStyleCnt="0"/>
      <dgm:spPr/>
    </dgm:pt>
    <dgm:pt modelId="{82EC2A5F-0949-44E7-9C4F-B616E8C1B334}" type="pres">
      <dgm:prSet presAssocID="{0D47B72E-0CD1-44F4-BA18-F68F7DB0D4B7}" presName="childRect" presStyleLbl="bgAcc1" presStyleIdx="2" presStyleCnt="3" custScaleX="106228" custScaleY="141777" custLinFactNeighborX="15" custLinFactNeighborY="-39412">
        <dgm:presLayoutVars>
          <dgm:bulletEnabled val="1"/>
        </dgm:presLayoutVars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</dgm:pt>
    <dgm:pt modelId="{D06A656A-4240-4998-8FC7-993C7F69D379}" type="pres">
      <dgm:prSet presAssocID="{0D47B72E-0CD1-44F4-BA18-F68F7DB0D4B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DAFCF-AC7F-494B-A30A-01DAEB0862E9}" type="pres">
      <dgm:prSet presAssocID="{0D47B72E-0CD1-44F4-BA18-F68F7DB0D4B7}" presName="parentRect" presStyleLbl="alignNode1" presStyleIdx="2" presStyleCnt="3" custScaleX="106050" custScaleY="254375" custLinFactNeighborX="-3265" custLinFactNeighborY="57726"/>
      <dgm:spPr/>
      <dgm:t>
        <a:bodyPr/>
        <a:lstStyle/>
        <a:p>
          <a:endParaRPr lang="ru-RU"/>
        </a:p>
      </dgm:t>
    </dgm:pt>
    <dgm:pt modelId="{74F5730A-9D75-4EC7-9D39-D5BB861EF9AA}" type="pres">
      <dgm:prSet presAssocID="{0D47B72E-0CD1-44F4-BA18-F68F7DB0D4B7}" presName="adorn" presStyleLbl="fgAccFollowNode1" presStyleIdx="2" presStyleCnt="3" custLinFactNeighborX="574" custLinFactNeighborY="-96855"/>
      <dgm:spPr>
        <a:blipFill rotWithShape="0">
          <a:blip xmlns:r="http://schemas.openxmlformats.org/officeDocument/2006/relationships" r:embed="rId6">
            <a:lum bright="-2000" contrast="-6000"/>
          </a:blip>
          <a:stretch>
            <a:fillRect/>
          </a:stretch>
        </a:blipFill>
      </dgm:spPr>
    </dgm:pt>
  </dgm:ptLst>
  <dgm:cxnLst>
    <dgm:cxn modelId="{16851500-7E19-48CD-8A07-46594DBA063D}" type="presOf" srcId="{217B7F7F-8E86-4DB8-A012-215C22B9796A}" destId="{1E564842-8363-48F6-A8FE-3C1062708276}" srcOrd="0" destOrd="0" presId="urn:microsoft.com/office/officeart/2005/8/layout/bList2#1"/>
    <dgm:cxn modelId="{EA24A666-4201-4268-BEA9-198B4D37AB7E}" srcId="{EC700A5F-7580-4766-AE2B-85A2DAECA510}" destId="{0D47B72E-0CD1-44F4-BA18-F68F7DB0D4B7}" srcOrd="2" destOrd="0" parTransId="{B8452B24-32DF-4AF7-BCBA-F4A499F800AA}" sibTransId="{CEF455A8-71E6-4F5F-8E73-45C981B3B698}"/>
    <dgm:cxn modelId="{656468B7-B483-43CC-8249-49FBEC206434}" type="presOf" srcId="{0D47B72E-0CD1-44F4-BA18-F68F7DB0D4B7}" destId="{AC0DAFCF-AC7F-494B-A30A-01DAEB0862E9}" srcOrd="1" destOrd="0" presId="urn:microsoft.com/office/officeart/2005/8/layout/bList2#1"/>
    <dgm:cxn modelId="{4BA090BA-C01E-433B-9611-360A790B58DB}" type="presOf" srcId="{29A75C02-A523-4300-A32F-81F53665D9EB}" destId="{2DF896AC-AC94-4F3F-8A05-88769D1E1523}" srcOrd="0" destOrd="0" presId="urn:microsoft.com/office/officeart/2005/8/layout/bList2#1"/>
    <dgm:cxn modelId="{BA3F1DF1-4315-42D4-94C1-56D88A537A01}" srcId="{EC700A5F-7580-4766-AE2B-85A2DAECA510}" destId="{632368F7-11E1-473A-8C04-D689E89995A5}" srcOrd="1" destOrd="0" parTransId="{D692E8CC-193B-4885-8BB1-C487DBA81E3C}" sibTransId="{29A75C02-A523-4300-A32F-81F53665D9EB}"/>
    <dgm:cxn modelId="{556DAE23-B729-4015-A890-73AF87584280}" srcId="{EC700A5F-7580-4766-AE2B-85A2DAECA510}" destId="{217B7F7F-8E86-4DB8-A012-215C22B9796A}" srcOrd="0" destOrd="0" parTransId="{E0EEF156-228E-43D5-B78C-3D834682995E}" sibTransId="{7F96FBA2-85ED-44E8-B97B-583CF90C6D3D}"/>
    <dgm:cxn modelId="{64152861-48DB-4347-ABFD-8B12D75DA0DD}" type="presOf" srcId="{EC700A5F-7580-4766-AE2B-85A2DAECA510}" destId="{55F28F34-1583-4E29-9DB4-B914DF5A90B2}" srcOrd="0" destOrd="0" presId="urn:microsoft.com/office/officeart/2005/8/layout/bList2#1"/>
    <dgm:cxn modelId="{1AA650F9-A533-4793-8FA3-C2815B080AC4}" type="presOf" srcId="{0D47B72E-0CD1-44F4-BA18-F68F7DB0D4B7}" destId="{D06A656A-4240-4998-8FC7-993C7F69D379}" srcOrd="0" destOrd="0" presId="urn:microsoft.com/office/officeart/2005/8/layout/bList2#1"/>
    <dgm:cxn modelId="{8190DB6E-2B9E-45C3-9FBB-F0A35D7322A5}" type="presOf" srcId="{632368F7-11E1-473A-8C04-D689E89995A5}" destId="{488B754C-9D11-43E8-BCD9-C76FF58F8D44}" srcOrd="1" destOrd="0" presId="urn:microsoft.com/office/officeart/2005/8/layout/bList2#1"/>
    <dgm:cxn modelId="{CFB10FBB-3A0D-4DC3-A4A9-E050C8A06E13}" type="presOf" srcId="{7F96FBA2-85ED-44E8-B97B-583CF90C6D3D}" destId="{9F7E01F8-7DE5-47D3-A81E-C8B6DA9AA15F}" srcOrd="0" destOrd="0" presId="urn:microsoft.com/office/officeart/2005/8/layout/bList2#1"/>
    <dgm:cxn modelId="{AFD383A1-58FB-4950-BAC0-3832422285BB}" type="presOf" srcId="{217B7F7F-8E86-4DB8-A012-215C22B9796A}" destId="{0325BC5C-02B3-4B3F-9766-29FC1B895053}" srcOrd="1" destOrd="0" presId="urn:microsoft.com/office/officeart/2005/8/layout/bList2#1"/>
    <dgm:cxn modelId="{B445293A-3344-46FB-AECC-93E978D5B5F2}" type="presOf" srcId="{632368F7-11E1-473A-8C04-D689E89995A5}" destId="{7AA22BF4-6057-4CE9-999E-96B314B4E299}" srcOrd="0" destOrd="0" presId="urn:microsoft.com/office/officeart/2005/8/layout/bList2#1"/>
    <dgm:cxn modelId="{4A1C69B5-8392-45DA-B958-C249B21BAED8}" type="presParOf" srcId="{55F28F34-1583-4E29-9DB4-B914DF5A90B2}" destId="{48818A8F-C268-4FFF-AE69-C56643F91FBF}" srcOrd="0" destOrd="0" presId="urn:microsoft.com/office/officeart/2005/8/layout/bList2#1"/>
    <dgm:cxn modelId="{99793885-69F2-4674-B7A1-D91BDAA11461}" type="presParOf" srcId="{48818A8F-C268-4FFF-AE69-C56643F91FBF}" destId="{3B5626E1-53C8-41F8-8CCA-5C6C564F1205}" srcOrd="0" destOrd="0" presId="urn:microsoft.com/office/officeart/2005/8/layout/bList2#1"/>
    <dgm:cxn modelId="{EA4739A9-029B-4349-800C-101B641C381F}" type="presParOf" srcId="{48818A8F-C268-4FFF-AE69-C56643F91FBF}" destId="{1E564842-8363-48F6-A8FE-3C1062708276}" srcOrd="1" destOrd="0" presId="urn:microsoft.com/office/officeart/2005/8/layout/bList2#1"/>
    <dgm:cxn modelId="{CC0F088E-6E0D-46FC-AFF4-9BA97A4FEB50}" type="presParOf" srcId="{48818A8F-C268-4FFF-AE69-C56643F91FBF}" destId="{0325BC5C-02B3-4B3F-9766-29FC1B895053}" srcOrd="2" destOrd="0" presId="urn:microsoft.com/office/officeart/2005/8/layout/bList2#1"/>
    <dgm:cxn modelId="{2CD6A76C-9CC7-4AFF-816A-8410E0732649}" type="presParOf" srcId="{48818A8F-C268-4FFF-AE69-C56643F91FBF}" destId="{0E448FF0-8D27-4998-A0DB-A2C54D91D9AD}" srcOrd="3" destOrd="0" presId="urn:microsoft.com/office/officeart/2005/8/layout/bList2#1"/>
    <dgm:cxn modelId="{7B5A13B7-17CF-4261-890B-C0A91E4F5787}" type="presParOf" srcId="{55F28F34-1583-4E29-9DB4-B914DF5A90B2}" destId="{9F7E01F8-7DE5-47D3-A81E-C8B6DA9AA15F}" srcOrd="1" destOrd="0" presId="urn:microsoft.com/office/officeart/2005/8/layout/bList2#1"/>
    <dgm:cxn modelId="{75AD2F96-68D8-45F9-A76D-A330305FC239}" type="presParOf" srcId="{55F28F34-1583-4E29-9DB4-B914DF5A90B2}" destId="{8ECAB12D-D27C-4F56-96E7-90244D8271B8}" srcOrd="2" destOrd="0" presId="urn:microsoft.com/office/officeart/2005/8/layout/bList2#1"/>
    <dgm:cxn modelId="{24B67A9C-4CC3-4221-9D50-9178102341C8}" type="presParOf" srcId="{8ECAB12D-D27C-4F56-96E7-90244D8271B8}" destId="{EC76A35C-BA16-43A8-B6EC-8B53A059D646}" srcOrd="0" destOrd="0" presId="urn:microsoft.com/office/officeart/2005/8/layout/bList2#1"/>
    <dgm:cxn modelId="{6C1E03EA-5757-4A01-AFD9-4ADF2668BDF9}" type="presParOf" srcId="{8ECAB12D-D27C-4F56-96E7-90244D8271B8}" destId="{7AA22BF4-6057-4CE9-999E-96B314B4E299}" srcOrd="1" destOrd="0" presId="urn:microsoft.com/office/officeart/2005/8/layout/bList2#1"/>
    <dgm:cxn modelId="{669B80F1-EAE5-4E6F-890C-4CAABA3BB729}" type="presParOf" srcId="{8ECAB12D-D27C-4F56-96E7-90244D8271B8}" destId="{488B754C-9D11-43E8-BCD9-C76FF58F8D44}" srcOrd="2" destOrd="0" presId="urn:microsoft.com/office/officeart/2005/8/layout/bList2#1"/>
    <dgm:cxn modelId="{EC08DB52-114B-4A9E-A756-F2A41B36C75A}" type="presParOf" srcId="{8ECAB12D-D27C-4F56-96E7-90244D8271B8}" destId="{EDE742E2-4677-4794-828B-147E1050DA39}" srcOrd="3" destOrd="0" presId="urn:microsoft.com/office/officeart/2005/8/layout/bList2#1"/>
    <dgm:cxn modelId="{F648E538-9549-4D6F-82E8-ED3C3C2A56CF}" type="presParOf" srcId="{55F28F34-1583-4E29-9DB4-B914DF5A90B2}" destId="{2DF896AC-AC94-4F3F-8A05-88769D1E1523}" srcOrd="3" destOrd="0" presId="urn:microsoft.com/office/officeart/2005/8/layout/bList2#1"/>
    <dgm:cxn modelId="{F3708276-B016-47CD-8150-4669CA8B64CA}" type="presParOf" srcId="{55F28F34-1583-4E29-9DB4-B914DF5A90B2}" destId="{76462C23-F4AC-428E-8701-39E0126CA455}" srcOrd="4" destOrd="0" presId="urn:microsoft.com/office/officeart/2005/8/layout/bList2#1"/>
    <dgm:cxn modelId="{4D6CE7C4-CC1C-41AB-B7F4-0516AE55EF6F}" type="presParOf" srcId="{76462C23-F4AC-428E-8701-39E0126CA455}" destId="{82EC2A5F-0949-44E7-9C4F-B616E8C1B334}" srcOrd="0" destOrd="0" presId="urn:microsoft.com/office/officeart/2005/8/layout/bList2#1"/>
    <dgm:cxn modelId="{23555B3D-7BCE-40D8-88C2-2FA78E09AACF}" type="presParOf" srcId="{76462C23-F4AC-428E-8701-39E0126CA455}" destId="{D06A656A-4240-4998-8FC7-993C7F69D379}" srcOrd="1" destOrd="0" presId="urn:microsoft.com/office/officeart/2005/8/layout/bList2#1"/>
    <dgm:cxn modelId="{EAC71943-4D00-4968-84B5-C0725A883C36}" type="presParOf" srcId="{76462C23-F4AC-428E-8701-39E0126CA455}" destId="{AC0DAFCF-AC7F-494B-A30A-01DAEB0862E9}" srcOrd="2" destOrd="0" presId="urn:microsoft.com/office/officeart/2005/8/layout/bList2#1"/>
    <dgm:cxn modelId="{6D544EBC-98FF-45B9-B8F4-946C705E58CD}" type="presParOf" srcId="{76462C23-F4AC-428E-8701-39E0126CA455}" destId="{74F5730A-9D75-4EC7-9D39-D5BB861EF9AA}" srcOrd="3" destOrd="0" presId="urn:microsoft.com/office/officeart/2005/8/layout/bList2#1"/>
  </dgm:cxnLst>
  <dgm:bg>
    <a:blipFill dpi="0" rotWithShape="1">
      <a:blip xmlns:r="http://schemas.openxmlformats.org/officeDocument/2006/relationships" r:embed="rId7">
        <a:alphaModFix amt="29000"/>
      </a:blip>
      <a:srcRect/>
      <a:stretch>
        <a:fillRect/>
      </a:stretch>
    </a:blip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08AF19F-2EEA-47D3-B484-F347F000BB4C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947EE-CCA5-49A5-919D-CD6970A8DC64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400" dirty="0" smtClean="0">
              <a:solidFill>
                <a:srgbClr val="00B050"/>
              </a:solidFill>
            </a:rPr>
            <a:t>План мероприятий по повышению финансовой грамотности населения Республики Калмыкия</a:t>
          </a:r>
          <a:r>
            <a:rPr lang="ru-RU" sz="1200" dirty="0" smtClean="0">
              <a:solidFill>
                <a:srgbClr val="00B050"/>
              </a:solidFill>
            </a:rPr>
            <a:t>:</a:t>
          </a:r>
          <a:endParaRPr lang="ru-RU" sz="1200" dirty="0">
            <a:solidFill>
              <a:srgbClr val="00B050"/>
            </a:solidFill>
          </a:endParaRPr>
        </a:p>
      </dgm:t>
    </dgm:pt>
    <dgm:pt modelId="{0BD66597-FEB7-4239-BB1F-B9E3DD813C3B}" type="parTrans" cxnId="{3FD0959B-4827-4A3A-98D1-7FF0C5D4CD45}">
      <dgm:prSet/>
      <dgm:spPr/>
      <dgm:t>
        <a:bodyPr/>
        <a:lstStyle/>
        <a:p>
          <a:endParaRPr lang="ru-RU"/>
        </a:p>
      </dgm:t>
    </dgm:pt>
    <dgm:pt modelId="{B36B47E2-9BBA-486C-85FC-015FC420BC1B}" type="sibTrans" cxnId="{3FD0959B-4827-4A3A-98D1-7FF0C5D4CD45}">
      <dgm:prSet/>
      <dgm:spPr/>
      <dgm:t>
        <a:bodyPr/>
        <a:lstStyle/>
        <a:p>
          <a:endParaRPr lang="ru-RU"/>
        </a:p>
      </dgm:t>
    </dgm:pt>
    <dgm:pt modelId="{3CCADEB0-7C8D-4CE1-83B5-06B15D0E8D6E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400" dirty="0" smtClean="0"/>
            <a:t>Министерство финансов Республики Калмыкия</a:t>
          </a:r>
          <a:endParaRPr lang="ru-RU" sz="1400" dirty="0"/>
        </a:p>
      </dgm:t>
    </dgm:pt>
    <dgm:pt modelId="{E027E9F1-C721-4EEF-8523-5FC18EECE040}" type="parTrans" cxnId="{216598F9-DC89-4E97-BDB8-A3491A019E17}">
      <dgm:prSet/>
      <dgm:spPr/>
      <dgm:t>
        <a:bodyPr/>
        <a:lstStyle/>
        <a:p>
          <a:endParaRPr lang="ru-RU"/>
        </a:p>
      </dgm:t>
    </dgm:pt>
    <dgm:pt modelId="{BB1189EB-D197-45FC-9158-76F040BB80AA}" type="sibTrans" cxnId="{216598F9-DC89-4E97-BDB8-A3491A019E17}">
      <dgm:prSet/>
      <dgm:spPr/>
      <dgm:t>
        <a:bodyPr/>
        <a:lstStyle/>
        <a:p>
          <a:endParaRPr lang="ru-RU"/>
        </a:p>
      </dgm:t>
    </dgm:pt>
    <dgm:pt modelId="{A479BEE6-B1BC-4565-8128-78F1B8758D72}">
      <dgm:prSet phldrT="[Текст]"/>
      <dgm:spPr>
        <a:solidFill>
          <a:srgbClr val="FF3F3F"/>
        </a:solidFill>
      </dgm:spPr>
      <dgm:t>
        <a:bodyPr/>
        <a:lstStyle/>
        <a:p>
          <a:r>
            <a:rPr lang="ru-RU" dirty="0" smtClean="0"/>
            <a:t>Заинтересованные органы исполнительной власти, местного самоуправления, кредитные организации, предпринимательское сообщество, СМИ</a:t>
          </a:r>
          <a:endParaRPr lang="ru-RU" dirty="0"/>
        </a:p>
      </dgm:t>
    </dgm:pt>
    <dgm:pt modelId="{4E81FA2E-B863-4939-A4CA-051D5DD3E967}" type="parTrans" cxnId="{8D947384-7B3A-4554-9ADC-C9B1E0972E25}">
      <dgm:prSet/>
      <dgm:spPr/>
      <dgm:t>
        <a:bodyPr/>
        <a:lstStyle/>
        <a:p>
          <a:endParaRPr lang="ru-RU"/>
        </a:p>
      </dgm:t>
    </dgm:pt>
    <dgm:pt modelId="{61DF3944-42A4-4732-8936-869655A763E3}" type="sibTrans" cxnId="{8D947384-7B3A-4554-9ADC-C9B1E0972E25}">
      <dgm:prSet/>
      <dgm:spPr/>
      <dgm:t>
        <a:bodyPr/>
        <a:lstStyle/>
        <a:p>
          <a:endParaRPr lang="ru-RU"/>
        </a:p>
      </dgm:t>
    </dgm:pt>
    <dgm:pt modelId="{F00D3665-7FE5-4BCD-8452-10EFF5D08EC7}" type="pres">
      <dgm:prSet presAssocID="{D08AF19F-2EEA-47D3-B484-F347F000BB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C479E9-44E4-4444-8190-0F5EB5F15C11}" type="pres">
      <dgm:prSet presAssocID="{DB1947EE-CCA5-49A5-919D-CD6970A8DC64}" presName="centerShape" presStyleLbl="node0" presStyleIdx="0" presStyleCnt="1" custScaleX="185572" custScaleY="153970" custLinFactNeighborX="336" custLinFactNeighborY="-13838"/>
      <dgm:spPr/>
      <dgm:t>
        <a:bodyPr/>
        <a:lstStyle/>
        <a:p>
          <a:endParaRPr lang="ru-RU"/>
        </a:p>
      </dgm:t>
    </dgm:pt>
    <dgm:pt modelId="{094935DA-6A16-40D7-8DB7-8FE819B27C25}" type="pres">
      <dgm:prSet presAssocID="{E027E9F1-C721-4EEF-8523-5FC18EECE040}" presName="parTrans" presStyleLbl="bgSibTrans2D1" presStyleIdx="0" presStyleCnt="2" custLinFactNeighborX="5240" custLinFactNeighborY="-2709"/>
      <dgm:spPr/>
      <dgm:t>
        <a:bodyPr/>
        <a:lstStyle/>
        <a:p>
          <a:endParaRPr lang="ru-RU"/>
        </a:p>
      </dgm:t>
    </dgm:pt>
    <dgm:pt modelId="{D11F4C56-FB0F-4173-B441-37766DD60B8F}" type="pres">
      <dgm:prSet presAssocID="{3CCADEB0-7C8D-4CE1-83B5-06B15D0E8D6E}" presName="node" presStyleLbl="node1" presStyleIdx="0" presStyleCnt="2" custScaleX="197321" custScaleY="167713" custRadScaleRad="198842" custRadScaleInc="-29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5EB4F-1F58-49D6-9629-90C08705D0F8}" type="pres">
      <dgm:prSet presAssocID="{4E81FA2E-B863-4939-A4CA-051D5DD3E967}" presName="parTrans" presStyleLbl="bgSibTrans2D1" presStyleIdx="1" presStyleCnt="2" custLinFactNeighborX="-4496" custLinFactNeighborY="-8532"/>
      <dgm:spPr/>
      <dgm:t>
        <a:bodyPr/>
        <a:lstStyle/>
        <a:p>
          <a:endParaRPr lang="ru-RU"/>
        </a:p>
      </dgm:t>
    </dgm:pt>
    <dgm:pt modelId="{A4007D8F-9DB9-400D-A832-DDC1AE0A86E1}" type="pres">
      <dgm:prSet presAssocID="{A479BEE6-B1BC-4565-8128-78F1B8758D72}" presName="node" presStyleLbl="node1" presStyleIdx="1" presStyleCnt="2" custScaleX="192268" custScaleY="171197" custRadScaleRad="199641" custRadScaleInc="30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B9A25D-6E93-4A68-BF7F-4A03AFE3E12F}" type="presOf" srcId="{4E81FA2E-B863-4939-A4CA-051D5DD3E967}" destId="{BAB5EB4F-1F58-49D6-9629-90C08705D0F8}" srcOrd="0" destOrd="0" presId="urn:microsoft.com/office/officeart/2005/8/layout/radial4"/>
    <dgm:cxn modelId="{8D947384-7B3A-4554-9ADC-C9B1E0972E25}" srcId="{DB1947EE-CCA5-49A5-919D-CD6970A8DC64}" destId="{A479BEE6-B1BC-4565-8128-78F1B8758D72}" srcOrd="1" destOrd="0" parTransId="{4E81FA2E-B863-4939-A4CA-051D5DD3E967}" sibTransId="{61DF3944-42A4-4732-8936-869655A763E3}"/>
    <dgm:cxn modelId="{9F5B0FA5-9899-474F-BC67-9099C441A970}" type="presOf" srcId="{E027E9F1-C721-4EEF-8523-5FC18EECE040}" destId="{094935DA-6A16-40D7-8DB7-8FE819B27C25}" srcOrd="0" destOrd="0" presId="urn:microsoft.com/office/officeart/2005/8/layout/radial4"/>
    <dgm:cxn modelId="{92489EBF-1A26-45B5-9821-64872EA95C00}" type="presOf" srcId="{A479BEE6-B1BC-4565-8128-78F1B8758D72}" destId="{A4007D8F-9DB9-400D-A832-DDC1AE0A86E1}" srcOrd="0" destOrd="0" presId="urn:microsoft.com/office/officeart/2005/8/layout/radial4"/>
    <dgm:cxn modelId="{1B3939FE-1DD8-4E1F-82CF-758A934C9DC1}" type="presOf" srcId="{3CCADEB0-7C8D-4CE1-83B5-06B15D0E8D6E}" destId="{D11F4C56-FB0F-4173-B441-37766DD60B8F}" srcOrd="0" destOrd="0" presId="urn:microsoft.com/office/officeart/2005/8/layout/radial4"/>
    <dgm:cxn modelId="{3FD0959B-4827-4A3A-98D1-7FF0C5D4CD45}" srcId="{D08AF19F-2EEA-47D3-B484-F347F000BB4C}" destId="{DB1947EE-CCA5-49A5-919D-CD6970A8DC64}" srcOrd="0" destOrd="0" parTransId="{0BD66597-FEB7-4239-BB1F-B9E3DD813C3B}" sibTransId="{B36B47E2-9BBA-486C-85FC-015FC420BC1B}"/>
    <dgm:cxn modelId="{F375457F-E9B0-4D9C-85AC-6D65862C73F5}" type="presOf" srcId="{D08AF19F-2EEA-47D3-B484-F347F000BB4C}" destId="{F00D3665-7FE5-4BCD-8452-10EFF5D08EC7}" srcOrd="0" destOrd="0" presId="urn:microsoft.com/office/officeart/2005/8/layout/radial4"/>
    <dgm:cxn modelId="{F70D3FF4-9200-42CD-8013-73D8B166E23D}" type="presOf" srcId="{DB1947EE-CCA5-49A5-919D-CD6970A8DC64}" destId="{ACC479E9-44E4-4444-8190-0F5EB5F15C11}" srcOrd="0" destOrd="0" presId="urn:microsoft.com/office/officeart/2005/8/layout/radial4"/>
    <dgm:cxn modelId="{216598F9-DC89-4E97-BDB8-A3491A019E17}" srcId="{DB1947EE-CCA5-49A5-919D-CD6970A8DC64}" destId="{3CCADEB0-7C8D-4CE1-83B5-06B15D0E8D6E}" srcOrd="0" destOrd="0" parTransId="{E027E9F1-C721-4EEF-8523-5FC18EECE040}" sibTransId="{BB1189EB-D197-45FC-9158-76F040BB80AA}"/>
    <dgm:cxn modelId="{69E37E79-C176-4322-962D-7CD4478CE8CA}" type="presParOf" srcId="{F00D3665-7FE5-4BCD-8452-10EFF5D08EC7}" destId="{ACC479E9-44E4-4444-8190-0F5EB5F15C11}" srcOrd="0" destOrd="0" presId="urn:microsoft.com/office/officeart/2005/8/layout/radial4"/>
    <dgm:cxn modelId="{EFE6A235-6306-487B-A514-6CF15ED15ED2}" type="presParOf" srcId="{F00D3665-7FE5-4BCD-8452-10EFF5D08EC7}" destId="{094935DA-6A16-40D7-8DB7-8FE819B27C25}" srcOrd="1" destOrd="0" presId="urn:microsoft.com/office/officeart/2005/8/layout/radial4"/>
    <dgm:cxn modelId="{25F81714-6A5E-494C-BBE4-2CD22438FB6C}" type="presParOf" srcId="{F00D3665-7FE5-4BCD-8452-10EFF5D08EC7}" destId="{D11F4C56-FB0F-4173-B441-37766DD60B8F}" srcOrd="2" destOrd="0" presId="urn:microsoft.com/office/officeart/2005/8/layout/radial4"/>
    <dgm:cxn modelId="{F3946511-4611-4BD4-8E39-A2EDFC35E494}" type="presParOf" srcId="{F00D3665-7FE5-4BCD-8452-10EFF5D08EC7}" destId="{BAB5EB4F-1F58-49D6-9629-90C08705D0F8}" srcOrd="3" destOrd="0" presId="urn:microsoft.com/office/officeart/2005/8/layout/radial4"/>
    <dgm:cxn modelId="{CB2355EE-65BE-4277-BD9E-E9C02846D75A}" type="presParOf" srcId="{F00D3665-7FE5-4BCD-8452-10EFF5D08EC7}" destId="{A4007D8F-9DB9-400D-A832-DDC1AE0A86E1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0A0C961-CB96-4C4D-A0BC-7EB761EADE7A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BC7573-C6BB-4F43-BCCE-D1237717A4D1}">
      <dgm:prSet phldrT="[Текст]" custT="1"/>
      <dgm:spPr>
        <a:solidFill>
          <a:schemeClr val="tx1">
            <a:lumMod val="65000"/>
            <a:lumOff val="35000"/>
            <a:alpha val="17000"/>
          </a:schemeClr>
        </a:solidFill>
      </dgm:spPr>
      <dgm:t>
        <a:bodyPr/>
        <a:lstStyle/>
        <a:p>
          <a:pPr algn="ctr"/>
          <a:r>
            <a:rPr lang="ru-RU" sz="2200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По оценке качества управления региональными финансами, проводимой Минфином России, Республика Калмыкия с 2012 года </a:t>
          </a:r>
          <a:r>
            <a:rPr lang="ru-RU" sz="2200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входит </a:t>
          </a:r>
          <a:r>
            <a:rPr lang="ru-RU" sz="2200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во 2-ю </a:t>
          </a:r>
          <a:r>
            <a:rPr lang="ru-RU" sz="2200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группу </a:t>
          </a:r>
          <a:r>
            <a:rPr lang="ru-RU" sz="2200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регионов с надлежащим  </a:t>
          </a:r>
          <a:r>
            <a:rPr lang="ru-RU" sz="2200" b="1" i="0" spc="-20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качеством </a:t>
          </a:r>
          <a:r>
            <a:rPr lang="ru-RU" sz="2200" b="1" i="0" spc="-1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управления</a:t>
          </a:r>
          <a:r>
            <a:rPr lang="ru-RU" sz="2200" b="1" i="0" spc="6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200" b="1" i="0" spc="-5" dirty="0" smtClean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rPr>
            <a:t>финансами</a:t>
          </a:r>
          <a:endParaRPr lang="ru-RU" sz="2200" i="0" dirty="0">
            <a:solidFill>
              <a:schemeClr val="bg1">
                <a:lumMod val="8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0C39012-6C82-43C0-8700-E5BDB13B73BD}" type="parTrans" cxnId="{1826B18F-B2C6-4E6F-BCBF-871934A2FF8C}">
      <dgm:prSet/>
      <dgm:spPr/>
      <dgm:t>
        <a:bodyPr/>
        <a:lstStyle/>
        <a:p>
          <a:endParaRPr lang="ru-RU"/>
        </a:p>
      </dgm:t>
    </dgm:pt>
    <dgm:pt modelId="{6830450A-4E99-4FF1-A13B-BD8A1ED4F98A}" type="sibTrans" cxnId="{1826B18F-B2C6-4E6F-BCBF-871934A2FF8C}">
      <dgm:prSet/>
      <dgm:spPr/>
      <dgm:t>
        <a:bodyPr/>
        <a:lstStyle/>
        <a:p>
          <a:endParaRPr lang="ru-RU"/>
        </a:p>
      </dgm:t>
    </dgm:pt>
    <dgm:pt modelId="{2F22F9C7-86BC-4B7C-81F6-4AE88E877009}">
      <dgm:prSet phldrT="[Текст]" custT="1"/>
      <dgm:spPr>
        <a:noFill/>
      </dgm:spPr>
      <dgm:t>
        <a:bodyPr/>
        <a:lstStyle/>
        <a:p>
          <a:pPr algn="ctr"/>
          <a:r>
            <a:rPr lang="ru-RU" sz="22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 рейтинге субъектов Российской Федерации по уровню открытости бюджетных данных за 2018 год, проведенном Центром прикладной экономики по заказу электронного журнала «</a:t>
          </a:r>
          <a:r>
            <a:rPr lang="ru-RU" sz="2200" b="1" dirty="0" err="1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Госменеджмент</a:t>
          </a:r>
          <a:r>
            <a:rPr lang="ru-RU" sz="2200" b="1" dirty="0" smtClean="0">
              <a:ln w="6350"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», Республика Калмыкия заняла 53-54 место по Российской Федерации и 7 место по Южному федеральному округу</a:t>
          </a:r>
          <a:endParaRPr lang="ru-RU" sz="2200" b="1" dirty="0">
            <a:ln w="6350">
              <a:noFill/>
            </a:ln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3AB194-0436-4E1E-A60F-5E4AD4743E87}" type="sibTrans" cxnId="{28D942AA-0A9D-4F25-BFCA-67302917CC83}">
      <dgm:prSet/>
      <dgm:spPr/>
      <dgm:t>
        <a:bodyPr/>
        <a:lstStyle/>
        <a:p>
          <a:endParaRPr lang="ru-RU"/>
        </a:p>
      </dgm:t>
    </dgm:pt>
    <dgm:pt modelId="{E81ACCC1-7FE9-4310-8911-846716E89824}" type="parTrans" cxnId="{28D942AA-0A9D-4F25-BFCA-67302917CC83}">
      <dgm:prSet/>
      <dgm:spPr/>
      <dgm:t>
        <a:bodyPr/>
        <a:lstStyle/>
        <a:p>
          <a:endParaRPr lang="ru-RU"/>
        </a:p>
      </dgm:t>
    </dgm:pt>
    <dgm:pt modelId="{B33B8729-D6B5-4603-8E08-806C4B14023E}" type="pres">
      <dgm:prSet presAssocID="{30A0C961-CB96-4C4D-A0BC-7EB761EADE7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8DB039-C0AC-4CD7-A019-02463DBE3648}" type="pres">
      <dgm:prSet presAssocID="{30BC7573-C6BB-4F43-BCCE-D1237717A4D1}" presName="comp" presStyleCnt="0"/>
      <dgm:spPr/>
    </dgm:pt>
    <dgm:pt modelId="{DA8C9019-9E21-4B4A-BBE1-B518A9CCE17B}" type="pres">
      <dgm:prSet presAssocID="{30BC7573-C6BB-4F43-BCCE-D1237717A4D1}" presName="box" presStyleLbl="node1" presStyleIdx="0" presStyleCnt="2" custLinFactNeighborX="3968" custLinFactNeighborY="-2839"/>
      <dgm:spPr/>
      <dgm:t>
        <a:bodyPr/>
        <a:lstStyle/>
        <a:p>
          <a:endParaRPr lang="ru-RU"/>
        </a:p>
      </dgm:t>
    </dgm:pt>
    <dgm:pt modelId="{5FF93602-35A5-41DA-9710-C0BDB30E5BD8}" type="pres">
      <dgm:prSet presAssocID="{30BC7573-C6BB-4F43-BCCE-D1237717A4D1}" presName="img" presStyleLbl="fgImgPlace1" presStyleIdx="0" presStyleCnt="2"/>
      <dgm:spPr>
        <a:blipFill rotWithShape="0">
          <a:blip xmlns:r="http://schemas.openxmlformats.org/officeDocument/2006/relationships" r:embed="rId1">
            <a:grayscl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88B1CF7-E7A5-4D0D-87C5-B755DA44D8EA}" type="pres">
      <dgm:prSet presAssocID="{30BC7573-C6BB-4F43-BCCE-D1237717A4D1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EE1C9-D728-49F7-A5F6-AF4F45BBBE9D}" type="pres">
      <dgm:prSet presAssocID="{6830450A-4E99-4FF1-A13B-BD8A1ED4F98A}" presName="spacer" presStyleCnt="0"/>
      <dgm:spPr/>
    </dgm:pt>
    <dgm:pt modelId="{7DFF9D28-3A00-48FD-8E21-852F05FC3177}" type="pres">
      <dgm:prSet presAssocID="{2F22F9C7-86BC-4B7C-81F6-4AE88E877009}" presName="comp" presStyleCnt="0"/>
      <dgm:spPr/>
    </dgm:pt>
    <dgm:pt modelId="{37BF3F2E-1B80-4B1F-818E-E77033A2D1C3}" type="pres">
      <dgm:prSet presAssocID="{2F22F9C7-86BC-4B7C-81F6-4AE88E877009}" presName="box" presStyleLbl="node1" presStyleIdx="1" presStyleCnt="2"/>
      <dgm:spPr/>
      <dgm:t>
        <a:bodyPr/>
        <a:lstStyle/>
        <a:p>
          <a:endParaRPr lang="ru-RU"/>
        </a:p>
      </dgm:t>
    </dgm:pt>
    <dgm:pt modelId="{EB604066-016C-49C1-ADD8-80BC34F362A2}" type="pres">
      <dgm:prSet presAssocID="{2F22F9C7-86BC-4B7C-81F6-4AE88E877009}" presName="img" presStyleLbl="fgImgPlace1" presStyleIdx="1" presStyleCnt="2"/>
      <dgm:spPr>
        <a:noFill/>
      </dgm:spPr>
      <dgm:t>
        <a:bodyPr/>
        <a:lstStyle/>
        <a:p>
          <a:endParaRPr lang="ru-RU"/>
        </a:p>
      </dgm:t>
    </dgm:pt>
    <dgm:pt modelId="{92F4B8FF-FBFF-4A53-A7D7-E53DA7F2EBC2}" type="pres">
      <dgm:prSet presAssocID="{2F22F9C7-86BC-4B7C-81F6-4AE88E877009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26B18F-B2C6-4E6F-BCBF-871934A2FF8C}" srcId="{30A0C961-CB96-4C4D-A0BC-7EB761EADE7A}" destId="{30BC7573-C6BB-4F43-BCCE-D1237717A4D1}" srcOrd="0" destOrd="0" parTransId="{70C39012-6C82-43C0-8700-E5BDB13B73BD}" sibTransId="{6830450A-4E99-4FF1-A13B-BD8A1ED4F98A}"/>
    <dgm:cxn modelId="{6A4D9C3E-A7FE-42D0-8330-D26D171E940D}" type="presOf" srcId="{30BC7573-C6BB-4F43-BCCE-D1237717A4D1}" destId="{DA8C9019-9E21-4B4A-BBE1-B518A9CCE17B}" srcOrd="0" destOrd="0" presId="urn:microsoft.com/office/officeart/2005/8/layout/vList4#1"/>
    <dgm:cxn modelId="{5FE76779-3396-4836-A8FB-085A84B7BE72}" type="presOf" srcId="{30A0C961-CB96-4C4D-A0BC-7EB761EADE7A}" destId="{B33B8729-D6B5-4603-8E08-806C4B14023E}" srcOrd="0" destOrd="0" presId="urn:microsoft.com/office/officeart/2005/8/layout/vList4#1"/>
    <dgm:cxn modelId="{518050BA-F644-4552-9971-7F49EF177282}" type="presOf" srcId="{30BC7573-C6BB-4F43-BCCE-D1237717A4D1}" destId="{F88B1CF7-E7A5-4D0D-87C5-B755DA44D8EA}" srcOrd="1" destOrd="0" presId="urn:microsoft.com/office/officeart/2005/8/layout/vList4#1"/>
    <dgm:cxn modelId="{E2B196F4-F2D1-4E1B-BBF7-6C4D88AC480F}" type="presOf" srcId="{2F22F9C7-86BC-4B7C-81F6-4AE88E877009}" destId="{92F4B8FF-FBFF-4A53-A7D7-E53DA7F2EBC2}" srcOrd="1" destOrd="0" presId="urn:microsoft.com/office/officeart/2005/8/layout/vList4#1"/>
    <dgm:cxn modelId="{1F312EBD-BBD1-4ECD-B8C1-571E0E0F0F70}" type="presOf" srcId="{2F22F9C7-86BC-4B7C-81F6-4AE88E877009}" destId="{37BF3F2E-1B80-4B1F-818E-E77033A2D1C3}" srcOrd="0" destOrd="0" presId="urn:microsoft.com/office/officeart/2005/8/layout/vList4#1"/>
    <dgm:cxn modelId="{28D942AA-0A9D-4F25-BFCA-67302917CC83}" srcId="{30A0C961-CB96-4C4D-A0BC-7EB761EADE7A}" destId="{2F22F9C7-86BC-4B7C-81F6-4AE88E877009}" srcOrd="1" destOrd="0" parTransId="{E81ACCC1-7FE9-4310-8911-846716E89824}" sibTransId="{9F3AB194-0436-4E1E-A60F-5E4AD4743E87}"/>
    <dgm:cxn modelId="{28A488C7-F9A3-4317-B0B7-61238CADEC9D}" type="presParOf" srcId="{B33B8729-D6B5-4603-8E08-806C4B14023E}" destId="{5E8DB039-C0AC-4CD7-A019-02463DBE3648}" srcOrd="0" destOrd="0" presId="urn:microsoft.com/office/officeart/2005/8/layout/vList4#1"/>
    <dgm:cxn modelId="{723AE89E-31F5-430E-B242-117FCD170985}" type="presParOf" srcId="{5E8DB039-C0AC-4CD7-A019-02463DBE3648}" destId="{DA8C9019-9E21-4B4A-BBE1-B518A9CCE17B}" srcOrd="0" destOrd="0" presId="urn:microsoft.com/office/officeart/2005/8/layout/vList4#1"/>
    <dgm:cxn modelId="{125BD7A9-FE0A-463B-AF92-A9D2F8A65654}" type="presParOf" srcId="{5E8DB039-C0AC-4CD7-A019-02463DBE3648}" destId="{5FF93602-35A5-41DA-9710-C0BDB30E5BD8}" srcOrd="1" destOrd="0" presId="urn:microsoft.com/office/officeart/2005/8/layout/vList4#1"/>
    <dgm:cxn modelId="{68EBF163-F43B-4CDF-AE29-BFA0A3373C8F}" type="presParOf" srcId="{5E8DB039-C0AC-4CD7-A019-02463DBE3648}" destId="{F88B1CF7-E7A5-4D0D-87C5-B755DA44D8EA}" srcOrd="2" destOrd="0" presId="urn:microsoft.com/office/officeart/2005/8/layout/vList4#1"/>
    <dgm:cxn modelId="{BEB98AB1-7F2F-4983-A7BD-CB7535BF13D2}" type="presParOf" srcId="{B33B8729-D6B5-4603-8E08-806C4B14023E}" destId="{33DEE1C9-D728-49F7-A5F6-AF4F45BBBE9D}" srcOrd="1" destOrd="0" presId="urn:microsoft.com/office/officeart/2005/8/layout/vList4#1"/>
    <dgm:cxn modelId="{8796BEC7-1FD6-410D-B257-12A23067D967}" type="presParOf" srcId="{B33B8729-D6B5-4603-8E08-806C4B14023E}" destId="{7DFF9D28-3A00-48FD-8E21-852F05FC3177}" srcOrd="2" destOrd="0" presId="urn:microsoft.com/office/officeart/2005/8/layout/vList4#1"/>
    <dgm:cxn modelId="{B51AA181-AB12-40B5-94B4-E8BAE00B7F55}" type="presParOf" srcId="{7DFF9D28-3A00-48FD-8E21-852F05FC3177}" destId="{37BF3F2E-1B80-4B1F-818E-E77033A2D1C3}" srcOrd="0" destOrd="0" presId="urn:microsoft.com/office/officeart/2005/8/layout/vList4#1"/>
    <dgm:cxn modelId="{E79C4037-7E23-4DE0-BDD8-46122F22E107}" type="presParOf" srcId="{7DFF9D28-3A00-48FD-8E21-852F05FC3177}" destId="{EB604066-016C-49C1-ADD8-80BC34F362A2}" srcOrd="1" destOrd="0" presId="urn:microsoft.com/office/officeart/2005/8/layout/vList4#1"/>
    <dgm:cxn modelId="{76E0336A-DBDB-443D-B474-70A8C536ADA7}" type="presParOf" srcId="{7DFF9D28-3A00-48FD-8E21-852F05FC3177}" destId="{92F4B8FF-FBFF-4A53-A7D7-E53DA7F2EBC2}" srcOrd="2" destOrd="0" presId="urn:microsoft.com/office/officeart/2005/8/layout/vList4#1"/>
  </dgm:cxnLst>
  <dgm:bg>
    <a:solidFill>
      <a:schemeClr val="tx1">
        <a:lumMod val="65000"/>
        <a:lumOff val="35000"/>
        <a:alpha val="66000"/>
      </a:schemeClr>
    </a:solidFill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/>
      <dgm:t>
        <a:bodyPr/>
        <a:lstStyle/>
        <a:p>
          <a:r>
            <a:rPr lang="ru-RU" dirty="0" smtClean="0"/>
            <a:t>В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l"/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/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2E77C4AD-D389-49BC-8D23-F157F3AA262E}">
      <dgm:prSet phldrT="[Текст]"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E82BD947-4FB2-4566-BCFE-C6CFB6CFB8EF}" type="parTrans" cxnId="{1F1ACEDE-88C6-49F1-990C-C872AA22F48B}">
      <dgm:prSet/>
      <dgm:spPr/>
      <dgm:t>
        <a:bodyPr/>
        <a:lstStyle/>
        <a:p>
          <a:endParaRPr lang="ru-RU"/>
        </a:p>
      </dgm:t>
    </dgm:pt>
    <dgm:pt modelId="{3CDB4943-267A-44D4-BCDF-09E0AEE44023}" type="sibTrans" cxnId="{1F1ACEDE-88C6-49F1-990C-C872AA22F48B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CCC6937F-3300-421D-BA04-7EE01C3D3FBB}">
      <dgm:prSet custT="1"/>
      <dgm:spPr/>
      <dgm:t>
        <a:bodyPr/>
        <a:lstStyle/>
        <a:p>
          <a:pPr algn="l"/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Ведомственная структура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</a:t>
          </a:r>
          <a:r>
            <a:rPr lang="ru-RU" sz="1300" b="1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300" b="0" spc="-1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аспределение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главным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средств, </a:t>
          </a:r>
          <a:r>
            <a:rPr lang="ru-RU" sz="1300" spc="15" dirty="0" smtClean="0">
              <a:latin typeface="Cambria Math" pitchFamily="18" charset="0"/>
              <a:ea typeface="Cambria Math" pitchFamily="18" charset="0"/>
              <a:cs typeface="Calibri"/>
            </a:rPr>
            <a:t>по 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разделам,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подразделам,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целевым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статьям и видам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бюджетной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классификации РФ.</a:t>
          </a:r>
          <a:endParaRPr lang="ru-RU" sz="13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405EE1B-8963-471F-8B37-9FC2D6A46231}" type="parTrans" cxnId="{8889907E-6FC2-4FB0-ADD6-85C718C764D0}">
      <dgm:prSet/>
      <dgm:spPr/>
      <dgm:t>
        <a:bodyPr/>
        <a:lstStyle/>
        <a:p>
          <a:endParaRPr lang="ru-RU"/>
        </a:p>
      </dgm:t>
    </dgm:pt>
    <dgm:pt modelId="{D2A172F7-1DD6-42AD-B833-C60CD4D7FF2F}" type="sibTrans" cxnId="{8889907E-6FC2-4FB0-ADD6-85C718C764D0}">
      <dgm:prSet/>
      <dgm:spPr/>
      <dgm:t>
        <a:bodyPr/>
        <a:lstStyle/>
        <a:p>
          <a:endParaRPr lang="ru-RU"/>
        </a:p>
      </dgm:t>
    </dgm:pt>
    <dgm:pt modelId="{3E6601A7-06AD-411D-8401-13C0A2AE835D}">
      <dgm:prSet custT="1"/>
      <dgm:spPr/>
      <dgm:t>
        <a:bodyPr/>
        <a:lstStyle/>
        <a:p>
          <a:pPr algn="l"/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Внутренний</a:t>
          </a:r>
          <a:r>
            <a:rPr lang="ru-RU" sz="1300" b="1" spc="-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 - </a:t>
          </a:r>
          <a:r>
            <a:rPr lang="ru-RU" sz="1300" b="0" spc="-15" dirty="0" err="1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300" spc="-3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300" spc="-5" dirty="0" err="1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300" spc="-8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,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выра</a:t>
          </a:r>
          <a:r>
            <a:rPr lang="ru-RU" sz="13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ый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ал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ю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е	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РФ (</a:t>
          </a:r>
          <a:r>
            <a:rPr lang="ru-RU" sz="1300" spc="-2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300" spc="-3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лях), а так</a:t>
          </a:r>
          <a:r>
            <a:rPr lang="ru-RU" sz="1300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е </a:t>
          </a:r>
          <a:r>
            <a:rPr lang="ru-RU" sz="1300" spc="-2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30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лг с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бъ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кт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РФ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	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м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ици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аль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ых образований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Российской Федерацией,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выраженный в иностранной</a:t>
          </a:r>
          <a:r>
            <a:rPr lang="ru-RU" sz="13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валюте.</a:t>
          </a:r>
          <a:endParaRPr lang="ru-RU" sz="13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4D42F701-4038-4575-82EA-3C4FAA385DE4}" type="parTrans" cxnId="{678FA844-6FBA-4BE6-AD74-EE9DB58DC49D}">
      <dgm:prSet/>
      <dgm:spPr/>
      <dgm:t>
        <a:bodyPr/>
        <a:lstStyle/>
        <a:p>
          <a:endParaRPr lang="ru-RU"/>
        </a:p>
      </dgm:t>
    </dgm:pt>
    <dgm:pt modelId="{1E0B1BEE-533C-4D21-A7DA-86AF87E23BE9}" type="sibTrans" cxnId="{678FA844-6FBA-4BE6-AD74-EE9DB58DC49D}">
      <dgm:prSet/>
      <dgm:spPr/>
      <dgm:t>
        <a:bodyPr/>
        <a:lstStyle/>
        <a:p>
          <a:endParaRPr lang="ru-RU"/>
        </a:p>
      </dgm:t>
    </dgm:pt>
    <dgm:pt modelId="{D0276F08-3750-4DB1-A784-0B52CD18763A}">
      <dgm:prSet custT="1"/>
      <dgm:spPr/>
      <dgm:t>
        <a:bodyPr/>
        <a:lstStyle/>
        <a:p>
          <a:r>
            <a:rPr lang="ru-RU" sz="13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 </a:t>
          </a:r>
          <a:r>
            <a:rPr lang="ru-RU" sz="13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300" b="1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о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Центральный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банк Российской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Федерации,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в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своем ведении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администраторов </a:t>
          </a:r>
          <a:r>
            <a:rPr lang="ru-RU" sz="13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</a:t>
          </a:r>
          <a:r>
            <a:rPr lang="ru-RU" sz="130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3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67665E58-C962-46F9-991F-593FDFCB840D}" type="parTrans" cxnId="{7ED1E5DB-E18F-4522-9E26-C0603BB36EAF}">
      <dgm:prSet/>
      <dgm:spPr/>
      <dgm:t>
        <a:bodyPr/>
        <a:lstStyle/>
        <a:p>
          <a:endParaRPr lang="ru-RU"/>
        </a:p>
      </dgm:t>
    </dgm:pt>
    <dgm:pt modelId="{C416FFB9-4C97-40C7-8E84-E1D7AC470634}" type="sibTrans" cxnId="{7ED1E5DB-E18F-4522-9E26-C0603BB36EAF}">
      <dgm:prSet/>
      <dgm:spPr/>
      <dgm:t>
        <a:bodyPr/>
        <a:lstStyle/>
        <a:p>
          <a:endParaRPr lang="ru-RU"/>
        </a:p>
      </dgm:t>
    </dgm:pt>
    <dgm:pt modelId="{10FEEA4C-0B4E-4350-B835-223335E1B360}">
      <dgm:prSet custT="1"/>
      <dgm:spPr/>
      <dgm:t>
        <a:bodyPr/>
        <a:lstStyle/>
        <a:p>
          <a:r>
            <a:rPr lang="ru-RU" sz="1300" b="1" spc="-30" dirty="0" smtClean="0">
              <a:latin typeface="Cambria Math" pitchFamily="18" charset="0"/>
              <a:ea typeface="Cambria Math" pitchFamily="18" charset="0"/>
              <a:cs typeface="Calibri"/>
            </a:rPr>
            <a:t>Главный </a:t>
          </a:r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распорядитель бюджетных средств</a:t>
          </a:r>
          <a:r>
            <a:rPr lang="ru-RU" sz="1300" b="1" spc="1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(ГРБС) - о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наиболее значимое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науки, образования,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культуры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 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здравоохранения,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напрямую получающий(ее)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из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наделенный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правом 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распределять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их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между подведомственными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распорядителями и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получателями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средств.</a:t>
          </a:r>
          <a:endParaRPr lang="ru-RU" sz="13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B65E3EB-061B-4A33-B819-6D4D699D3F23}" type="parTrans" cxnId="{9B08B8F6-5753-467D-BD3A-BF6E103A5610}">
      <dgm:prSet/>
      <dgm:spPr/>
      <dgm:t>
        <a:bodyPr/>
        <a:lstStyle/>
        <a:p>
          <a:endParaRPr lang="ru-RU"/>
        </a:p>
      </dgm:t>
    </dgm:pt>
    <dgm:pt modelId="{6BC00B81-C54F-4BF8-8863-DDEA27689BC4}" type="sibTrans" cxnId="{9B08B8F6-5753-467D-BD3A-BF6E103A5610}">
      <dgm:prSet/>
      <dgm:spPr/>
      <dgm:t>
        <a:bodyPr/>
        <a:lstStyle/>
        <a:p>
          <a:endParaRPr lang="ru-RU"/>
        </a:p>
      </dgm:t>
    </dgm:pt>
    <dgm:pt modelId="{05449AC0-D18F-4DE1-8BA9-DFB8D9C7E448}">
      <dgm:prSet custT="1"/>
      <dgm:spPr/>
      <dgm:t>
        <a:bodyPr/>
        <a:lstStyle/>
        <a:p>
          <a:endParaRPr lang="ru-RU" sz="1600" dirty="0">
            <a:latin typeface="Calibri"/>
            <a:cs typeface="Calibri"/>
          </a:endParaRPr>
        </a:p>
      </dgm:t>
    </dgm:pt>
    <dgm:pt modelId="{12116ABD-9412-4AC4-B1A7-04B45A384CC5}" type="parTrans" cxnId="{EF8C407A-45F8-4F55-A809-131F170570CB}">
      <dgm:prSet/>
      <dgm:spPr/>
      <dgm:t>
        <a:bodyPr/>
        <a:lstStyle/>
        <a:p>
          <a:endParaRPr lang="ru-RU"/>
        </a:p>
      </dgm:t>
    </dgm:pt>
    <dgm:pt modelId="{84797BE8-5D1E-4E1C-BA52-C54CAFCD0CE1}" type="sibTrans" cxnId="{EF8C407A-45F8-4F55-A809-131F170570CB}">
      <dgm:prSet/>
      <dgm:spPr/>
      <dgm:t>
        <a:bodyPr/>
        <a:lstStyle/>
        <a:p>
          <a:endParaRPr lang="ru-RU"/>
        </a:p>
      </dgm:t>
    </dgm:pt>
    <dgm:pt modelId="{1CDB7E31-C5D1-4CD6-8FF6-9B37355A8CAB}">
      <dgm:prSet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C151B75-2025-4EFE-B619-47CEDA689274}" type="parTrans" cxnId="{B2E36D84-03D1-485C-8744-64BC80D196BC}">
      <dgm:prSet/>
      <dgm:spPr/>
      <dgm:t>
        <a:bodyPr/>
        <a:lstStyle/>
        <a:p>
          <a:endParaRPr lang="ru-RU"/>
        </a:p>
      </dgm:t>
    </dgm:pt>
    <dgm:pt modelId="{6CCCD064-182C-499D-8141-C254FCAC9B25}" type="sibTrans" cxnId="{B2E36D84-03D1-485C-8744-64BC80D196BC}">
      <dgm:prSet/>
      <dgm:spPr/>
      <dgm:t>
        <a:bodyPr/>
        <a:lstStyle/>
        <a:p>
          <a:endParaRPr lang="ru-RU"/>
        </a:p>
      </dgm:t>
    </dgm:pt>
    <dgm:pt modelId="{D78B53F3-7ED9-4E51-88B2-6208B5F42662}">
      <dgm:prSet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8D6A1CE-C5FE-429D-90F2-3969F390FC5E}" type="parTrans" cxnId="{0EFC3832-B27F-4E48-8691-CA3C4676882E}">
      <dgm:prSet/>
      <dgm:spPr/>
      <dgm:t>
        <a:bodyPr/>
        <a:lstStyle/>
        <a:p>
          <a:endParaRPr lang="ru-RU"/>
        </a:p>
      </dgm:t>
    </dgm:pt>
    <dgm:pt modelId="{CB7E2BC7-E7AE-48EC-A724-624338B9EB1E}" type="sibTrans" cxnId="{0EFC3832-B27F-4E48-8691-CA3C4676882E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  <dgm:t>
        <a:bodyPr/>
        <a:lstStyle/>
        <a:p>
          <a:endParaRPr lang="ru-RU"/>
        </a:p>
      </dgm:t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 custScaleY="82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  <dgm:t>
        <a:bodyPr/>
        <a:lstStyle/>
        <a:p>
          <a:endParaRPr lang="ru-RU"/>
        </a:p>
      </dgm:t>
    </dgm:pt>
    <dgm:pt modelId="{2D62A94A-B79D-4919-8D67-EC799B8FF380}" type="pres">
      <dgm:prSet presAssocID="{1A74101E-5D6A-4C3E-AF32-FF1285ADB18F}" presName="linNode" presStyleCnt="0"/>
      <dgm:spPr/>
      <dgm:t>
        <a:bodyPr/>
        <a:lstStyle/>
        <a:p>
          <a:endParaRPr lang="ru-RU"/>
        </a:p>
      </dgm:t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ScaleY="82015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79A74E-0D82-4F02-B1A8-F9E1B4C7DA70}" type="presOf" srcId="{1A74101E-5D6A-4C3E-AF32-FF1285ADB18F}" destId="{3C3241D5-66B5-400D-BF0A-31F83C4EF791}" srcOrd="0" destOrd="0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EED6A0AD-48D9-463A-A5E8-8B47439066EE}" type="presOf" srcId="{CCC6937F-3300-421D-BA04-7EE01C3D3FBB}" destId="{5911F437-B5F1-4F8E-880E-E03FD9239929}" srcOrd="0" destOrd="1" presId="urn:microsoft.com/office/officeart/2005/8/layout/vList5"/>
    <dgm:cxn modelId="{D2F869E8-6DF9-443D-BE6C-40EE126CF83E}" type="presOf" srcId="{DEB98D4E-5D2F-4627-8430-1A97A0E562D0}" destId="{0CAA7D18-1E8A-48AD-8CAE-D5E26FD484D9}" srcOrd="0" destOrd="8" presId="urn:microsoft.com/office/officeart/2005/8/layout/vList5"/>
    <dgm:cxn modelId="{7ED1E5DB-E18F-4522-9E26-C0603BB36EAF}" srcId="{1A74101E-5D6A-4C3E-AF32-FF1285ADB18F}" destId="{D0276F08-3750-4DB1-A784-0B52CD18763A}" srcOrd="4" destOrd="0" parTransId="{67665E58-C962-46F9-991F-593FDFCB840D}" sibTransId="{C416FFB9-4C97-40C7-8E84-E1D7AC470634}"/>
    <dgm:cxn modelId="{1D42FAF2-4494-49B1-B937-6A1C48C3F32E}" type="presOf" srcId="{12A63A55-291E-4600-B9D0-F99AEB8CF5F9}" destId="{5911F437-B5F1-4F8E-880E-E03FD9239929}" srcOrd="0" destOrd="0" presId="urn:microsoft.com/office/officeart/2005/8/layout/vList5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1F1ACEDE-88C6-49F1-990C-C872AA22F48B}" srcId="{1A74101E-5D6A-4C3E-AF32-FF1285ADB18F}" destId="{2E77C4AD-D389-49BC-8D23-F157F3AA262E}" srcOrd="6" destOrd="0" parTransId="{E82BD947-4FB2-4566-BCFE-C6CFB6CFB8EF}" sibTransId="{3CDB4943-267A-44D4-BCDF-09E0AEE44023}"/>
    <dgm:cxn modelId="{BF415A82-C452-4C01-B02C-B446835840FA}" type="presOf" srcId="{D0276F08-3750-4DB1-A784-0B52CD18763A}" destId="{0CAA7D18-1E8A-48AD-8CAE-D5E26FD484D9}" srcOrd="0" destOrd="4" presId="urn:microsoft.com/office/officeart/2005/8/layout/vList5"/>
    <dgm:cxn modelId="{718D4189-D2E4-4EDA-A8E0-CEB0F9FAC969}" type="presOf" srcId="{E712349D-9B86-45C8-B323-A96A53B2FA9E}" destId="{0CAA7D18-1E8A-48AD-8CAE-D5E26FD484D9}" srcOrd="0" destOrd="10" presId="urn:microsoft.com/office/officeart/2005/8/layout/vList5"/>
    <dgm:cxn modelId="{27BE23F9-116B-44C8-AC9C-7778F2E499FE}" type="presOf" srcId="{EA758132-CD37-4603-8C6B-B61281CD62AD}" destId="{45F2EBCE-46A7-4B1F-9A83-E2EF69C9CF8B}" srcOrd="0" destOrd="0" presId="urn:microsoft.com/office/officeart/2005/8/layout/vList5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A994B2F4-F9F9-439A-B112-DDF9E6E5071A}" type="presOf" srcId="{05449AC0-D18F-4DE1-8BA9-DFB8D9C7E448}" destId="{0CAA7D18-1E8A-48AD-8CAE-D5E26FD484D9}" srcOrd="0" destOrd="1" presId="urn:microsoft.com/office/officeart/2005/8/layout/vList5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EF8C407A-45F8-4F55-A809-131F170570CB}" srcId="{1A74101E-5D6A-4C3E-AF32-FF1285ADB18F}" destId="{05449AC0-D18F-4DE1-8BA9-DFB8D9C7E448}" srcOrd="1" destOrd="0" parTransId="{12116ABD-9412-4AC4-B1A7-04B45A384CC5}" sibTransId="{84797BE8-5D1E-4E1C-BA52-C54CAFCD0CE1}"/>
    <dgm:cxn modelId="{EC3F88B6-8615-4031-ACB3-BE19D773A4C8}" type="presOf" srcId="{1CDB7E31-C5D1-4CD6-8FF6-9B37355A8CAB}" destId="{0CAA7D18-1E8A-48AD-8CAE-D5E26FD484D9}" srcOrd="0" destOrd="2" presId="urn:microsoft.com/office/officeart/2005/8/layout/vList5"/>
    <dgm:cxn modelId="{8062826F-CEAF-409C-BA90-204D66AC6208}" type="presOf" srcId="{3E6601A7-06AD-411D-8401-13C0A2AE835D}" destId="{5911F437-B5F1-4F8E-880E-E03FD9239929}" srcOrd="0" destOrd="2" presId="urn:microsoft.com/office/officeart/2005/8/layout/vList5"/>
    <dgm:cxn modelId="{8889907E-6FC2-4FB0-ADD6-85C718C764D0}" srcId="{D0AD8CA6-8F61-4CAB-88E8-38039E349370}" destId="{CCC6937F-3300-421D-BA04-7EE01C3D3FBB}" srcOrd="1" destOrd="0" parTransId="{9405EE1B-8963-471F-8B37-9FC2D6A46231}" sibTransId="{D2A172F7-1DD6-42AD-B833-C60CD4D7FF2F}"/>
    <dgm:cxn modelId="{532382CB-1FAC-4E78-BDB0-F39DC6F9C721}" type="presOf" srcId="{10FEEA4C-0B4E-4350-B835-223335E1B360}" destId="{0CAA7D18-1E8A-48AD-8CAE-D5E26FD484D9}" srcOrd="0" destOrd="5" presId="urn:microsoft.com/office/officeart/2005/8/layout/vList5"/>
    <dgm:cxn modelId="{21558A40-6954-41E2-BF34-AA9FB9A720FA}" type="presOf" srcId="{44951943-B4B6-4ED0-903A-29D76F89BA73}" destId="{5911F437-B5F1-4F8E-880E-E03FD9239929}" srcOrd="0" destOrd="3" presId="urn:microsoft.com/office/officeart/2005/8/layout/vList5"/>
    <dgm:cxn modelId="{D2F281EE-3250-4C27-A4A4-8F7901BE13AA}" type="presOf" srcId="{FB22DF39-4FEF-459D-924F-F83D698E1657}" destId="{0CAA7D18-1E8A-48AD-8CAE-D5E26FD484D9}" srcOrd="0" destOrd="0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83E2938B-96C5-4BBA-B653-2466F5553A8C}" type="presOf" srcId="{D78B53F3-7ED9-4E51-88B2-6208B5F42662}" destId="{0CAA7D18-1E8A-48AD-8CAE-D5E26FD484D9}" srcOrd="0" destOrd="3" presId="urn:microsoft.com/office/officeart/2005/8/layout/vList5"/>
    <dgm:cxn modelId="{B38C46D6-2C6E-4B17-9B5B-A1F6309828DB}" type="presOf" srcId="{D0AD8CA6-8F61-4CAB-88E8-38039E349370}" destId="{E262BEB6-CBFA-4E09-9C06-3A7FB09ED2E2}" srcOrd="0" destOrd="0" presId="urn:microsoft.com/office/officeart/2005/8/layout/vList5"/>
    <dgm:cxn modelId="{678FA844-6FBA-4BE6-AD74-EE9DB58DC49D}" srcId="{D0AD8CA6-8F61-4CAB-88E8-38039E349370}" destId="{3E6601A7-06AD-411D-8401-13C0A2AE835D}" srcOrd="2" destOrd="0" parTransId="{4D42F701-4038-4575-82EA-3C4FAA385DE4}" sibTransId="{1E0B1BEE-533C-4D21-A7DA-86AF87E23BE9}"/>
    <dgm:cxn modelId="{F26794A2-B196-4ECB-98FB-6C245FA8A5D8}" srcId="{D0AD8CA6-8F61-4CAB-88E8-38039E349370}" destId="{12A63A55-291E-4600-B9D0-F99AEB8CF5F9}" srcOrd="0" destOrd="0" parTransId="{6C9E1AE0-36FD-4CF1-8228-B57550490960}" sibTransId="{F9119A2D-52D9-454E-8428-7F6F9D817CA3}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9B08B8F6-5753-467D-BD3A-BF6E103A5610}" srcId="{1A74101E-5D6A-4C3E-AF32-FF1285ADB18F}" destId="{10FEEA4C-0B4E-4350-B835-223335E1B360}" srcOrd="5" destOrd="0" parTransId="{1B65E3EB-061B-4A33-B819-6D4D699D3F23}" sibTransId="{6BC00B81-C54F-4BF8-8863-DDEA27689BC4}"/>
    <dgm:cxn modelId="{427864D0-E122-4E22-A147-A868A9F37AC8}" type="presOf" srcId="{74E1EE49-7328-4A98-9BBE-FFA5EAE38C3B}" destId="{0CAA7D18-1E8A-48AD-8CAE-D5E26FD484D9}" srcOrd="0" destOrd="9" presId="urn:microsoft.com/office/officeart/2005/8/layout/vList5"/>
    <dgm:cxn modelId="{B2E36D84-03D1-485C-8744-64BC80D196BC}" srcId="{1A74101E-5D6A-4C3E-AF32-FF1285ADB18F}" destId="{1CDB7E31-C5D1-4CD6-8FF6-9B37355A8CAB}" srcOrd="2" destOrd="0" parTransId="{AC151B75-2025-4EFE-B619-47CEDA689274}" sibTransId="{6CCCD064-182C-499D-8141-C254FCAC9B25}"/>
    <dgm:cxn modelId="{8262C4DC-A9EB-4FEB-A5D7-3D5071AEB743}" type="presOf" srcId="{BCFA80F1-3C23-4EBA-91B8-4F3F71AD232A}" destId="{0CAA7D18-1E8A-48AD-8CAE-D5E26FD484D9}" srcOrd="0" destOrd="7" presId="urn:microsoft.com/office/officeart/2005/8/layout/vList5"/>
    <dgm:cxn modelId="{5091166F-4E45-431C-A404-EC11C4DE2AE5}" srcId="{D0AD8CA6-8F61-4CAB-88E8-38039E349370}" destId="{44951943-B4B6-4ED0-903A-29D76F89BA73}" srcOrd="3" destOrd="0" parTransId="{F2C70146-505E-409C-834D-F87330E1535C}" sibTransId="{A5A4776E-85DC-4EC1-B109-AE568D873E43}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0EFC3832-B27F-4E48-8691-CA3C4676882E}" srcId="{1A74101E-5D6A-4C3E-AF32-FF1285ADB18F}" destId="{D78B53F3-7ED9-4E51-88B2-6208B5F42662}" srcOrd="3" destOrd="0" parTransId="{98D6A1CE-C5FE-429D-90F2-3969F390FC5E}" sibTransId="{CB7E2BC7-E7AE-48EC-A724-624338B9EB1E}"/>
    <dgm:cxn modelId="{687813A7-E373-4617-9C98-B922619B4528}" type="presOf" srcId="{2E77C4AD-D389-49BC-8D23-F157F3AA262E}" destId="{0CAA7D18-1E8A-48AD-8CAE-D5E26FD484D9}" srcOrd="0" destOrd="6" presId="urn:microsoft.com/office/officeart/2005/8/layout/vList5"/>
    <dgm:cxn modelId="{39D7F3CE-7B6D-4B81-B6A1-8D8930CEE3C3}" type="presParOf" srcId="{45F2EBCE-46A7-4B1F-9A83-E2EF69C9CF8B}" destId="{9A889A8B-0473-4E60-B3F5-FBC9FA0C0524}" srcOrd="0" destOrd="0" presId="urn:microsoft.com/office/officeart/2005/8/layout/vList5"/>
    <dgm:cxn modelId="{60CD3205-7EC4-4E28-9F35-7AD918A4CDC4}" type="presParOf" srcId="{9A889A8B-0473-4E60-B3F5-FBC9FA0C0524}" destId="{E262BEB6-CBFA-4E09-9C06-3A7FB09ED2E2}" srcOrd="0" destOrd="0" presId="urn:microsoft.com/office/officeart/2005/8/layout/vList5"/>
    <dgm:cxn modelId="{7C0FEF71-4D20-4262-B7B4-C2F0CEAF1BB1}" type="presParOf" srcId="{9A889A8B-0473-4E60-B3F5-FBC9FA0C0524}" destId="{5911F437-B5F1-4F8E-880E-E03FD9239929}" srcOrd="1" destOrd="0" presId="urn:microsoft.com/office/officeart/2005/8/layout/vList5"/>
    <dgm:cxn modelId="{2C3456C7-E7BC-4CC3-AF69-9A5D8554C539}" type="presParOf" srcId="{45F2EBCE-46A7-4B1F-9A83-E2EF69C9CF8B}" destId="{B90B5605-5B3A-49FC-912B-1DC5CF3E0889}" srcOrd="1" destOrd="0" presId="urn:microsoft.com/office/officeart/2005/8/layout/vList5"/>
    <dgm:cxn modelId="{72205497-B876-4103-A08D-1774F47A97F9}" type="presParOf" srcId="{45F2EBCE-46A7-4B1F-9A83-E2EF69C9CF8B}" destId="{2D62A94A-B79D-4919-8D67-EC799B8FF380}" srcOrd="2" destOrd="0" presId="urn:microsoft.com/office/officeart/2005/8/layout/vList5"/>
    <dgm:cxn modelId="{D64C5CC2-ABF0-4AD0-88E4-8CE2B173D70D}" type="presParOf" srcId="{2D62A94A-B79D-4919-8D67-EC799B8FF380}" destId="{3C3241D5-66B5-400D-BF0A-31F83C4EF791}" srcOrd="0" destOrd="0" presId="urn:microsoft.com/office/officeart/2005/8/layout/vList5"/>
    <dgm:cxn modelId="{B61F528F-759B-4B5A-9822-FC567D50889C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/>
      <dgm:t>
        <a:bodyPr/>
        <a:lstStyle/>
        <a:p>
          <a:r>
            <a:rPr lang="ru-RU" dirty="0" smtClean="0"/>
            <a:t>Г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2A63A55-291E-4600-B9D0-F99AEB8CF5F9}">
      <dgm:prSet phldrT="[Текст]" custT="1"/>
      <dgm:spPr/>
      <dgm:t>
        <a:bodyPr/>
        <a:lstStyle/>
        <a:p>
          <a:pPr algn="l"/>
          <a:r>
            <a:rPr lang="ru-RU" sz="125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Государственная</a:t>
          </a:r>
          <a:r>
            <a:rPr lang="ru-RU" sz="1250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250" b="1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программа - </a:t>
          </a:r>
          <a:r>
            <a:rPr lang="ru-RU" sz="125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окумент стратегического планирования, содержащий комплекс планируемых мероприятий,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.</a:t>
          </a:r>
          <a:endParaRPr lang="ru-RU" sz="1250" dirty="0">
            <a:latin typeface="Cambria Math" pitchFamily="18" charset="0"/>
            <a:ea typeface="Cambria Math" pitchFamily="18" charset="0"/>
          </a:endParaRPr>
        </a:p>
      </dgm:t>
    </dgm:pt>
    <dgm:pt modelId="{6C9E1AE0-36FD-4CF1-8228-B57550490960}" type="parTrans" cxnId="{F26794A2-B196-4ECB-98FB-6C245FA8A5D8}">
      <dgm:prSet/>
      <dgm:spPr/>
      <dgm:t>
        <a:bodyPr/>
        <a:lstStyle/>
        <a:p>
          <a:endParaRPr lang="ru-RU"/>
        </a:p>
      </dgm:t>
    </dgm:pt>
    <dgm:pt modelId="{F9119A2D-52D9-454E-8428-7F6F9D817CA3}" type="sibTrans" cxnId="{F26794A2-B196-4ECB-98FB-6C245FA8A5D8}">
      <dgm:prSet/>
      <dgm:spPr/>
      <dgm:t>
        <a:bodyPr/>
        <a:lstStyle/>
        <a:p>
          <a:endParaRPr lang="ru-RU"/>
        </a:p>
      </dgm:t>
    </dgm:pt>
    <dgm:pt modelId="{44951943-B4B6-4ED0-903A-29D76F89BA73}">
      <dgm:prSet phldrT="[Текст]" custT="1"/>
      <dgm:spPr/>
      <dgm:t>
        <a:bodyPr/>
        <a:lstStyle/>
        <a:p>
          <a:pPr algn="l"/>
          <a:r>
            <a:rPr lang="ru-RU" sz="125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Государственное </a:t>
          </a:r>
          <a:r>
            <a:rPr lang="ru-RU" sz="125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</a:t>
          </a:r>
          <a:r>
            <a:rPr lang="ru-RU" sz="125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250" b="1" spc="-5" dirty="0" smtClean="0">
              <a:latin typeface="Cambria Math" pitchFamily="18" charset="0"/>
              <a:ea typeface="Cambria Math" pitchFamily="18" charset="0"/>
              <a:cs typeface="Calibri"/>
            </a:rPr>
            <a:t>задание - </a:t>
          </a:r>
          <a:r>
            <a:rPr lang="ru-RU" sz="125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</a:t>
          </a:r>
          <a:r>
            <a:rPr lang="ru-RU" sz="1250" spc="-15" dirty="0" smtClean="0">
              <a:latin typeface="Cambria Math" pitchFamily="18" charset="0"/>
              <a:ea typeface="Cambria Math" pitchFamily="18" charset="0"/>
              <a:cs typeface="Calibri"/>
            </a:rPr>
            <a:t>содержащий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требования к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составу, качеству, объему,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условиям, порядку  и </a:t>
          </a:r>
          <a:r>
            <a:rPr lang="ru-RU" sz="1250" spc="-15" dirty="0" smtClean="0">
              <a:latin typeface="Cambria Math" pitchFamily="18" charset="0"/>
              <a:ea typeface="Cambria Math" pitchFamily="18" charset="0"/>
              <a:cs typeface="Calibri"/>
            </a:rPr>
            <a:t>результатам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оказания  г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осударственных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(муниципальных) услуг (выполнения</a:t>
          </a:r>
          <a:r>
            <a:rPr lang="ru-RU" sz="125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работ).</a:t>
          </a:r>
          <a:endParaRPr lang="ru-RU" sz="1250" dirty="0">
            <a:latin typeface="Cambria Math" pitchFamily="18" charset="0"/>
            <a:ea typeface="Cambria Math" pitchFamily="18" charset="0"/>
          </a:endParaRPr>
        </a:p>
      </dgm:t>
    </dgm:pt>
    <dgm:pt modelId="{F2C70146-505E-409C-834D-F87330E1535C}" type="parTrans" cxnId="{5091166F-4E45-431C-A404-EC11C4DE2AE5}">
      <dgm:prSet/>
      <dgm:spPr/>
      <dgm:t>
        <a:bodyPr/>
        <a:lstStyle/>
        <a:p>
          <a:endParaRPr lang="ru-RU"/>
        </a:p>
      </dgm:t>
    </dgm:pt>
    <dgm:pt modelId="{A5A4776E-85DC-4EC1-B109-AE568D873E43}" type="sibTrans" cxnId="{5091166F-4E45-431C-A404-EC11C4DE2AE5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/>
      <dgm:t>
        <a:bodyPr/>
        <a:lstStyle/>
        <a:p>
          <a:r>
            <a:rPr lang="ru-RU" dirty="0" smtClean="0"/>
            <a:t>Д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endParaRPr lang="ru-RU" sz="14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endParaRPr lang="ru-RU" sz="14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DEB98D4E-5D2F-4627-8430-1A97A0E562D0}">
      <dgm:prSet phldrT="[Текст]" custT="1"/>
      <dgm:spPr/>
      <dgm:t>
        <a:bodyPr/>
        <a:lstStyle/>
        <a:p>
          <a:endParaRPr lang="ru-RU" sz="1600" dirty="0"/>
        </a:p>
      </dgm:t>
    </dgm:pt>
    <dgm:pt modelId="{BA37F55D-7945-4548-A756-BF77FE4F6A5A}" type="parTrans" cxnId="{A905464A-1B5C-4219-AC4E-16BB165B666E}">
      <dgm:prSet/>
      <dgm:spPr/>
      <dgm:t>
        <a:bodyPr/>
        <a:lstStyle/>
        <a:p>
          <a:endParaRPr lang="ru-RU"/>
        </a:p>
      </dgm:t>
    </dgm:pt>
    <dgm:pt modelId="{98FEF3EF-6073-45CD-9ABA-2CEF6AB3ECEF}" type="sibTrans" cxnId="{A905464A-1B5C-4219-AC4E-16BB165B666E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BCFA80F1-3C23-4EBA-91B8-4F3F71AD232A}">
      <dgm:prSet phldrT="[Текст]" custT="1"/>
      <dgm:spPr/>
      <dgm:t>
        <a:bodyPr/>
        <a:lstStyle/>
        <a:p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85F5B38E-F6BD-47F7-8859-D4EFBA9A0F2F}" type="parTrans" cxnId="{B2D12F3D-4FF3-495E-997A-761B0C961957}">
      <dgm:prSet/>
      <dgm:spPr/>
      <dgm:t>
        <a:bodyPr/>
        <a:lstStyle/>
        <a:p>
          <a:endParaRPr lang="ru-RU"/>
        </a:p>
      </dgm:t>
    </dgm:pt>
    <dgm:pt modelId="{06F3B85F-D9F4-4B5B-8CD4-61A8AE3DDBB0}" type="sibTrans" cxnId="{B2D12F3D-4FF3-495E-997A-761B0C961957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4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6E5019D4-301A-4D4F-B81E-89168D70B4B4}">
      <dgm:prSet phldrT="[Текст]" custT="1"/>
      <dgm:spPr/>
      <dgm:t>
        <a:bodyPr/>
        <a:lstStyle/>
        <a:p>
          <a:pPr algn="l"/>
          <a:r>
            <a:rPr lang="ru-RU" sz="125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 </a:t>
          </a:r>
          <a:r>
            <a:rPr lang="ru-RU" sz="1250" b="1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(муниципальные) услуги</a:t>
          </a:r>
          <a:r>
            <a:rPr lang="ru-RU" sz="125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250" b="1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 - у</a:t>
          </a:r>
          <a:r>
            <a:rPr lang="ru-RU" sz="1250" spc="-15" dirty="0" smtClean="0">
              <a:latin typeface="Cambria Math" pitchFamily="18" charset="0"/>
              <a:ea typeface="Cambria Math" pitchFamily="18" charset="0"/>
              <a:cs typeface="Calibri"/>
            </a:rPr>
            <a:t>слуги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(работы),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оказываемые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(выполняемые) органами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власти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государственными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(муниципальными)</a:t>
          </a:r>
          <a:r>
            <a:rPr lang="ru-RU" sz="1250" spc="1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учреждениями.</a:t>
          </a:r>
          <a:endParaRPr lang="ru-RU" sz="1250" dirty="0">
            <a:latin typeface="Cambria Math" pitchFamily="18" charset="0"/>
            <a:ea typeface="Cambria Math" pitchFamily="18" charset="0"/>
          </a:endParaRPr>
        </a:p>
      </dgm:t>
    </dgm:pt>
    <dgm:pt modelId="{7004E37C-4715-4E47-AFD8-E222C9A373F0}" type="parTrans" cxnId="{148BAE37-EEF9-4A11-9589-0E907AAD67FA}">
      <dgm:prSet/>
      <dgm:spPr/>
      <dgm:t>
        <a:bodyPr/>
        <a:lstStyle/>
        <a:p>
          <a:endParaRPr lang="ru-RU"/>
        </a:p>
      </dgm:t>
    </dgm:pt>
    <dgm:pt modelId="{0004C135-4018-4717-82DA-A41DC4D4A879}" type="sibTrans" cxnId="{148BAE37-EEF9-4A11-9589-0E907AAD67FA}">
      <dgm:prSet/>
      <dgm:spPr/>
      <dgm:t>
        <a:bodyPr/>
        <a:lstStyle/>
        <a:p>
          <a:endParaRPr lang="ru-RU"/>
        </a:p>
      </dgm:t>
    </dgm:pt>
    <dgm:pt modelId="{38C300F3-37B4-401F-81E7-C9F55A098AFC}">
      <dgm:prSet custT="1"/>
      <dgm:spPr/>
      <dgm:t>
        <a:bodyPr/>
        <a:lstStyle/>
        <a:p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85EC7974-7E07-4F0D-B027-23BFE5EA3207}" type="parTrans" cxnId="{72742197-4DFD-4FC7-82B0-D5936F7472A2}">
      <dgm:prSet/>
      <dgm:spPr/>
      <dgm:t>
        <a:bodyPr/>
        <a:lstStyle/>
        <a:p>
          <a:endParaRPr lang="ru-RU"/>
        </a:p>
      </dgm:t>
    </dgm:pt>
    <dgm:pt modelId="{11A6C5D0-A8AC-48FF-89FE-9FABB5DBBF1B}" type="sibTrans" cxnId="{72742197-4DFD-4FC7-82B0-D5936F7472A2}">
      <dgm:prSet/>
      <dgm:spPr/>
      <dgm:t>
        <a:bodyPr/>
        <a:lstStyle/>
        <a:p>
          <a:endParaRPr lang="ru-RU"/>
        </a:p>
      </dgm:t>
    </dgm:pt>
    <dgm:pt modelId="{0BB9CE61-A445-43F1-8FB6-36985F3F6492}">
      <dgm:prSet custT="1"/>
      <dgm:spPr/>
      <dgm:t>
        <a:bodyPr/>
        <a:lstStyle/>
        <a:p>
          <a:r>
            <a:rPr lang="ru-RU" sz="1250" b="1" spc="-2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Государственный </a:t>
          </a:r>
          <a:r>
            <a:rPr lang="ru-RU" sz="1250" b="1" spc="-5" dirty="0" smtClean="0">
              <a:latin typeface="Cambria Math" pitchFamily="18" charset="0"/>
              <a:ea typeface="Cambria Math" pitchFamily="18" charset="0"/>
              <a:cs typeface="Calibri"/>
            </a:rPr>
            <a:t>или муниципальный</a:t>
          </a:r>
          <a:r>
            <a:rPr lang="ru-RU" sz="1250" b="1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250" b="1" spc="-15" dirty="0" smtClean="0">
              <a:latin typeface="Cambria Math" pitchFamily="18" charset="0"/>
              <a:ea typeface="Cambria Math" pitchFamily="18" charset="0"/>
              <a:cs typeface="Calibri"/>
            </a:rPr>
            <a:t>долг - о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бяза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т</a:t>
          </a:r>
          <a:r>
            <a:rPr lang="ru-RU" sz="1250" spc="-3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ль</a:t>
          </a:r>
          <a:r>
            <a:rPr lang="ru-RU" sz="1250" spc="-1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тва</a:t>
          </a:r>
          <a:r>
            <a:rPr lang="ru-RU" sz="1250" dirty="0" smtClean="0">
              <a:latin typeface="Cambria Math" pitchFamily="18" charset="0"/>
              <a:ea typeface="Cambria Math" pitchFamily="18" charset="0"/>
              <a:cs typeface="Calibri"/>
            </a:rPr>
            <a:t>	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250" spc="-15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250" spc="-30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личн</a:t>
          </a:r>
          <a:r>
            <a:rPr lang="ru-RU" sz="1250" spc="-1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250" spc="5" dirty="0" smtClean="0">
              <a:latin typeface="Cambria Math" pitchFamily="18" charset="0"/>
              <a:ea typeface="Cambria Math" pitchFamily="18" charset="0"/>
              <a:cs typeface="Calibri"/>
            </a:rPr>
            <a:t>-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правово</a:t>
          </a:r>
          <a:r>
            <a:rPr lang="ru-RU" sz="1250" spc="-20" dirty="0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о образования </a:t>
          </a:r>
          <a:r>
            <a:rPr lang="ru-RU" sz="1250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о п</a:t>
          </a:r>
          <a:r>
            <a:rPr lang="ru-RU" sz="1250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л</a:t>
          </a:r>
          <a:r>
            <a:rPr lang="ru-RU" sz="1250" dirty="0" smtClean="0">
              <a:latin typeface="Cambria Math" pitchFamily="18" charset="0"/>
              <a:ea typeface="Cambria Math" pitchFamily="18" charset="0"/>
              <a:cs typeface="Calibri"/>
            </a:rPr>
            <a:t>у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z="1250" spc="-15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250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ым  кредитам, выпущенным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ценным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бумагам,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предоставленным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гарантиям </a:t>
          </a:r>
          <a:r>
            <a:rPr lang="ru-RU" sz="125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третьими</a:t>
          </a:r>
          <a:r>
            <a:rPr lang="ru-RU" sz="1250" spc="16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250" spc="-5" dirty="0" smtClean="0">
              <a:latin typeface="Cambria Math" pitchFamily="18" charset="0"/>
              <a:ea typeface="Cambria Math" pitchFamily="18" charset="0"/>
              <a:cs typeface="Calibri"/>
            </a:rPr>
            <a:t>лицами.</a:t>
          </a:r>
          <a:endParaRPr lang="ru-RU" sz="1250" dirty="0">
            <a:latin typeface="Cambria Math" pitchFamily="18" charset="0"/>
            <a:ea typeface="Cambria Math" pitchFamily="18" charset="0"/>
          </a:endParaRPr>
        </a:p>
      </dgm:t>
    </dgm:pt>
    <dgm:pt modelId="{0287010E-41DA-4972-BE06-4A1921584C97}" type="parTrans" cxnId="{898AEC91-9C43-41E6-81E7-0A163753FC1A}">
      <dgm:prSet/>
      <dgm:spPr/>
      <dgm:t>
        <a:bodyPr/>
        <a:lstStyle/>
        <a:p>
          <a:endParaRPr lang="ru-RU"/>
        </a:p>
      </dgm:t>
    </dgm:pt>
    <dgm:pt modelId="{C8F32B70-36A0-499F-B33F-E86AFBAFC4CA}" type="sibTrans" cxnId="{898AEC91-9C43-41E6-81E7-0A163753FC1A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7AEC8A8-2CFF-45A4-91C9-173CC02CA58C}">
      <dgm:prSet custT="1"/>
      <dgm:spPr/>
      <dgm:t>
        <a:bodyPr/>
        <a:lstStyle/>
        <a:p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Дефицит</a:t>
          </a:r>
          <a:r>
            <a:rPr lang="ru-RU" sz="1300" b="1" spc="-9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3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ревышение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расходов бюджета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300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доходами.</a:t>
          </a:r>
          <a:endParaRPr lang="ru-RU" sz="13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A5206790-BAE4-4906-9C43-E12C288977B4}" type="parTrans" cxnId="{ECF0C5C1-989E-499B-B0C4-DF0C46BE27BC}">
      <dgm:prSet/>
      <dgm:spPr/>
      <dgm:t>
        <a:bodyPr/>
        <a:lstStyle/>
        <a:p>
          <a:endParaRPr lang="ru-RU"/>
        </a:p>
      </dgm:t>
    </dgm:pt>
    <dgm:pt modelId="{B3C8B5C6-5A32-434B-BAB6-5117BB3503BC}" type="sibTrans" cxnId="{ECF0C5C1-989E-499B-B0C4-DF0C46BE27BC}">
      <dgm:prSet/>
      <dgm:spPr/>
      <dgm:t>
        <a:bodyPr/>
        <a:lstStyle/>
        <a:p>
          <a:endParaRPr lang="ru-RU"/>
        </a:p>
      </dgm:t>
    </dgm:pt>
    <dgm:pt modelId="{FB9C3160-5753-4F2A-A34C-2B81E2DEE586}">
      <dgm:prSet custT="1"/>
      <dgm:spPr/>
      <dgm:t>
        <a:bodyPr/>
        <a:lstStyle/>
        <a:p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Дотации - </a:t>
          </a:r>
          <a:r>
            <a:rPr lang="ru-RU" sz="1300" b="0" spc="-10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предоставляемые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бюджетной системы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</a:t>
          </a:r>
          <a:r>
            <a:rPr lang="ru-RU" sz="1300" spc="5" dirty="0" smtClean="0">
              <a:latin typeface="Cambria Math" pitchFamily="18" charset="0"/>
              <a:ea typeface="Cambria Math" pitchFamily="18" charset="0"/>
              <a:cs typeface="Calibri"/>
            </a:rPr>
            <a:t>на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безвозмездной и безвозвратной основе без указания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конкретных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целей</a:t>
          </a:r>
          <a:r>
            <a:rPr lang="ru-RU" sz="1300" spc="2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использования.</a:t>
          </a:r>
          <a:endParaRPr lang="ru-RU" sz="13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DCEB103-E8D6-4649-BFE9-059C97D2F66D}" type="parTrans" cxnId="{7FBDED44-1069-45D0-A9E1-EFAA5FC6CFC0}">
      <dgm:prSet/>
      <dgm:spPr/>
      <dgm:t>
        <a:bodyPr/>
        <a:lstStyle/>
        <a:p>
          <a:endParaRPr lang="ru-RU"/>
        </a:p>
      </dgm:t>
    </dgm:pt>
    <dgm:pt modelId="{8631E0CE-2D56-46EF-B352-B8BAE6F9AB35}" type="sibTrans" cxnId="{7FBDED44-1069-45D0-A9E1-EFAA5FC6CFC0}">
      <dgm:prSet/>
      <dgm:spPr/>
      <dgm:t>
        <a:bodyPr/>
        <a:lstStyle/>
        <a:p>
          <a:endParaRPr lang="ru-RU"/>
        </a:p>
      </dgm:t>
    </dgm:pt>
    <dgm:pt modelId="{7F6F7BE5-1244-431F-A5B0-421AC2A9BCD0}">
      <dgm:prSet custT="1"/>
      <dgm:spPr/>
      <dgm:t>
        <a:bodyPr/>
        <a:lstStyle/>
        <a:p>
          <a:r>
            <a:rPr lang="ru-RU" sz="1300" b="1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</a:t>
          </a:r>
          <a:r>
            <a:rPr lang="ru-RU" sz="1300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3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300" dirty="0" smtClean="0">
              <a:latin typeface="Cambria Math" pitchFamily="18" charset="0"/>
              <a:ea typeface="Cambria Math" pitchFamily="18" charset="0"/>
              <a:cs typeface="Calibri"/>
            </a:rPr>
            <a:t>оступающие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населения, организаций,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 средства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виде: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 налогов, неналоговых поступлений (пошлины,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продажи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имущества, штрафы и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т.п.),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безвозмездных поступлений, 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от предпринимательской деятельности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организаций. Кредиты,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доходы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от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выпуска ценных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бумаг,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полученные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государством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(органами  местного самоуправления), не включаются в состав</a:t>
          </a:r>
          <a:r>
            <a:rPr lang="ru-RU" sz="1300" spc="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доходов.</a:t>
          </a:r>
          <a:endParaRPr lang="ru-RU" sz="13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B61EF8AA-DEFA-4A5A-B0E6-4C84C1BBCCE6}" type="parTrans" cxnId="{E206BB8D-FA44-47D1-AD67-89E0D5336517}">
      <dgm:prSet/>
      <dgm:spPr/>
      <dgm:t>
        <a:bodyPr/>
        <a:lstStyle/>
        <a:p>
          <a:endParaRPr lang="ru-RU"/>
        </a:p>
      </dgm:t>
    </dgm:pt>
    <dgm:pt modelId="{38D353F9-4083-44B7-85FB-04D04D7AC763}" type="sibTrans" cxnId="{E206BB8D-FA44-47D1-AD67-89E0D5336517}">
      <dgm:prSet/>
      <dgm:spPr/>
      <dgm:t>
        <a:bodyPr/>
        <a:lstStyle/>
        <a:p>
          <a:endParaRPr lang="ru-RU"/>
        </a:p>
      </dgm:t>
    </dgm:pt>
    <dgm:pt modelId="{DCD43931-BB2F-4E84-82F2-804B30A9C9FD}">
      <dgm:prSet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1E92CEDE-5099-4224-B16D-1C1402ED6405}" type="parTrans" cxnId="{360053F5-4722-4F45-B635-98E0CB802202}">
      <dgm:prSet/>
      <dgm:spPr/>
      <dgm:t>
        <a:bodyPr/>
        <a:lstStyle/>
        <a:p>
          <a:endParaRPr lang="ru-RU"/>
        </a:p>
      </dgm:t>
    </dgm:pt>
    <dgm:pt modelId="{86BAD80B-483B-4920-B92F-B068FB324E52}" type="sibTrans" cxnId="{360053F5-4722-4F45-B635-98E0CB802202}">
      <dgm:prSet/>
      <dgm:spPr/>
      <dgm:t>
        <a:bodyPr/>
        <a:lstStyle/>
        <a:p>
          <a:endParaRPr lang="ru-RU"/>
        </a:p>
      </dgm:t>
    </dgm:pt>
    <dgm:pt modelId="{20FDAE9E-5C3E-4FA1-9F50-9B7AC4E675AB}">
      <dgm:prSet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814C91A5-DFF1-41BC-9E2D-7F80B4BD2C7E}" type="parTrans" cxnId="{6F9BBCDD-A13A-47FB-8775-BB2EEB0E2C34}">
      <dgm:prSet/>
      <dgm:spPr/>
      <dgm:t>
        <a:bodyPr/>
        <a:lstStyle/>
        <a:p>
          <a:endParaRPr lang="ru-RU"/>
        </a:p>
      </dgm:t>
    </dgm:pt>
    <dgm:pt modelId="{CE7FBB60-75D3-49C1-9143-2D081762E790}" type="sibTrans" cxnId="{6F9BBCDD-A13A-47FB-8775-BB2EEB0E2C34}">
      <dgm:prSet/>
      <dgm:spPr/>
      <dgm:t>
        <a:bodyPr/>
        <a:lstStyle/>
        <a:p>
          <a:endParaRPr lang="ru-RU"/>
        </a:p>
      </dgm:t>
    </dgm:pt>
    <dgm:pt modelId="{AB3DA1BA-D4D1-48D2-B05E-8C86250B1A87}">
      <dgm:prSet custT="1"/>
      <dgm:spPr/>
      <dgm:t>
        <a:bodyPr/>
        <a:lstStyle/>
        <a:p>
          <a:endParaRPr lang="ru-RU" sz="16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9354ED7E-3B0A-4348-94A9-7B8C1C25EEED}" type="parTrans" cxnId="{2852C3B6-E395-4A1D-B535-73FCC311A00B}">
      <dgm:prSet/>
      <dgm:spPr/>
      <dgm:t>
        <a:bodyPr/>
        <a:lstStyle/>
        <a:p>
          <a:endParaRPr lang="ru-RU"/>
        </a:p>
      </dgm:t>
    </dgm:pt>
    <dgm:pt modelId="{681F87C9-13AF-4CEF-9343-F2367598D5B7}" type="sibTrans" cxnId="{2852C3B6-E395-4A1D-B535-73FCC311A00B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  <dgm:t>
        <a:bodyPr/>
        <a:lstStyle/>
        <a:p>
          <a:endParaRPr lang="ru-RU"/>
        </a:p>
      </dgm:t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 custScaleY="878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  <dgm:t>
        <a:bodyPr/>
        <a:lstStyle/>
        <a:p>
          <a:endParaRPr lang="ru-RU"/>
        </a:p>
      </dgm:t>
    </dgm:pt>
    <dgm:pt modelId="{2D62A94A-B79D-4919-8D67-EC799B8FF380}" type="pres">
      <dgm:prSet presAssocID="{1A74101E-5D6A-4C3E-AF32-FF1285ADB18F}" presName="linNode" presStyleCnt="0"/>
      <dgm:spPr/>
      <dgm:t>
        <a:bodyPr/>
        <a:lstStyle/>
        <a:p>
          <a:endParaRPr lang="ru-RU"/>
        </a:p>
      </dgm:t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ScaleY="84701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09FA813E-6259-46AB-B3A9-B8409D20F2C5}" srcId="{1A74101E-5D6A-4C3E-AF32-FF1285ADB18F}" destId="{FB22DF39-4FEF-459D-924F-F83D698E1657}" srcOrd="0" destOrd="0" parTransId="{F4E54913-CFEB-4ADE-92C8-B7197A6E6D9A}" sibTransId="{6D6C5497-F3CE-4305-970A-877D6688CA2C}"/>
    <dgm:cxn modelId="{598AD21E-F9E5-49E8-A804-B2F555C362C9}" type="presOf" srcId="{74E1EE49-7328-4A98-9BBE-FFA5EAE38C3B}" destId="{0CAA7D18-1E8A-48AD-8CAE-D5E26FD484D9}" srcOrd="0" destOrd="9" presId="urn:microsoft.com/office/officeart/2005/8/layout/vList5"/>
    <dgm:cxn modelId="{DE915AA8-5329-45F3-BD8D-C4C98741BCCE}" type="presOf" srcId="{44951943-B4B6-4ED0-903A-29D76F89BA73}" destId="{5911F437-B5F1-4F8E-880E-E03FD9239929}" srcOrd="0" destOrd="2" presId="urn:microsoft.com/office/officeart/2005/8/layout/vList5"/>
    <dgm:cxn modelId="{A73647AA-1212-4414-8532-A27522C12CAD}" type="presOf" srcId="{D0AD8CA6-8F61-4CAB-88E8-38039E349370}" destId="{E262BEB6-CBFA-4E09-9C06-3A7FB09ED2E2}" srcOrd="0" destOrd="0" presId="urn:microsoft.com/office/officeart/2005/8/layout/vList5"/>
    <dgm:cxn modelId="{A905464A-1B5C-4219-AC4E-16BB165B666E}" srcId="{1A74101E-5D6A-4C3E-AF32-FF1285ADB18F}" destId="{DEB98D4E-5D2F-4627-8430-1A97A0E562D0}" srcOrd="8" destOrd="0" parTransId="{BA37F55D-7945-4548-A756-BF77FE4F6A5A}" sibTransId="{98FEF3EF-6073-45CD-9ABA-2CEF6AB3ECEF}"/>
    <dgm:cxn modelId="{E374BDAF-FDB0-4C56-A3A0-1D8CC0C2B9C8}" type="presOf" srcId="{12A63A55-291E-4600-B9D0-F99AEB8CF5F9}" destId="{5911F437-B5F1-4F8E-880E-E03FD9239929}" srcOrd="0" destOrd="1" presId="urn:microsoft.com/office/officeart/2005/8/layout/vList5"/>
    <dgm:cxn modelId="{148BAE37-EEF9-4A11-9589-0E907AAD67FA}" srcId="{D0AD8CA6-8F61-4CAB-88E8-38039E349370}" destId="{6E5019D4-301A-4D4F-B81E-89168D70B4B4}" srcOrd="3" destOrd="0" parTransId="{7004E37C-4715-4E47-AFD8-E222C9A373F0}" sibTransId="{0004C135-4018-4717-82DA-A41DC4D4A879}"/>
    <dgm:cxn modelId="{ECF0C5C1-989E-499B-B0C4-DF0C46BE27BC}" srcId="{1A74101E-5D6A-4C3E-AF32-FF1285ADB18F}" destId="{D7AEC8A8-2CFF-45A4-91C9-173CC02CA58C}" srcOrd="4" destOrd="0" parTransId="{A5206790-BAE4-4906-9C43-E12C288977B4}" sibTransId="{B3C8B5C6-5A32-434B-BAB6-5117BB3503BC}"/>
    <dgm:cxn modelId="{89428429-BFC5-412B-8327-004D83C10C74}" type="presOf" srcId="{0BB9CE61-A445-43F1-8FB6-36985F3F6492}" destId="{5911F437-B5F1-4F8E-880E-E03FD9239929}" srcOrd="0" destOrd="4" presId="urn:microsoft.com/office/officeart/2005/8/layout/vList5"/>
    <dgm:cxn modelId="{6F9BBCDD-A13A-47FB-8775-BB2EEB0E2C34}" srcId="{1A74101E-5D6A-4C3E-AF32-FF1285ADB18F}" destId="{20FDAE9E-5C3E-4FA1-9F50-9B7AC4E675AB}" srcOrd="2" destOrd="0" parTransId="{814C91A5-DFF1-41BC-9E2D-7F80B4BD2C7E}" sibTransId="{CE7FBB60-75D3-49C1-9143-2D081762E790}"/>
    <dgm:cxn modelId="{7FBDED44-1069-45D0-A9E1-EFAA5FC6CFC0}" srcId="{1A74101E-5D6A-4C3E-AF32-FF1285ADB18F}" destId="{FB9C3160-5753-4F2A-A34C-2B81E2DEE586}" srcOrd="5" destOrd="0" parTransId="{8DCEB103-E8D6-4649-BFE9-059C97D2F66D}" sibTransId="{8631E0CE-2D56-46EF-B352-B8BAE6F9AB35}"/>
    <dgm:cxn modelId="{C81161CD-7C7A-4449-B4F3-9007E69F56C2}" srcId="{D0AD8CA6-8F61-4CAB-88E8-38039E349370}" destId="{F148705B-F199-4E31-8085-7BEC7911AB51}" srcOrd="5" destOrd="0" parTransId="{E8EC9D24-007B-4D7A-9601-6B538F29228A}" sibTransId="{38D81751-D526-4212-8776-E1E7BD52D431}"/>
    <dgm:cxn modelId="{A1A22783-F682-42B5-94AB-332331C0FB5B}" type="presOf" srcId="{38C300F3-37B4-401F-81E7-C9F55A098AFC}" destId="{5911F437-B5F1-4F8E-880E-E03FD9239929}" srcOrd="0" destOrd="5" presId="urn:microsoft.com/office/officeart/2005/8/layout/vList5"/>
    <dgm:cxn modelId="{FC8A8192-3415-4D87-9E92-4CA28A5E4DCC}" srcId="{1A74101E-5D6A-4C3E-AF32-FF1285ADB18F}" destId="{E712349D-9B86-45C8-B323-A96A53B2FA9E}" srcOrd="10" destOrd="0" parTransId="{F0F7B6B7-9A05-4972-B802-C676832D5FDC}" sibTransId="{CAC37AF5-0394-4BCE-95FC-0C5862BAD704}"/>
    <dgm:cxn modelId="{898AEC91-9C43-41E6-81E7-0A163753FC1A}" srcId="{6E5019D4-301A-4D4F-B81E-89168D70B4B4}" destId="{0BB9CE61-A445-43F1-8FB6-36985F3F6492}" srcOrd="0" destOrd="0" parTransId="{0287010E-41DA-4972-BE06-4A1921584C97}" sibTransId="{C8F32B70-36A0-499F-B33F-E86AFBAFC4CA}"/>
    <dgm:cxn modelId="{D028EA54-B238-40D7-9752-C4C19EA0F49B}" type="presOf" srcId="{FB22DF39-4FEF-459D-924F-F83D698E1657}" destId="{0CAA7D18-1E8A-48AD-8CAE-D5E26FD484D9}" srcOrd="0" destOrd="0" presId="urn:microsoft.com/office/officeart/2005/8/layout/vList5"/>
    <dgm:cxn modelId="{360053F5-4722-4F45-B635-98E0CB802202}" srcId="{1A74101E-5D6A-4C3E-AF32-FF1285ADB18F}" destId="{DCD43931-BB2F-4E84-82F2-804B30A9C9FD}" srcOrd="1" destOrd="0" parTransId="{1E92CEDE-5099-4224-B16D-1C1402ED6405}" sibTransId="{86BAD80B-483B-4920-B92F-B068FB324E52}"/>
    <dgm:cxn modelId="{DFA158A6-437F-4DD0-9BB3-69E21040D504}" type="presOf" srcId="{1A74101E-5D6A-4C3E-AF32-FF1285ADB18F}" destId="{3C3241D5-66B5-400D-BF0A-31F83C4EF791}" srcOrd="0" destOrd="0" presId="urn:microsoft.com/office/officeart/2005/8/layout/vList5"/>
    <dgm:cxn modelId="{0F06EA5D-7128-4EB6-996B-E5661090B86B}" type="presOf" srcId="{AB3DA1BA-D4D1-48D2-B05E-8C86250B1A87}" destId="{0CAA7D18-1E8A-48AD-8CAE-D5E26FD484D9}" srcOrd="0" destOrd="3" presId="urn:microsoft.com/office/officeart/2005/8/layout/vList5"/>
    <dgm:cxn modelId="{5FC7D98E-D0C3-47A3-82A6-CDE0A14A11CB}" type="presOf" srcId="{FB9C3160-5753-4F2A-A34C-2B81E2DEE586}" destId="{0CAA7D18-1E8A-48AD-8CAE-D5E26FD484D9}" srcOrd="0" destOrd="5" presId="urn:microsoft.com/office/officeart/2005/8/layout/vList5"/>
    <dgm:cxn modelId="{5D2F7663-EF2D-44B0-A20F-CB0EDF86C1B2}" type="presOf" srcId="{DEB98D4E-5D2F-4627-8430-1A97A0E562D0}" destId="{0CAA7D18-1E8A-48AD-8CAE-D5E26FD484D9}" srcOrd="0" destOrd="8" presId="urn:microsoft.com/office/officeart/2005/8/layout/vList5"/>
    <dgm:cxn modelId="{B2D12F3D-4FF3-495E-997A-761B0C961957}" srcId="{1A74101E-5D6A-4C3E-AF32-FF1285ADB18F}" destId="{BCFA80F1-3C23-4EBA-91B8-4F3F71AD232A}" srcOrd="7" destOrd="0" parTransId="{85F5B38E-F6BD-47F7-8859-D4EFBA9A0F2F}" sibTransId="{06F3B85F-D9F4-4B5B-8CD4-61A8AE3DDBB0}"/>
    <dgm:cxn modelId="{DA525B53-9FA3-4AE0-A2CE-1DCF7EB4DF48}" srcId="{1A74101E-5D6A-4C3E-AF32-FF1285ADB18F}" destId="{74E1EE49-7328-4A98-9BBE-FFA5EAE38C3B}" srcOrd="9" destOrd="0" parTransId="{6F6F9D7C-D474-436B-8AF1-5F9D7C413091}" sibTransId="{A8D19FD0-778E-42C3-A4BF-B24D55E2999B}"/>
    <dgm:cxn modelId="{E206BB8D-FA44-47D1-AD67-89E0D5336517}" srcId="{1A74101E-5D6A-4C3E-AF32-FF1285ADB18F}" destId="{7F6F7BE5-1244-431F-A5B0-421AC2A9BCD0}" srcOrd="6" destOrd="0" parTransId="{B61EF8AA-DEFA-4A5A-B0E6-4C84C1BBCCE6}" sibTransId="{38D353F9-4083-44B7-85FB-04D04D7AC763}"/>
    <dgm:cxn modelId="{A514ACAA-F180-40DC-A080-C8A4973053D9}" type="presOf" srcId="{20FDAE9E-5C3E-4FA1-9F50-9B7AC4E675AB}" destId="{0CAA7D18-1E8A-48AD-8CAE-D5E26FD484D9}" srcOrd="0" destOrd="2" presId="urn:microsoft.com/office/officeart/2005/8/layout/vList5"/>
    <dgm:cxn modelId="{8CEBDA5C-0ACC-4A38-8B30-BD24A2BC7B54}" type="presOf" srcId="{DCD43931-BB2F-4E84-82F2-804B30A9C9FD}" destId="{0CAA7D18-1E8A-48AD-8CAE-D5E26FD484D9}" srcOrd="0" destOrd="1" presId="urn:microsoft.com/office/officeart/2005/8/layout/vList5"/>
    <dgm:cxn modelId="{D95B1BAC-A08A-4307-8746-F15464F2E9BC}" type="presOf" srcId="{EA758132-CD37-4603-8C6B-B61281CD62AD}" destId="{45F2EBCE-46A7-4B1F-9A83-E2EF69C9CF8B}" srcOrd="0" destOrd="0" presId="urn:microsoft.com/office/officeart/2005/8/layout/vList5"/>
    <dgm:cxn modelId="{F26794A2-B196-4ECB-98FB-6C245FA8A5D8}" srcId="{D0AD8CA6-8F61-4CAB-88E8-38039E349370}" destId="{12A63A55-291E-4600-B9D0-F99AEB8CF5F9}" srcOrd="1" destOrd="0" parTransId="{6C9E1AE0-36FD-4CF1-8228-B57550490960}" sibTransId="{F9119A2D-52D9-454E-8428-7F6F9D817CA3}"/>
    <dgm:cxn modelId="{72742197-4DFD-4FC7-82B0-D5936F7472A2}" srcId="{D0AD8CA6-8F61-4CAB-88E8-38039E349370}" destId="{38C300F3-37B4-401F-81E7-C9F55A098AFC}" srcOrd="4" destOrd="0" parTransId="{85EC7974-7E07-4F0D-B027-23BFE5EA3207}" sibTransId="{11A6C5D0-A8AC-48FF-89FE-9FABB5DBBF1B}"/>
    <dgm:cxn modelId="{D61511A1-721E-4FFF-9C90-2B94A5823D5E}" type="presOf" srcId="{6E5019D4-301A-4D4F-B81E-89168D70B4B4}" destId="{5911F437-B5F1-4F8E-880E-E03FD9239929}" srcOrd="0" destOrd="3" presId="urn:microsoft.com/office/officeart/2005/8/layout/vList5"/>
    <dgm:cxn modelId="{908C60DA-4BC5-47C1-9EBD-3566521B782B}" type="presOf" srcId="{F148705B-F199-4E31-8085-7BEC7911AB51}" destId="{5911F437-B5F1-4F8E-880E-E03FD9239929}" srcOrd="0" destOrd="6" presId="urn:microsoft.com/office/officeart/2005/8/layout/vList5"/>
    <dgm:cxn modelId="{08A2574C-FC7A-49CB-A1CD-9F05FB01F796}" type="presOf" srcId="{E6B2D9F2-1E54-4C39-857D-CA0547AAF64A}" destId="{5911F437-B5F1-4F8E-880E-E03FD9239929}" srcOrd="0" destOrd="0" presId="urn:microsoft.com/office/officeart/2005/8/layout/vList5"/>
    <dgm:cxn modelId="{8FD34D53-031A-460A-A27E-4CB0C1E10E45}" type="presOf" srcId="{BCFA80F1-3C23-4EBA-91B8-4F3F71AD232A}" destId="{0CAA7D18-1E8A-48AD-8CAE-D5E26FD484D9}" srcOrd="0" destOrd="7" presId="urn:microsoft.com/office/officeart/2005/8/layout/vList5"/>
    <dgm:cxn modelId="{5091166F-4E45-431C-A404-EC11C4DE2AE5}" srcId="{D0AD8CA6-8F61-4CAB-88E8-38039E349370}" destId="{44951943-B4B6-4ED0-903A-29D76F89BA73}" srcOrd="2" destOrd="0" parTransId="{F2C70146-505E-409C-834D-F87330E1535C}" sibTransId="{A5A4776E-85DC-4EC1-B109-AE568D873E43}"/>
    <dgm:cxn modelId="{2852C3B6-E395-4A1D-B535-73FCC311A00B}" srcId="{1A74101E-5D6A-4C3E-AF32-FF1285ADB18F}" destId="{AB3DA1BA-D4D1-48D2-B05E-8C86250B1A87}" srcOrd="3" destOrd="0" parTransId="{9354ED7E-3B0A-4348-94A9-7B8C1C25EEED}" sibTransId="{681F87C9-13AF-4CEF-9343-F2367598D5B7}"/>
    <dgm:cxn modelId="{D212A427-48DB-405A-A3A3-EEE15264E943}" type="presOf" srcId="{E712349D-9B86-45C8-B323-A96A53B2FA9E}" destId="{0CAA7D18-1E8A-48AD-8CAE-D5E26FD484D9}" srcOrd="0" destOrd="10" presId="urn:microsoft.com/office/officeart/2005/8/layout/vList5"/>
    <dgm:cxn modelId="{E7FCBF60-570A-4DC8-8038-327AAD134077}" type="presOf" srcId="{7F6F7BE5-1244-431F-A5B0-421AC2A9BCD0}" destId="{0CAA7D18-1E8A-48AD-8CAE-D5E26FD484D9}" srcOrd="0" destOrd="6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3033215C-EA8E-45BF-8DDC-563E84C8676F}" type="presOf" srcId="{D7AEC8A8-2CFF-45A4-91C9-173CC02CA58C}" destId="{0CAA7D18-1E8A-48AD-8CAE-D5E26FD484D9}" srcOrd="0" destOrd="4" presId="urn:microsoft.com/office/officeart/2005/8/layout/vList5"/>
    <dgm:cxn modelId="{20C281AF-ECAF-44FD-A047-CBC1D1D643E4}" type="presParOf" srcId="{45F2EBCE-46A7-4B1F-9A83-E2EF69C9CF8B}" destId="{9A889A8B-0473-4E60-B3F5-FBC9FA0C0524}" srcOrd="0" destOrd="0" presId="urn:microsoft.com/office/officeart/2005/8/layout/vList5"/>
    <dgm:cxn modelId="{63700906-6950-4985-B176-AD5487848E76}" type="presParOf" srcId="{9A889A8B-0473-4E60-B3F5-FBC9FA0C0524}" destId="{E262BEB6-CBFA-4E09-9C06-3A7FB09ED2E2}" srcOrd="0" destOrd="0" presId="urn:microsoft.com/office/officeart/2005/8/layout/vList5"/>
    <dgm:cxn modelId="{85ED615C-392C-4FBD-B094-B1ABE4265C63}" type="presParOf" srcId="{9A889A8B-0473-4E60-B3F5-FBC9FA0C0524}" destId="{5911F437-B5F1-4F8E-880E-E03FD9239929}" srcOrd="1" destOrd="0" presId="urn:microsoft.com/office/officeart/2005/8/layout/vList5"/>
    <dgm:cxn modelId="{F921CD70-3BF9-469F-B444-3F6B702838B8}" type="presParOf" srcId="{45F2EBCE-46A7-4B1F-9A83-E2EF69C9CF8B}" destId="{B90B5605-5B3A-49FC-912B-1DC5CF3E0889}" srcOrd="1" destOrd="0" presId="urn:microsoft.com/office/officeart/2005/8/layout/vList5"/>
    <dgm:cxn modelId="{D4F3277E-A7FB-4D83-A06C-3AD80010621D}" type="presParOf" srcId="{45F2EBCE-46A7-4B1F-9A83-E2EF69C9CF8B}" destId="{2D62A94A-B79D-4919-8D67-EC799B8FF380}" srcOrd="2" destOrd="0" presId="urn:microsoft.com/office/officeart/2005/8/layout/vList5"/>
    <dgm:cxn modelId="{EF1CF307-923D-437B-B855-51B6C428EBCD}" type="presParOf" srcId="{2D62A94A-B79D-4919-8D67-EC799B8FF380}" destId="{3C3241D5-66B5-400D-BF0A-31F83C4EF791}" srcOrd="0" destOrd="0" presId="urn:microsoft.com/office/officeart/2005/8/layout/vList5"/>
    <dgm:cxn modelId="{5F366A79-7CDA-45D8-A275-109BFBEE56FE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758132-CD37-4603-8C6B-B61281CD62AD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AD8CA6-8F61-4CAB-88E8-38039E349370}">
      <dgm:prSet phldrT="[Текст]"/>
      <dgm:spPr/>
      <dgm:t>
        <a:bodyPr/>
        <a:lstStyle/>
        <a:p>
          <a:r>
            <a:rPr lang="ru-RU" dirty="0" smtClean="0"/>
            <a:t>О</a:t>
          </a:r>
          <a:endParaRPr lang="ru-RU" dirty="0"/>
        </a:p>
      </dgm:t>
    </dgm:pt>
    <dgm:pt modelId="{2C746D88-D6EB-40FD-A743-04C4C3D1C1DC}" type="parTrans" cxnId="{47B4248A-29E5-4230-85FE-5459B53DCED0}">
      <dgm:prSet/>
      <dgm:spPr/>
      <dgm:t>
        <a:bodyPr/>
        <a:lstStyle/>
        <a:p>
          <a:endParaRPr lang="ru-RU"/>
        </a:p>
      </dgm:t>
    </dgm:pt>
    <dgm:pt modelId="{0EA17DE4-E41E-4F5A-8F67-B611514BB924}" type="sibTrans" cxnId="{47B4248A-29E5-4230-85FE-5459B53DCED0}">
      <dgm:prSet/>
      <dgm:spPr/>
      <dgm:t>
        <a:bodyPr/>
        <a:lstStyle/>
        <a:p>
          <a:endParaRPr lang="ru-RU"/>
        </a:p>
      </dgm:t>
    </dgm:pt>
    <dgm:pt modelId="{1A74101E-5D6A-4C3E-AF32-FF1285ADB18F}">
      <dgm:prSet phldrT="[Текст]"/>
      <dgm:spPr/>
      <dgm:t>
        <a:bodyPr/>
        <a:lstStyle/>
        <a:p>
          <a:r>
            <a:rPr lang="ru-RU" dirty="0" smtClean="0"/>
            <a:t>П</a:t>
          </a:r>
          <a:endParaRPr lang="ru-RU" dirty="0"/>
        </a:p>
      </dgm:t>
    </dgm:pt>
    <dgm:pt modelId="{F56E35F4-1BBB-4A1C-8B36-E0D6C671808D}" type="parTrans" cxnId="{CBAF682F-130E-4105-BA73-BFB13727DDA0}">
      <dgm:prSet/>
      <dgm:spPr/>
      <dgm:t>
        <a:bodyPr/>
        <a:lstStyle/>
        <a:p>
          <a:endParaRPr lang="ru-RU"/>
        </a:p>
      </dgm:t>
    </dgm:pt>
    <dgm:pt modelId="{BF49547F-9C15-48CA-A5D8-C9858322539D}" type="sibTrans" cxnId="{CBAF682F-130E-4105-BA73-BFB13727DDA0}">
      <dgm:prSet/>
      <dgm:spPr/>
      <dgm:t>
        <a:bodyPr/>
        <a:lstStyle/>
        <a:p>
          <a:endParaRPr lang="ru-RU"/>
        </a:p>
      </dgm:t>
    </dgm:pt>
    <dgm:pt modelId="{E712349D-9B86-45C8-B323-A96A53B2FA9E}">
      <dgm:prSet phldrT="[Текст]" custT="1"/>
      <dgm:spPr/>
      <dgm:t>
        <a:bodyPr/>
        <a:lstStyle/>
        <a:p>
          <a:endParaRPr lang="ru-RU" sz="1600" dirty="0"/>
        </a:p>
      </dgm:t>
    </dgm:pt>
    <dgm:pt modelId="{F0F7B6B7-9A05-4972-B802-C676832D5FDC}" type="parTrans" cxnId="{FC8A8192-3415-4D87-9E92-4CA28A5E4DCC}">
      <dgm:prSet/>
      <dgm:spPr/>
      <dgm:t>
        <a:bodyPr/>
        <a:lstStyle/>
        <a:p>
          <a:endParaRPr lang="ru-RU"/>
        </a:p>
      </dgm:t>
    </dgm:pt>
    <dgm:pt modelId="{CAC37AF5-0394-4BCE-95FC-0C5862BAD704}" type="sibTrans" cxnId="{FC8A8192-3415-4D87-9E92-4CA28A5E4DCC}">
      <dgm:prSet/>
      <dgm:spPr/>
      <dgm:t>
        <a:bodyPr/>
        <a:lstStyle/>
        <a:p>
          <a:endParaRPr lang="ru-RU"/>
        </a:p>
      </dgm:t>
    </dgm:pt>
    <dgm:pt modelId="{74E1EE49-7328-4A98-9BBE-FFA5EAE38C3B}">
      <dgm:prSet phldrT="[Текст]" custT="1"/>
      <dgm:spPr/>
      <dgm:t>
        <a:bodyPr/>
        <a:lstStyle/>
        <a:p>
          <a:endParaRPr lang="ru-RU" sz="1600" dirty="0"/>
        </a:p>
      </dgm:t>
    </dgm:pt>
    <dgm:pt modelId="{6F6F9D7C-D474-436B-8AF1-5F9D7C413091}" type="parTrans" cxnId="{DA525B53-9FA3-4AE0-A2CE-1DCF7EB4DF48}">
      <dgm:prSet/>
      <dgm:spPr/>
      <dgm:t>
        <a:bodyPr/>
        <a:lstStyle/>
        <a:p>
          <a:endParaRPr lang="ru-RU"/>
        </a:p>
      </dgm:t>
    </dgm:pt>
    <dgm:pt modelId="{A8D19FD0-778E-42C3-A4BF-B24D55E2999B}" type="sibTrans" cxnId="{DA525B53-9FA3-4AE0-A2CE-1DCF7EB4DF48}">
      <dgm:prSet/>
      <dgm:spPr/>
      <dgm:t>
        <a:bodyPr/>
        <a:lstStyle/>
        <a:p>
          <a:endParaRPr lang="ru-RU"/>
        </a:p>
      </dgm:t>
    </dgm:pt>
    <dgm:pt modelId="{FB22DF39-4FEF-459D-924F-F83D698E1657}">
      <dgm:prSet phldrT="[Текст]" custT="1"/>
      <dgm:spPr/>
      <dgm:t>
        <a:bodyPr/>
        <a:lstStyle/>
        <a:p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Плановый</a:t>
          </a:r>
          <a:r>
            <a:rPr lang="ru-RU" sz="1300" b="1" spc="-8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период  - </a:t>
          </a:r>
          <a:r>
            <a:rPr lang="ru-RU" sz="1300" b="0" spc="-1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ва финансовых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года,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следующие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очередным ф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инансовым</a:t>
          </a:r>
          <a:r>
            <a:rPr lang="ru-RU" sz="1300" spc="1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300" dirty="0">
            <a:latin typeface="Cambria Math" pitchFamily="18" charset="0"/>
            <a:ea typeface="Cambria Math" pitchFamily="18" charset="0"/>
          </a:endParaRPr>
        </a:p>
      </dgm:t>
    </dgm:pt>
    <dgm:pt modelId="{F4E54913-CFEB-4ADE-92C8-B7197A6E6D9A}" type="parTrans" cxnId="{09FA813E-6259-46AB-B3A9-B8409D20F2C5}">
      <dgm:prSet/>
      <dgm:spPr/>
      <dgm:t>
        <a:bodyPr/>
        <a:lstStyle/>
        <a:p>
          <a:endParaRPr lang="ru-RU"/>
        </a:p>
      </dgm:t>
    </dgm:pt>
    <dgm:pt modelId="{6D6C5497-F3CE-4305-970A-877D6688CA2C}" type="sibTrans" cxnId="{09FA813E-6259-46AB-B3A9-B8409D20F2C5}">
      <dgm:prSet/>
      <dgm:spPr/>
      <dgm:t>
        <a:bodyPr/>
        <a:lstStyle/>
        <a:p>
          <a:endParaRPr lang="ru-RU"/>
        </a:p>
      </dgm:t>
    </dgm:pt>
    <dgm:pt modelId="{F148705B-F199-4E31-8085-7BEC7911AB51}">
      <dgm:prSet phldrT="[Текст]" custT="1"/>
      <dgm:spPr/>
      <dgm:t>
        <a:bodyPr/>
        <a:lstStyle/>
        <a:p>
          <a:pPr algn="l"/>
          <a:endParaRPr lang="ru-RU" sz="1800" dirty="0">
            <a:latin typeface="Cambria Math" pitchFamily="18" charset="0"/>
            <a:ea typeface="Cambria Math" pitchFamily="18" charset="0"/>
          </a:endParaRPr>
        </a:p>
      </dgm:t>
    </dgm:pt>
    <dgm:pt modelId="{E8EC9D24-007B-4D7A-9601-6B538F29228A}" type="parTrans" cxnId="{C81161CD-7C7A-4449-B4F3-9007E69F56C2}">
      <dgm:prSet/>
      <dgm:spPr/>
      <dgm:t>
        <a:bodyPr/>
        <a:lstStyle/>
        <a:p>
          <a:endParaRPr lang="ru-RU"/>
        </a:p>
      </dgm:t>
    </dgm:pt>
    <dgm:pt modelId="{38D81751-D526-4212-8776-E1E7BD52D431}" type="sibTrans" cxnId="{C81161CD-7C7A-4449-B4F3-9007E69F56C2}">
      <dgm:prSet/>
      <dgm:spPr/>
      <dgm:t>
        <a:bodyPr/>
        <a:lstStyle/>
        <a:p>
          <a:endParaRPr lang="ru-RU"/>
        </a:p>
      </dgm:t>
    </dgm:pt>
    <dgm:pt modelId="{E6B2D9F2-1E54-4C39-857D-CA0547AAF64A}">
      <dgm:prSet phldrT="[Текст]" custT="1"/>
      <dgm:spPr/>
      <dgm:t>
        <a:bodyPr/>
        <a:lstStyle/>
        <a:p>
          <a:pPr algn="l"/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353DBEDB-0D4D-4DE3-B7A4-A3ECD9CDD725}" type="parTrans" cxnId="{DF51E2A8-8394-4F07-878B-FBB5843FAAC9}">
      <dgm:prSet/>
      <dgm:spPr/>
      <dgm:t>
        <a:bodyPr/>
        <a:lstStyle/>
        <a:p>
          <a:endParaRPr lang="ru-RU"/>
        </a:p>
      </dgm:t>
    </dgm:pt>
    <dgm:pt modelId="{E970C446-6FDD-4664-8957-1174A13CD0F6}" type="sibTrans" cxnId="{DF51E2A8-8394-4F07-878B-FBB5843FAAC9}">
      <dgm:prSet/>
      <dgm:spPr/>
      <dgm:t>
        <a:bodyPr/>
        <a:lstStyle/>
        <a:p>
          <a:endParaRPr lang="ru-RU"/>
        </a:p>
      </dgm:t>
    </dgm:pt>
    <dgm:pt modelId="{D5C6A7F3-C9A1-41DE-B6FB-C4677E8119D1}">
      <dgm:prSet custT="1"/>
      <dgm:spPr/>
      <dgm:t>
        <a:bodyPr/>
        <a:lstStyle/>
        <a:p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Обоснование </a:t>
          </a:r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 ассигнований - </a:t>
          </a:r>
          <a:r>
            <a:rPr lang="ru-RU" sz="1300" b="0" spc="-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окумент,  содержащий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информацию  о 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  средствах 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  очередном  финансовом  </a:t>
          </a:r>
          <a:r>
            <a:rPr lang="ru-RU" sz="1300" spc="12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(очередном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z="1300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z="1300" spc="1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периоде).</a:t>
          </a:r>
          <a:endParaRPr lang="ru-RU" sz="1300" dirty="0">
            <a:latin typeface="Cambria Math" pitchFamily="18" charset="0"/>
            <a:ea typeface="Cambria Math" pitchFamily="18" charset="0"/>
            <a:cs typeface="Calibri"/>
          </a:endParaRPr>
        </a:p>
      </dgm:t>
    </dgm:pt>
    <dgm:pt modelId="{26D57D56-856B-4842-9ACD-344F6748585C}" type="sibTrans" cxnId="{6869F12E-38D8-4E6C-861D-7B54EEFF0A53}">
      <dgm:prSet/>
      <dgm:spPr/>
      <dgm:t>
        <a:bodyPr/>
        <a:lstStyle/>
        <a:p>
          <a:endParaRPr lang="ru-RU"/>
        </a:p>
      </dgm:t>
    </dgm:pt>
    <dgm:pt modelId="{2A7D1E3D-4AB9-4202-9D5D-1D4EE74E7265}" type="parTrans" cxnId="{6869F12E-38D8-4E6C-861D-7B54EEFF0A53}">
      <dgm:prSet/>
      <dgm:spPr/>
      <dgm:t>
        <a:bodyPr/>
        <a:lstStyle/>
        <a:p>
          <a:endParaRPr lang="ru-RU"/>
        </a:p>
      </dgm:t>
    </dgm:pt>
    <dgm:pt modelId="{CA864FA3-6622-4187-9506-6F4FB2E8769F}">
      <dgm:prSet custT="1"/>
      <dgm:spPr/>
      <dgm:t>
        <a:bodyPr/>
        <a:lstStyle/>
        <a:p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Отчетный финансовый</a:t>
          </a:r>
          <a:r>
            <a:rPr lang="ru-RU" sz="1300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3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3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3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предшествующий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текущему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финансовому</a:t>
          </a:r>
          <a:r>
            <a:rPr lang="ru-RU" sz="1300" spc="1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30" dirty="0" smtClean="0">
              <a:latin typeface="Cambria Math" pitchFamily="18" charset="0"/>
              <a:ea typeface="Cambria Math" pitchFamily="18" charset="0"/>
              <a:cs typeface="Calibri"/>
            </a:rPr>
            <a:t>году.</a:t>
          </a:r>
          <a:endParaRPr lang="ru-RU" sz="13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C742B0C-CBDA-4D20-846C-E60E2B6A5FB3}" type="parTrans" cxnId="{19A425C8-208B-4727-BA90-42808B4FE406}">
      <dgm:prSet/>
      <dgm:spPr/>
      <dgm:t>
        <a:bodyPr/>
        <a:lstStyle/>
        <a:p>
          <a:endParaRPr lang="ru-RU"/>
        </a:p>
      </dgm:t>
    </dgm:pt>
    <dgm:pt modelId="{36000426-0B3B-4ECE-879B-B62539974D11}" type="sibTrans" cxnId="{19A425C8-208B-4727-BA90-42808B4FE406}">
      <dgm:prSet/>
      <dgm:spPr/>
      <dgm:t>
        <a:bodyPr/>
        <a:lstStyle/>
        <a:p>
          <a:endParaRPr lang="ru-RU"/>
        </a:p>
      </dgm:t>
    </dgm:pt>
    <dgm:pt modelId="{EF22AE05-19FC-4230-8567-A862E2A8C865}">
      <dgm:prSet custT="1"/>
      <dgm:spPr/>
      <dgm:t>
        <a:bodyPr/>
        <a:lstStyle/>
        <a:p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sz="1300" b="1" spc="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- </a:t>
          </a:r>
          <a:r>
            <a:rPr lang="ru-RU" sz="1300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z="1300" spc="-45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z="1300" spc="-45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следующий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за текущим финансовым</a:t>
          </a:r>
          <a:r>
            <a:rPr lang="ru-RU" sz="1300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20" dirty="0" smtClean="0">
              <a:latin typeface="Cambria Math" pitchFamily="18" charset="0"/>
              <a:ea typeface="Cambria Math" pitchFamily="18" charset="0"/>
              <a:cs typeface="Calibri"/>
            </a:rPr>
            <a:t>годом.</a:t>
          </a:r>
          <a:endParaRPr lang="ru-RU" sz="13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F30EF2EA-12B8-47F6-B73F-975559B41306}" type="parTrans" cxnId="{CCFF56F6-9038-46CD-AB9B-39202BF70BE9}">
      <dgm:prSet/>
      <dgm:spPr/>
      <dgm:t>
        <a:bodyPr/>
        <a:lstStyle/>
        <a:p>
          <a:endParaRPr lang="ru-RU"/>
        </a:p>
      </dgm:t>
    </dgm:pt>
    <dgm:pt modelId="{8817DA39-4A9A-457F-9A4F-23D6FE29AF8E}" type="sibTrans" cxnId="{CCFF56F6-9038-46CD-AB9B-39202BF70BE9}">
      <dgm:prSet/>
      <dgm:spPr/>
      <dgm:t>
        <a:bodyPr/>
        <a:lstStyle/>
        <a:p>
          <a:endParaRPr lang="ru-RU"/>
        </a:p>
      </dgm:t>
    </dgm:pt>
    <dgm:pt modelId="{C85EFB79-D3FE-4DF8-9F58-667ACDFE3CEE}">
      <dgm:prSet custT="1"/>
      <dgm:spPr/>
      <dgm:t>
        <a:bodyPr/>
        <a:lstStyle/>
        <a:p>
          <a:r>
            <a:rPr lang="ru-RU" sz="1300" b="1" spc="-10" dirty="0" smtClean="0">
              <a:latin typeface="Cambria Math" pitchFamily="18" charset="0"/>
              <a:ea typeface="Cambria Math" pitchFamily="18" charset="0"/>
              <a:cs typeface="Calibri"/>
            </a:rPr>
            <a:t>Получатель бюджетных средств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(ПБС)  - </a:t>
          </a:r>
          <a:r>
            <a:rPr lang="ru-RU" sz="1300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рган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государственной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власти (местного самоуправления), орган управления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 внебюджетным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фондом, или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находящееся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ведении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ГРБС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казенное учреждение,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имеющий(ее)  право на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исполнение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своих функций за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</a:t>
          </a:r>
          <a:r>
            <a:rPr lang="ru-RU" sz="1300" spc="2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3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C3A90A4F-5EE2-471A-B677-597E3107CEDF}" type="parTrans" cxnId="{ED2E0F5E-4A91-48BF-953D-5AC84B195BC7}">
      <dgm:prSet/>
      <dgm:spPr/>
      <dgm:t>
        <a:bodyPr/>
        <a:lstStyle/>
        <a:p>
          <a:endParaRPr lang="ru-RU"/>
        </a:p>
      </dgm:t>
    </dgm:pt>
    <dgm:pt modelId="{5EDE5787-E34B-4748-90E6-05CB1C8044E7}" type="sibTrans" cxnId="{ED2E0F5E-4A91-48BF-953D-5AC84B195BC7}">
      <dgm:prSet/>
      <dgm:spPr/>
      <dgm:t>
        <a:bodyPr/>
        <a:lstStyle/>
        <a:p>
          <a:endParaRPr lang="ru-RU"/>
        </a:p>
      </dgm:t>
    </dgm:pt>
    <dgm:pt modelId="{2CB76791-4946-4EEF-A8FE-A406A4EFC269}">
      <dgm:prSet custT="1"/>
      <dgm:spPr/>
      <dgm:t>
        <a:bodyPr/>
        <a:lstStyle/>
        <a:p>
          <a:r>
            <a:rPr lang="ru-RU" sz="1300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Профицит</a:t>
          </a:r>
          <a:r>
            <a:rPr lang="ru-RU" sz="1300" b="1" spc="-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sz="1300" b="0" spc="-15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z="1300" b="0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евышение </a:t>
          </a:r>
          <a:r>
            <a:rPr lang="ru-RU" sz="1300" spc="-25" dirty="0" smtClean="0">
              <a:latin typeface="Cambria Math" pitchFamily="18" charset="0"/>
              <a:ea typeface="Cambria Math" pitchFamily="18" charset="0"/>
              <a:cs typeface="Calibri"/>
            </a:rPr>
            <a:t>доходов </a:t>
          </a:r>
          <a:r>
            <a:rPr lang="ru-RU" sz="13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над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его</a:t>
          </a:r>
          <a:r>
            <a:rPr lang="ru-RU" sz="1300" spc="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расходами.</a:t>
          </a:r>
          <a:endParaRPr lang="ru-RU" sz="13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1077D710-C6FE-478D-87D0-997F8877F9A5}" type="parTrans" cxnId="{69CE3C5C-894B-490E-ADF4-42C90C141A6A}">
      <dgm:prSet/>
      <dgm:spPr/>
      <dgm:t>
        <a:bodyPr/>
        <a:lstStyle/>
        <a:p>
          <a:endParaRPr lang="ru-RU"/>
        </a:p>
      </dgm:t>
    </dgm:pt>
    <dgm:pt modelId="{48140A35-59F7-4142-B846-119A2F5F6DB6}" type="sibTrans" cxnId="{69CE3C5C-894B-490E-ADF4-42C90C141A6A}">
      <dgm:prSet/>
      <dgm:spPr/>
      <dgm:t>
        <a:bodyPr/>
        <a:lstStyle/>
        <a:p>
          <a:endParaRPr lang="ru-RU"/>
        </a:p>
      </dgm:t>
    </dgm:pt>
    <dgm:pt modelId="{9787BAB2-41CF-48F7-8E2B-A2A95BF75E04}">
      <dgm:prSet custT="1"/>
      <dgm:spPr/>
      <dgm:t>
        <a:bodyPr/>
        <a:lstStyle/>
        <a:p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Публичные</a:t>
          </a:r>
          <a:r>
            <a:rPr lang="ru-RU" sz="1300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  - </a:t>
          </a:r>
          <a:r>
            <a:rPr lang="ru-RU" sz="1300" b="0" spc="-5" dirty="0" err="1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z="1300" spc="-10" dirty="0" err="1" smtClean="0">
              <a:latin typeface="Cambria Math" pitchFamily="18" charset="0"/>
              <a:ea typeface="Cambria Math" pitchFamily="18" charset="0"/>
              <a:cs typeface="Calibri"/>
            </a:rPr>
            <a:t>бязательства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публично-правового образования, вытекающие из нормативных актов (законов,  постановлений, распоряжений и др.), 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перед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населением, организациями, другими публично-  правовыми</a:t>
          </a:r>
          <a:r>
            <a:rPr lang="ru-RU" sz="1300" spc="-1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300" spc="-5" dirty="0" smtClean="0">
              <a:latin typeface="Cambria Math" pitchFamily="18" charset="0"/>
              <a:ea typeface="Cambria Math" pitchFamily="18" charset="0"/>
              <a:cs typeface="Calibri"/>
            </a:rPr>
            <a:t>образованиями</a:t>
          </a:r>
          <a:endParaRPr lang="ru-RU" sz="1300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EB290E80-6A10-4B00-A49A-71B0EE560C53}" type="parTrans" cxnId="{20F3DDFD-2EFB-4533-BC9C-A9F2E6AEA192}">
      <dgm:prSet/>
      <dgm:spPr/>
      <dgm:t>
        <a:bodyPr/>
        <a:lstStyle/>
        <a:p>
          <a:endParaRPr lang="ru-RU"/>
        </a:p>
      </dgm:t>
    </dgm:pt>
    <dgm:pt modelId="{4D807BD1-3F19-451D-A16B-8CA7223ED676}" type="sibTrans" cxnId="{20F3DDFD-2EFB-4533-BC9C-A9F2E6AEA192}">
      <dgm:prSet/>
      <dgm:spPr/>
      <dgm:t>
        <a:bodyPr/>
        <a:lstStyle/>
        <a:p>
          <a:endParaRPr lang="ru-RU"/>
        </a:p>
      </dgm:t>
    </dgm:pt>
    <dgm:pt modelId="{026817D8-2829-4889-B6AB-445EBE41B625}">
      <dgm:prSet phldrT="[Текст]" custT="1"/>
      <dgm:spPr/>
      <dgm:t>
        <a:bodyPr/>
        <a:lstStyle/>
        <a:p>
          <a:endParaRPr lang="ru-RU" sz="1500" dirty="0">
            <a:latin typeface="Cambria Math" pitchFamily="18" charset="0"/>
            <a:ea typeface="Cambria Math" pitchFamily="18" charset="0"/>
          </a:endParaRPr>
        </a:p>
      </dgm:t>
    </dgm:pt>
    <dgm:pt modelId="{4EFD13D7-CFBC-4E87-8B63-5ED15EE4C8C2}" type="parTrans" cxnId="{92A146B1-A482-4709-9312-1DCE8F8677B7}">
      <dgm:prSet/>
      <dgm:spPr/>
      <dgm:t>
        <a:bodyPr/>
        <a:lstStyle/>
        <a:p>
          <a:endParaRPr lang="ru-RU"/>
        </a:p>
      </dgm:t>
    </dgm:pt>
    <dgm:pt modelId="{E7B90B33-9762-4DD0-8193-C63F7F79C784}" type="sibTrans" cxnId="{92A146B1-A482-4709-9312-1DCE8F8677B7}">
      <dgm:prSet/>
      <dgm:spPr/>
      <dgm:t>
        <a:bodyPr/>
        <a:lstStyle/>
        <a:p>
          <a:endParaRPr lang="ru-RU"/>
        </a:p>
      </dgm:t>
    </dgm:pt>
    <dgm:pt modelId="{45F2EBCE-46A7-4B1F-9A83-E2EF69C9CF8B}" type="pres">
      <dgm:prSet presAssocID="{EA758132-CD37-4603-8C6B-B61281CD62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89A8B-0473-4E60-B3F5-FBC9FA0C0524}" type="pres">
      <dgm:prSet presAssocID="{D0AD8CA6-8F61-4CAB-88E8-38039E349370}" presName="linNode" presStyleCnt="0"/>
      <dgm:spPr/>
      <dgm:t>
        <a:bodyPr/>
        <a:lstStyle/>
        <a:p>
          <a:endParaRPr lang="ru-RU"/>
        </a:p>
      </dgm:t>
    </dgm:pt>
    <dgm:pt modelId="{E262BEB6-CBFA-4E09-9C06-3A7FB09ED2E2}" type="pres">
      <dgm:prSet presAssocID="{D0AD8CA6-8F61-4CAB-88E8-38039E349370}" presName="parentText" presStyleLbl="node1" presStyleIdx="0" presStyleCnt="2" custScaleX="45720" custScaleY="73204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1F437-B5F1-4F8E-880E-E03FD9239929}" type="pres">
      <dgm:prSet presAssocID="{D0AD8CA6-8F61-4CAB-88E8-38039E349370}" presName="descendantText" presStyleLbl="alignAccFollowNode1" presStyleIdx="0" presStyleCnt="2" custScaleX="169612" custScaleY="91384" custLinFactNeighborX="51" custLinFactNeighborY="-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B5605-5B3A-49FC-912B-1DC5CF3E0889}" type="pres">
      <dgm:prSet presAssocID="{0EA17DE4-E41E-4F5A-8F67-B611514BB924}" presName="sp" presStyleCnt="0"/>
      <dgm:spPr/>
      <dgm:t>
        <a:bodyPr/>
        <a:lstStyle/>
        <a:p>
          <a:endParaRPr lang="ru-RU"/>
        </a:p>
      </dgm:t>
    </dgm:pt>
    <dgm:pt modelId="{2D62A94A-B79D-4919-8D67-EC799B8FF380}" type="pres">
      <dgm:prSet presAssocID="{1A74101E-5D6A-4C3E-AF32-FF1285ADB18F}" presName="linNode" presStyleCnt="0"/>
      <dgm:spPr/>
      <dgm:t>
        <a:bodyPr/>
        <a:lstStyle/>
        <a:p>
          <a:endParaRPr lang="ru-RU"/>
        </a:p>
      </dgm:t>
    </dgm:pt>
    <dgm:pt modelId="{3C3241D5-66B5-400D-BF0A-31F83C4EF791}" type="pres">
      <dgm:prSet presAssocID="{1A74101E-5D6A-4C3E-AF32-FF1285ADB18F}" presName="parentText" presStyleLbl="node1" presStyleIdx="1" presStyleCnt="2" custScaleX="45720" custScaleY="721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7D18-1E8A-48AD-8CAE-D5E26FD484D9}" type="pres">
      <dgm:prSet presAssocID="{1A74101E-5D6A-4C3E-AF32-FF1285ADB18F}" presName="descendantText" presStyleLbl="alignAccFollowNode1" presStyleIdx="1" presStyleCnt="2" custScaleX="167282" custScaleY="82631" custLinFactNeighborX="4" custLinFactNeighborY="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41B964-C00D-43E1-85B6-47320F546515}" type="presOf" srcId="{026817D8-2829-4889-B6AB-445EBE41B625}" destId="{0CAA7D18-1E8A-48AD-8CAE-D5E26FD484D9}" srcOrd="0" destOrd="0" presId="urn:microsoft.com/office/officeart/2005/8/layout/vList5"/>
    <dgm:cxn modelId="{92A146B1-A482-4709-9312-1DCE8F8677B7}" srcId="{1A74101E-5D6A-4C3E-AF32-FF1285ADB18F}" destId="{026817D8-2829-4889-B6AB-445EBE41B625}" srcOrd="0" destOrd="0" parTransId="{4EFD13D7-CFBC-4E87-8B63-5ED15EE4C8C2}" sibTransId="{E7B90B33-9762-4DD0-8193-C63F7F79C784}"/>
    <dgm:cxn modelId="{762F2A5B-0B04-4566-8D73-D3704A4C2CF6}" type="presOf" srcId="{E712349D-9B86-45C8-B323-A96A53B2FA9E}" destId="{0CAA7D18-1E8A-48AD-8CAE-D5E26FD484D9}" srcOrd="0" destOrd="6" presId="urn:microsoft.com/office/officeart/2005/8/layout/vList5"/>
    <dgm:cxn modelId="{C81161CD-7C7A-4449-B4F3-9007E69F56C2}" srcId="{D0AD8CA6-8F61-4CAB-88E8-38039E349370}" destId="{F148705B-F199-4E31-8085-7BEC7911AB51}" srcOrd="4" destOrd="0" parTransId="{E8EC9D24-007B-4D7A-9601-6B538F29228A}" sibTransId="{38D81751-D526-4212-8776-E1E7BD52D431}"/>
    <dgm:cxn modelId="{7F8B99B0-CF10-430A-9427-EE83C74CA81C}" type="presOf" srcId="{FB22DF39-4FEF-459D-924F-F83D698E1657}" destId="{0CAA7D18-1E8A-48AD-8CAE-D5E26FD484D9}" srcOrd="0" destOrd="1" presId="urn:microsoft.com/office/officeart/2005/8/layout/vList5"/>
    <dgm:cxn modelId="{20F3DDFD-2EFB-4533-BC9C-A9F2E6AEA192}" srcId="{1A74101E-5D6A-4C3E-AF32-FF1285ADB18F}" destId="{9787BAB2-41CF-48F7-8E2B-A2A95BF75E04}" srcOrd="4" destOrd="0" parTransId="{EB290E80-6A10-4B00-A49A-71B0EE560C53}" sibTransId="{4D807BD1-3F19-451D-A16B-8CA7223ED676}"/>
    <dgm:cxn modelId="{09FA813E-6259-46AB-B3A9-B8409D20F2C5}" srcId="{1A74101E-5D6A-4C3E-AF32-FF1285ADB18F}" destId="{FB22DF39-4FEF-459D-924F-F83D698E1657}" srcOrd="1" destOrd="0" parTransId="{F4E54913-CFEB-4ADE-92C8-B7197A6E6D9A}" sibTransId="{6D6C5497-F3CE-4305-970A-877D6688CA2C}"/>
    <dgm:cxn modelId="{DA525B53-9FA3-4AE0-A2CE-1DCF7EB4DF48}" srcId="{1A74101E-5D6A-4C3E-AF32-FF1285ADB18F}" destId="{74E1EE49-7328-4A98-9BBE-FFA5EAE38C3B}" srcOrd="5" destOrd="0" parTransId="{6F6F9D7C-D474-436B-8AF1-5F9D7C413091}" sibTransId="{A8D19FD0-778E-42C3-A4BF-B24D55E2999B}"/>
    <dgm:cxn modelId="{69CE3C5C-894B-490E-ADF4-42C90C141A6A}" srcId="{1A74101E-5D6A-4C3E-AF32-FF1285ADB18F}" destId="{2CB76791-4946-4EEF-A8FE-A406A4EFC269}" srcOrd="3" destOrd="0" parTransId="{1077D710-C6FE-478D-87D0-997F8877F9A5}" sibTransId="{48140A35-59F7-4142-B846-119A2F5F6DB6}"/>
    <dgm:cxn modelId="{2BBDCF02-7B0A-41AA-8266-BC27778C00B6}" type="presOf" srcId="{D0AD8CA6-8F61-4CAB-88E8-38039E349370}" destId="{E262BEB6-CBFA-4E09-9C06-3A7FB09ED2E2}" srcOrd="0" destOrd="0" presId="urn:microsoft.com/office/officeart/2005/8/layout/vList5"/>
    <dgm:cxn modelId="{85385675-FB3E-49A9-A8B3-4F498FBBEE10}" type="presOf" srcId="{CA864FA3-6622-4187-9506-6F4FB2E8769F}" destId="{5911F437-B5F1-4F8E-880E-E03FD9239929}" srcOrd="0" destOrd="2" presId="urn:microsoft.com/office/officeart/2005/8/layout/vList5"/>
    <dgm:cxn modelId="{7A645C62-8FF1-4F51-A40E-42C1B72007D7}" type="presOf" srcId="{F148705B-F199-4E31-8085-7BEC7911AB51}" destId="{5911F437-B5F1-4F8E-880E-E03FD9239929}" srcOrd="0" destOrd="4" presId="urn:microsoft.com/office/officeart/2005/8/layout/vList5"/>
    <dgm:cxn modelId="{13C1CAF5-805A-4894-A106-EE36ED8871C4}" type="presOf" srcId="{2CB76791-4946-4EEF-A8FE-A406A4EFC269}" destId="{0CAA7D18-1E8A-48AD-8CAE-D5E26FD484D9}" srcOrd="0" destOrd="3" presId="urn:microsoft.com/office/officeart/2005/8/layout/vList5"/>
    <dgm:cxn modelId="{96950B49-C613-48E1-A63E-8807C92B023E}" type="presOf" srcId="{C85EFB79-D3FE-4DF8-9F58-667ACDFE3CEE}" destId="{0CAA7D18-1E8A-48AD-8CAE-D5E26FD484D9}" srcOrd="0" destOrd="2" presId="urn:microsoft.com/office/officeart/2005/8/layout/vList5"/>
    <dgm:cxn modelId="{CCFF56F6-9038-46CD-AB9B-39202BF70BE9}" srcId="{D0AD8CA6-8F61-4CAB-88E8-38039E349370}" destId="{EF22AE05-19FC-4230-8567-A862E2A8C865}" srcOrd="3" destOrd="0" parTransId="{F30EF2EA-12B8-47F6-B73F-975559B41306}" sibTransId="{8817DA39-4A9A-457F-9A4F-23D6FE29AF8E}"/>
    <dgm:cxn modelId="{CCFF35A6-86BA-4F0E-9F27-47039A9D83E8}" type="presOf" srcId="{D5C6A7F3-C9A1-41DE-B6FB-C4677E8119D1}" destId="{5911F437-B5F1-4F8E-880E-E03FD9239929}" srcOrd="0" destOrd="1" presId="urn:microsoft.com/office/officeart/2005/8/layout/vList5"/>
    <dgm:cxn modelId="{CBAF682F-130E-4105-BA73-BFB13727DDA0}" srcId="{EA758132-CD37-4603-8C6B-B61281CD62AD}" destId="{1A74101E-5D6A-4C3E-AF32-FF1285ADB18F}" srcOrd="1" destOrd="0" parTransId="{F56E35F4-1BBB-4A1C-8B36-E0D6C671808D}" sibTransId="{BF49547F-9C15-48CA-A5D8-C9858322539D}"/>
    <dgm:cxn modelId="{6869F12E-38D8-4E6C-861D-7B54EEFF0A53}" srcId="{D0AD8CA6-8F61-4CAB-88E8-38039E349370}" destId="{D5C6A7F3-C9A1-41DE-B6FB-C4677E8119D1}" srcOrd="1" destOrd="0" parTransId="{2A7D1E3D-4AB9-4202-9D5D-1D4EE74E7265}" sibTransId="{26D57D56-856B-4842-9ACD-344F6748585C}"/>
    <dgm:cxn modelId="{F7E131B8-90CA-401B-8294-3A113E6E6B0A}" type="presOf" srcId="{EA758132-CD37-4603-8C6B-B61281CD62AD}" destId="{45F2EBCE-46A7-4B1F-9A83-E2EF69C9CF8B}" srcOrd="0" destOrd="0" presId="urn:microsoft.com/office/officeart/2005/8/layout/vList5"/>
    <dgm:cxn modelId="{ED2E0F5E-4A91-48BF-953D-5AC84B195BC7}" srcId="{1A74101E-5D6A-4C3E-AF32-FF1285ADB18F}" destId="{C85EFB79-D3FE-4DF8-9F58-667ACDFE3CEE}" srcOrd="2" destOrd="0" parTransId="{C3A90A4F-5EE2-471A-B677-597E3107CEDF}" sibTransId="{5EDE5787-E34B-4748-90E6-05CB1C8044E7}"/>
    <dgm:cxn modelId="{19A425C8-208B-4727-BA90-42808B4FE406}" srcId="{D0AD8CA6-8F61-4CAB-88E8-38039E349370}" destId="{CA864FA3-6622-4187-9506-6F4FB2E8769F}" srcOrd="2" destOrd="0" parTransId="{EC742B0C-CBDA-4D20-846C-E60E2B6A5FB3}" sibTransId="{36000426-0B3B-4ECE-879B-B62539974D11}"/>
    <dgm:cxn modelId="{08C37964-89EA-40C0-83C2-2AC7043F6C09}" type="presOf" srcId="{74E1EE49-7328-4A98-9BBE-FFA5EAE38C3B}" destId="{0CAA7D18-1E8A-48AD-8CAE-D5E26FD484D9}" srcOrd="0" destOrd="5" presId="urn:microsoft.com/office/officeart/2005/8/layout/vList5"/>
    <dgm:cxn modelId="{9F74B2DB-06E7-4244-A8BF-FD38D41BE063}" type="presOf" srcId="{9787BAB2-41CF-48F7-8E2B-A2A95BF75E04}" destId="{0CAA7D18-1E8A-48AD-8CAE-D5E26FD484D9}" srcOrd="0" destOrd="4" presId="urn:microsoft.com/office/officeart/2005/8/layout/vList5"/>
    <dgm:cxn modelId="{DF51E2A8-8394-4F07-878B-FBB5843FAAC9}" srcId="{D0AD8CA6-8F61-4CAB-88E8-38039E349370}" destId="{E6B2D9F2-1E54-4C39-857D-CA0547AAF64A}" srcOrd="0" destOrd="0" parTransId="{353DBEDB-0D4D-4DE3-B7A4-A3ECD9CDD725}" sibTransId="{E970C446-6FDD-4664-8957-1174A13CD0F6}"/>
    <dgm:cxn modelId="{4EF0DC61-D372-4752-8402-2D0E5B93BF6B}" type="presOf" srcId="{EF22AE05-19FC-4230-8567-A862E2A8C865}" destId="{5911F437-B5F1-4F8E-880E-E03FD9239929}" srcOrd="0" destOrd="3" presId="urn:microsoft.com/office/officeart/2005/8/layout/vList5"/>
    <dgm:cxn modelId="{69CB168B-37DE-4CDC-8C49-FA1FE5EA3516}" type="presOf" srcId="{E6B2D9F2-1E54-4C39-857D-CA0547AAF64A}" destId="{5911F437-B5F1-4F8E-880E-E03FD9239929}" srcOrd="0" destOrd="0" presId="urn:microsoft.com/office/officeart/2005/8/layout/vList5"/>
    <dgm:cxn modelId="{9DE152C5-0085-4494-8544-43BFA99B0BA1}" type="presOf" srcId="{1A74101E-5D6A-4C3E-AF32-FF1285ADB18F}" destId="{3C3241D5-66B5-400D-BF0A-31F83C4EF791}" srcOrd="0" destOrd="0" presId="urn:microsoft.com/office/officeart/2005/8/layout/vList5"/>
    <dgm:cxn modelId="{47B4248A-29E5-4230-85FE-5459B53DCED0}" srcId="{EA758132-CD37-4603-8C6B-B61281CD62AD}" destId="{D0AD8CA6-8F61-4CAB-88E8-38039E349370}" srcOrd="0" destOrd="0" parTransId="{2C746D88-D6EB-40FD-A743-04C4C3D1C1DC}" sibTransId="{0EA17DE4-E41E-4F5A-8F67-B611514BB924}"/>
    <dgm:cxn modelId="{FC8A8192-3415-4D87-9E92-4CA28A5E4DCC}" srcId="{1A74101E-5D6A-4C3E-AF32-FF1285ADB18F}" destId="{E712349D-9B86-45C8-B323-A96A53B2FA9E}" srcOrd="6" destOrd="0" parTransId="{F0F7B6B7-9A05-4972-B802-C676832D5FDC}" sibTransId="{CAC37AF5-0394-4BCE-95FC-0C5862BAD704}"/>
    <dgm:cxn modelId="{E8C646DE-C93E-4438-A005-3BD2C3C9FBE1}" type="presParOf" srcId="{45F2EBCE-46A7-4B1F-9A83-E2EF69C9CF8B}" destId="{9A889A8B-0473-4E60-B3F5-FBC9FA0C0524}" srcOrd="0" destOrd="0" presId="urn:microsoft.com/office/officeart/2005/8/layout/vList5"/>
    <dgm:cxn modelId="{1D590D9B-05E3-4568-9242-DE110213BECB}" type="presParOf" srcId="{9A889A8B-0473-4E60-B3F5-FBC9FA0C0524}" destId="{E262BEB6-CBFA-4E09-9C06-3A7FB09ED2E2}" srcOrd="0" destOrd="0" presId="urn:microsoft.com/office/officeart/2005/8/layout/vList5"/>
    <dgm:cxn modelId="{07A7638B-48BE-4839-A0C6-050C37D4F6D9}" type="presParOf" srcId="{9A889A8B-0473-4E60-B3F5-FBC9FA0C0524}" destId="{5911F437-B5F1-4F8E-880E-E03FD9239929}" srcOrd="1" destOrd="0" presId="urn:microsoft.com/office/officeart/2005/8/layout/vList5"/>
    <dgm:cxn modelId="{16D81C5F-C744-426D-B7A3-E7C36D01B18E}" type="presParOf" srcId="{45F2EBCE-46A7-4B1F-9A83-E2EF69C9CF8B}" destId="{B90B5605-5B3A-49FC-912B-1DC5CF3E0889}" srcOrd="1" destOrd="0" presId="urn:microsoft.com/office/officeart/2005/8/layout/vList5"/>
    <dgm:cxn modelId="{1C1CAEA9-D1FF-405B-B033-97DE7A8A0203}" type="presParOf" srcId="{45F2EBCE-46A7-4B1F-9A83-E2EF69C9CF8B}" destId="{2D62A94A-B79D-4919-8D67-EC799B8FF380}" srcOrd="2" destOrd="0" presId="urn:microsoft.com/office/officeart/2005/8/layout/vList5"/>
    <dgm:cxn modelId="{4BDA2319-BC8B-4DCD-A8FD-BC8E9394A41C}" type="presParOf" srcId="{2D62A94A-B79D-4919-8D67-EC799B8FF380}" destId="{3C3241D5-66B5-400D-BF0A-31F83C4EF791}" srcOrd="0" destOrd="0" presId="urn:microsoft.com/office/officeart/2005/8/layout/vList5"/>
    <dgm:cxn modelId="{0E2B1B63-5C55-4EBD-A9C9-87CB729480ED}" type="presParOf" srcId="{2D62A94A-B79D-4919-8D67-EC799B8FF380}" destId="{0CAA7D18-1E8A-48AD-8CAE-D5E26FD484D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/>
      <dgm:t>
        <a:bodyPr/>
        <a:lstStyle/>
        <a:p>
          <a:r>
            <a:rPr lang="ru-RU" dirty="0" smtClean="0"/>
            <a:t>Е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 custT="1"/>
      <dgm:spPr/>
      <dgm:t>
        <a:bodyPr/>
        <a:lstStyle/>
        <a:p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Единый </a:t>
          </a:r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счет</a:t>
          </a:r>
          <a:r>
            <a:rPr lang="ru-RU" sz="1600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 - </a:t>
          </a:r>
          <a:r>
            <a:rPr lang="ru-RU" sz="1600" b="0" spc="-15" dirty="0" smtClean="0">
              <a:latin typeface="Cambria Math" pitchFamily="18" charset="0"/>
              <a:ea typeface="Cambria Math" pitchFamily="18" charset="0"/>
              <a:cs typeface="Calibri"/>
            </a:rPr>
            <a:t>сч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ет (совокупность счетов), открытый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(открытых) Федеральному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казначейству в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учреждении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Центрального банка РФ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отдельно 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каждому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бюджету бюджетной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системы РФ для осуществления  операций по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поступлениям в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кассовым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выплатам из</a:t>
          </a:r>
          <a:r>
            <a:rPr lang="ru-RU" sz="1600" spc="25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/>
      <dgm:t>
        <a:bodyPr/>
        <a:lstStyle/>
        <a:p>
          <a:r>
            <a:rPr lang="ru-RU" dirty="0" smtClean="0"/>
            <a:t>И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 custT="1"/>
      <dgm:spPr/>
      <dgm:t>
        <a:bodyPr/>
        <a:lstStyle/>
        <a:p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 финансирования дефицита</a:t>
          </a:r>
          <a:r>
            <a:rPr lang="ru-RU" sz="1600" b="1" spc="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с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привлекаемые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для покрытия дефицита (кредиты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банков, кредиты от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других  уровней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бюджетов,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кредиты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финансовых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международных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организаций,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ценные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бумаги, </a:t>
          </a:r>
          <a:r>
            <a:rPr lang="ru-RU" sz="1600" dirty="0" smtClean="0">
              <a:latin typeface="Cambria Math" pitchFamily="18" charset="0"/>
              <a:ea typeface="Cambria Math" pitchFamily="18" charset="0"/>
              <a:cs typeface="Calibri"/>
            </a:rPr>
            <a:t>иные 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источники).</a:t>
          </a:r>
          <a:endParaRPr lang="ru-RU" sz="1600" dirty="0"/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 custT="1"/>
      <dgm:spPr/>
      <dgm:t>
        <a:bodyPr/>
        <a:lstStyle/>
        <a:p>
          <a:r>
            <a:rPr lang="ru-RU" sz="1600" b="1" spc="-5" dirty="0" smtClean="0">
              <a:latin typeface="Cambria Math" pitchFamily="18" charset="0"/>
              <a:ea typeface="Cambria Math" pitchFamily="18" charset="0"/>
              <a:cs typeface="Calibri"/>
            </a:rPr>
            <a:t>Казенное</a:t>
          </a:r>
          <a:r>
            <a:rPr lang="ru-RU" sz="1600" b="1" spc="-5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b="1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 - г</a:t>
          </a:r>
          <a:r>
            <a:rPr lang="ru-RU" sz="1600" spc="-20" dirty="0" smtClean="0">
              <a:latin typeface="Cambria Math" pitchFamily="18" charset="0"/>
              <a:ea typeface="Cambria Math" pitchFamily="18" charset="0"/>
              <a:cs typeface="Calibri"/>
            </a:rPr>
            <a:t>осударственное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(муниципальное)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учреждение,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финансовое обеспечение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деятельности которого  осуществляется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за </a:t>
          </a:r>
          <a:r>
            <a:rPr lang="ru-RU" sz="1600" spc="-10" dirty="0" smtClean="0">
              <a:latin typeface="Cambria Math" pitchFamily="18" charset="0"/>
              <a:ea typeface="Cambria Math" pitchFamily="18" charset="0"/>
              <a:cs typeface="Calibri"/>
            </a:rPr>
            <a:t>счет средств соответствующего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на основании </a:t>
          </a:r>
          <a:r>
            <a:rPr lang="ru-RU" sz="1600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бюджетной</a:t>
          </a:r>
          <a:r>
            <a:rPr lang="ru-RU" sz="1600" spc="30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z="1600" spc="-5" dirty="0" smtClean="0">
              <a:latin typeface="Cambria Math" pitchFamily="18" charset="0"/>
              <a:ea typeface="Cambria Math" pitchFamily="18" charset="0"/>
              <a:cs typeface="Calibri"/>
            </a:rPr>
            <a:t>сметы.</a:t>
          </a:r>
          <a:endParaRPr lang="ru-RU" sz="1600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/>
      <dgm:t>
        <a:bodyPr/>
        <a:lstStyle/>
        <a:p>
          <a:r>
            <a:rPr lang="ru-RU" dirty="0" smtClean="0"/>
            <a:t>К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  <dgm:t>
        <a:bodyPr/>
        <a:lstStyle/>
        <a:p>
          <a:endParaRPr lang="ru-RU"/>
        </a:p>
      </dgm:t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  <dgm:t>
        <a:bodyPr/>
        <a:lstStyle/>
        <a:p>
          <a:endParaRPr lang="ru-RU"/>
        </a:p>
      </dgm:t>
    </dgm:pt>
    <dgm:pt modelId="{0B0086A8-8883-40A0-B039-A4B7209A67A3}" type="pres">
      <dgm:prSet presAssocID="{63C2FA0B-611D-4100-94F4-EB54BDBBEFDB}" presName="linNode" presStyleCnt="0"/>
      <dgm:spPr/>
      <dgm:t>
        <a:bodyPr/>
        <a:lstStyle/>
        <a:p>
          <a:endParaRPr lang="ru-RU"/>
        </a:p>
      </dgm:t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  <dgm:t>
        <a:bodyPr/>
        <a:lstStyle/>
        <a:p>
          <a:endParaRPr lang="ru-RU"/>
        </a:p>
      </dgm:t>
    </dgm:pt>
    <dgm:pt modelId="{A05053A2-04A1-489F-87E6-03CF522D38E6}" type="pres">
      <dgm:prSet presAssocID="{8E22C807-7EBD-4150-B034-DD98C8535834}" presName="linNode" presStyleCnt="0"/>
      <dgm:spPr/>
      <dgm:t>
        <a:bodyPr/>
        <a:lstStyle/>
        <a:p>
          <a:endParaRPr lang="ru-RU"/>
        </a:p>
      </dgm:t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00C53D-D6A1-4BEF-A800-912B3236B03C}" type="presOf" srcId="{448F57A5-D50D-4184-9ED6-D57DCE71B5EC}" destId="{650A1CC5-0CC0-41A5-991F-27D13713E3DC}" srcOrd="0" destOrd="0" presId="urn:microsoft.com/office/officeart/2005/8/layout/vList5"/>
    <dgm:cxn modelId="{833F2D14-D795-4C12-85CC-F63D4C7561CC}" type="presOf" srcId="{C9EB16F9-BAC6-4F55-991F-3E415B821A7D}" destId="{F506C365-E95F-47E4-AEAB-CA88723D14BC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1777E2AC-B1EF-4C7E-BB6D-06F70E292244}" type="presOf" srcId="{EB99FAF0-E366-4445-936E-E86605398985}" destId="{6BA4AA54-F438-4AFD-89FC-177EAE6708DD}" srcOrd="0" destOrd="0" presId="urn:microsoft.com/office/officeart/2005/8/layout/vList5"/>
    <dgm:cxn modelId="{B58F3ACC-60E0-4220-9661-C6A211AED747}" type="presOf" srcId="{8E22C807-7EBD-4150-B034-DD98C8535834}" destId="{5022083A-EAE6-49DF-8683-68175292005C}" srcOrd="0" destOrd="0" presId="urn:microsoft.com/office/officeart/2005/8/layout/vList5"/>
    <dgm:cxn modelId="{ABC917CD-4CC4-4BE4-8480-7B405B82929E}" type="presOf" srcId="{31F4B6FF-F9C3-4D23-B557-C8D76116FE2B}" destId="{F9C2643A-B2E5-4148-9F27-595CF048266E}" srcOrd="0" destOrd="0" presId="urn:microsoft.com/office/officeart/2005/8/layout/vList5"/>
    <dgm:cxn modelId="{42622387-8194-4155-B847-22925EBAA7CC}" type="presOf" srcId="{63C2FA0B-611D-4100-94F4-EB54BDBBEFDB}" destId="{7BE51F49-C1D1-494C-9FB1-5C99A1C2AB90}" srcOrd="0" destOrd="0" presId="urn:microsoft.com/office/officeart/2005/8/layout/vList5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B1078DFE-8D5F-4F00-801C-2091BFAA84A8}" type="presOf" srcId="{E753CAA9-FEF2-45AF-BA1C-45159ECA543A}" destId="{8AC31919-60F5-44FD-9A4B-14BAE02FE3EC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9B2BC3DC-435E-452B-8FD5-928AB1F31B66}" type="presParOf" srcId="{F9C2643A-B2E5-4148-9F27-595CF048266E}" destId="{7B70B68F-9DCD-43A0-B1E2-D8AB3105FEFF}" srcOrd="0" destOrd="0" presId="urn:microsoft.com/office/officeart/2005/8/layout/vList5"/>
    <dgm:cxn modelId="{65AC79EB-5B2D-4B3B-817B-48569833737B}" type="presParOf" srcId="{7B70B68F-9DCD-43A0-B1E2-D8AB3105FEFF}" destId="{6BA4AA54-F438-4AFD-89FC-177EAE6708DD}" srcOrd="0" destOrd="0" presId="urn:microsoft.com/office/officeart/2005/8/layout/vList5"/>
    <dgm:cxn modelId="{7ADD8105-4F70-45BF-9796-2D60AA99BC85}" type="presParOf" srcId="{7B70B68F-9DCD-43A0-B1E2-D8AB3105FEFF}" destId="{8AC31919-60F5-44FD-9A4B-14BAE02FE3EC}" srcOrd="1" destOrd="0" presId="urn:microsoft.com/office/officeart/2005/8/layout/vList5"/>
    <dgm:cxn modelId="{05D301EC-4BC1-4179-8EC0-EF9B2B4DEF39}" type="presParOf" srcId="{F9C2643A-B2E5-4148-9F27-595CF048266E}" destId="{2EA3BAF8-60AE-435A-9708-BABC96EC2C0F}" srcOrd="1" destOrd="0" presId="urn:microsoft.com/office/officeart/2005/8/layout/vList5"/>
    <dgm:cxn modelId="{C08D9737-0EE4-4097-BE08-0826D4C7FB25}" type="presParOf" srcId="{F9C2643A-B2E5-4148-9F27-595CF048266E}" destId="{0B0086A8-8883-40A0-B039-A4B7209A67A3}" srcOrd="2" destOrd="0" presId="urn:microsoft.com/office/officeart/2005/8/layout/vList5"/>
    <dgm:cxn modelId="{4422CCCA-A5F8-4D2C-B724-BCD1ECAE7058}" type="presParOf" srcId="{0B0086A8-8883-40A0-B039-A4B7209A67A3}" destId="{7BE51F49-C1D1-494C-9FB1-5C99A1C2AB90}" srcOrd="0" destOrd="0" presId="urn:microsoft.com/office/officeart/2005/8/layout/vList5"/>
    <dgm:cxn modelId="{2600A131-FEB9-4D07-9DEB-9B2153713C19}" type="presParOf" srcId="{0B0086A8-8883-40A0-B039-A4B7209A67A3}" destId="{650A1CC5-0CC0-41A5-991F-27D13713E3DC}" srcOrd="1" destOrd="0" presId="urn:microsoft.com/office/officeart/2005/8/layout/vList5"/>
    <dgm:cxn modelId="{A0987811-5A7C-4B8B-B54D-090EDB6F16E5}" type="presParOf" srcId="{F9C2643A-B2E5-4148-9F27-595CF048266E}" destId="{3F6BC629-83F3-46E4-ADB6-18B265B24C89}" srcOrd="3" destOrd="0" presId="urn:microsoft.com/office/officeart/2005/8/layout/vList5"/>
    <dgm:cxn modelId="{63B630C6-9763-46D9-9455-E979DFE55126}" type="presParOf" srcId="{F9C2643A-B2E5-4148-9F27-595CF048266E}" destId="{A05053A2-04A1-489F-87E6-03CF522D38E6}" srcOrd="4" destOrd="0" presId="urn:microsoft.com/office/officeart/2005/8/layout/vList5"/>
    <dgm:cxn modelId="{D5559EEB-862B-4F3E-BDB2-1D9C715490A9}" type="presParOf" srcId="{A05053A2-04A1-489F-87E6-03CF522D38E6}" destId="{5022083A-EAE6-49DF-8683-68175292005C}" srcOrd="0" destOrd="0" presId="urn:microsoft.com/office/officeart/2005/8/layout/vList5"/>
    <dgm:cxn modelId="{5CA7D1AB-E433-4574-AC83-7DDE2C02B017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/>
      <dgm:t>
        <a:bodyPr/>
        <a:lstStyle/>
        <a:p>
          <a:r>
            <a:rPr lang="ru-RU" dirty="0" smtClean="0"/>
            <a:t>Л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Лимиты </a:t>
          </a:r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бюджетных</a:t>
          </a:r>
          <a:r>
            <a:rPr lang="ru-RU" b="1" spc="-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–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ъ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прав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(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жн</a:t>
          </a:r>
          <a:r>
            <a:rPr lang="ru-RU" spc="0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м в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ы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ении) 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п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 принятию и исп</a:t>
          </a:r>
          <a:r>
            <a:rPr lang="ru-RU" spc="-3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лн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нию 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к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азен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н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ым у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ч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е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ж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д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ен</a:t>
          </a:r>
          <a:r>
            <a:rPr lang="ru-RU" dirty="0" smtClean="0">
              <a:latin typeface="Cambria Math" pitchFamily="18" charset="0"/>
              <a:ea typeface="Cambria Math" pitchFamily="18" charset="0"/>
              <a:cs typeface="Calibri"/>
            </a:rPr>
            <a:t>и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ем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бюджетных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текущем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финансовом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плановом</a:t>
          </a:r>
          <a:r>
            <a:rPr lang="ru-RU" spc="26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периоде.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/>
      <dgm:t>
        <a:bodyPr/>
        <a:lstStyle/>
        <a:p>
          <a:r>
            <a:rPr lang="ru-RU" dirty="0" smtClean="0"/>
            <a:t>М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отношения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заимоотношения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между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публично-правовыми образованиями по вопросам осуществления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бюджетного</a:t>
          </a:r>
          <a:r>
            <a:rPr lang="ru-RU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процесса.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r>
            <a:rPr lang="ru-RU" b="1" spc="-5" dirty="0" err="1" smtClean="0">
              <a:latin typeface="Cambria Math" pitchFamily="18" charset="0"/>
              <a:ea typeface="Cambria Math" pitchFamily="18" charset="0"/>
              <a:cs typeface="Calibri"/>
            </a:rPr>
            <a:t>Непрограммные</a:t>
          </a:r>
          <a:r>
            <a:rPr lang="ru-RU" b="1" spc="-3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 - р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асходные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обязательства, не включенные 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государственные</a:t>
          </a:r>
          <a:r>
            <a:rPr lang="ru-RU" spc="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программы.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/>
      <dgm:t>
        <a:bodyPr/>
        <a:lstStyle/>
        <a:p>
          <a:r>
            <a:rPr lang="ru-RU" dirty="0" smtClean="0"/>
            <a:t>Н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5608542D-B9B2-4EEF-8C8A-E32F45EB534C}">
      <dgm:prSet phldrT="[Текст]"/>
      <dgm:spPr/>
      <dgm:t>
        <a:bodyPr/>
        <a:lstStyle/>
        <a:p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Межбюджетные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трансферты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с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редства, предоставляемые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одним бюджетом бюджетной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системы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РФ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другому</a:t>
          </a:r>
          <a:r>
            <a:rPr lang="ru-RU" spc="27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20" dirty="0" smtClean="0">
              <a:latin typeface="Cambria Math" pitchFamily="18" charset="0"/>
              <a:ea typeface="Cambria Math" pitchFamily="18" charset="0"/>
              <a:cs typeface="Calibri"/>
            </a:rPr>
            <a:t>бюджету.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6483C949-6026-487C-8DCD-BF3622D2824D}" type="parTrans" cxnId="{4EBD7727-DBED-4552-8178-EF0023DFF407}">
      <dgm:prSet/>
      <dgm:spPr/>
      <dgm:t>
        <a:bodyPr/>
        <a:lstStyle/>
        <a:p>
          <a:endParaRPr lang="ru-RU"/>
        </a:p>
      </dgm:t>
    </dgm:pt>
    <dgm:pt modelId="{FC22CE2D-1E59-41D8-ABCE-A1BDCA18488B}" type="sibTrans" cxnId="{4EBD7727-DBED-4552-8178-EF0023DFF407}">
      <dgm:prSet/>
      <dgm:spPr/>
      <dgm:t>
        <a:bodyPr/>
        <a:lstStyle/>
        <a:p>
          <a:endParaRPr lang="ru-RU"/>
        </a:p>
      </dgm:t>
    </dgm:pt>
    <dgm:pt modelId="{4F9DF6AA-662E-431B-98A7-F6A83B6C03B3}">
      <dgm:prSet phldrT="[Текст]"/>
      <dgm:spPr/>
      <dgm:t>
        <a:bodyPr/>
        <a:lstStyle/>
        <a:p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CF5297D4-11B9-4545-B8B4-FEC37E3CEFC9}" type="parTrans" cxnId="{7B78FEC3-1A2C-4A0F-A6F7-643490E2B48D}">
      <dgm:prSet/>
      <dgm:spPr/>
      <dgm:t>
        <a:bodyPr/>
        <a:lstStyle/>
        <a:p>
          <a:endParaRPr lang="ru-RU"/>
        </a:p>
      </dgm:t>
    </dgm:pt>
    <dgm:pt modelId="{5ED5061A-37CD-4A47-B65E-9CE7F38FDBE0}" type="sibTrans" cxnId="{7B78FEC3-1A2C-4A0F-A6F7-643490E2B48D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  <dgm:t>
        <a:bodyPr/>
        <a:lstStyle/>
        <a:p>
          <a:endParaRPr lang="ru-RU"/>
        </a:p>
      </dgm:t>
    </dgm:pt>
    <dgm:pt modelId="{6BA4AA54-F438-4AFD-89FC-177EAE6708DD}" type="pres">
      <dgm:prSet presAssocID="{EB99FAF0-E366-4445-936E-E86605398985}" presName="parentText" presStyleLbl="node1" presStyleIdx="0" presStyleCnt="3" custScaleX="406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  <dgm:t>
        <a:bodyPr/>
        <a:lstStyle/>
        <a:p>
          <a:endParaRPr lang="ru-RU"/>
        </a:p>
      </dgm:t>
    </dgm:pt>
    <dgm:pt modelId="{0B0086A8-8883-40A0-B039-A4B7209A67A3}" type="pres">
      <dgm:prSet presAssocID="{63C2FA0B-611D-4100-94F4-EB54BDBBEFDB}" presName="linNode" presStyleCnt="0"/>
      <dgm:spPr/>
      <dgm:t>
        <a:bodyPr/>
        <a:lstStyle/>
        <a:p>
          <a:endParaRPr lang="ru-RU"/>
        </a:p>
      </dgm:t>
    </dgm:pt>
    <dgm:pt modelId="{7BE51F49-C1D1-494C-9FB1-5C99A1C2AB90}" type="pres">
      <dgm:prSet presAssocID="{63C2FA0B-611D-4100-94F4-EB54BDBBEFDB}" presName="parentText" presStyleLbl="node1" presStyleIdx="1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  <dgm:t>
        <a:bodyPr/>
        <a:lstStyle/>
        <a:p>
          <a:endParaRPr lang="ru-RU"/>
        </a:p>
      </dgm:t>
    </dgm:pt>
    <dgm:pt modelId="{A05053A2-04A1-489F-87E6-03CF522D38E6}" type="pres">
      <dgm:prSet presAssocID="{8E22C807-7EBD-4150-B034-DD98C8535834}" presName="linNode" presStyleCnt="0"/>
      <dgm:spPr/>
      <dgm:t>
        <a:bodyPr/>
        <a:lstStyle/>
        <a:p>
          <a:endParaRPr lang="ru-RU"/>
        </a:p>
      </dgm:t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E0DDEE-2F92-43B7-A4DC-783E8CC931F0}" type="presOf" srcId="{63C2FA0B-611D-4100-94F4-EB54BDBBEFDB}" destId="{7BE51F49-C1D1-494C-9FB1-5C99A1C2AB90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59773507-160B-4A60-BFF7-CC7274BA867B}" type="presOf" srcId="{448F57A5-D50D-4184-9ED6-D57DCE71B5EC}" destId="{650A1CC5-0CC0-41A5-991F-27D13713E3DC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E5F53699-2E0C-498A-BD2A-4D4DBA27CEC9}" type="presOf" srcId="{E753CAA9-FEF2-45AF-BA1C-45159ECA543A}" destId="{8AC31919-60F5-44FD-9A4B-14BAE02FE3EC}" srcOrd="0" destOrd="0" presId="urn:microsoft.com/office/officeart/2005/8/layout/vList5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26495C92-2CF3-4E31-AFDD-F4B3D66F6F24}" type="presOf" srcId="{8E22C807-7EBD-4150-B034-DD98C8535834}" destId="{5022083A-EAE6-49DF-8683-68175292005C}" srcOrd="0" destOrd="0" presId="urn:microsoft.com/office/officeart/2005/8/layout/vList5"/>
    <dgm:cxn modelId="{C3D73079-98AF-43EA-BCEB-71E1CEC4194B}" type="presOf" srcId="{4F9DF6AA-662E-431B-98A7-F6A83B6C03B3}" destId="{F506C365-E95F-47E4-AEAB-CA88723D14BC}" srcOrd="0" destOrd="1" presId="urn:microsoft.com/office/officeart/2005/8/layout/vList5"/>
    <dgm:cxn modelId="{E2DE6043-FA81-4DC1-A197-4B0883280355}" type="presOf" srcId="{C9EB16F9-BAC6-4F55-991F-3E415B821A7D}" destId="{F506C365-E95F-47E4-AEAB-CA88723D14BC}" srcOrd="0" destOrd="0" presId="urn:microsoft.com/office/officeart/2005/8/layout/vList5"/>
    <dgm:cxn modelId="{C28E5353-4BAF-437C-A9C3-20B35691BAB3}" type="presOf" srcId="{5608542D-B9B2-4EEF-8C8A-E32F45EB534C}" destId="{650A1CC5-0CC0-41A5-991F-27D13713E3DC}" srcOrd="0" destOrd="1" presId="urn:microsoft.com/office/officeart/2005/8/layout/vList5"/>
    <dgm:cxn modelId="{4EBD7727-DBED-4552-8178-EF0023DFF407}" srcId="{63C2FA0B-611D-4100-94F4-EB54BDBBEFDB}" destId="{5608542D-B9B2-4EEF-8C8A-E32F45EB534C}" srcOrd="1" destOrd="0" parTransId="{6483C949-6026-487C-8DCD-BF3622D2824D}" sibTransId="{FC22CE2D-1E59-41D8-ABCE-A1BDCA18488B}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3394F7B4-F934-41C6-B73A-C888C9E281AC}" type="presOf" srcId="{EB99FAF0-E366-4445-936E-E86605398985}" destId="{6BA4AA54-F438-4AFD-89FC-177EAE6708DD}" srcOrd="0" destOrd="0" presId="urn:microsoft.com/office/officeart/2005/8/layout/vList5"/>
    <dgm:cxn modelId="{069AC1D9-F4EC-42C4-9588-30607BEA246B}" type="presOf" srcId="{31F4B6FF-F9C3-4D23-B557-C8D76116FE2B}" destId="{F9C2643A-B2E5-4148-9F27-595CF048266E}" srcOrd="0" destOrd="0" presId="urn:microsoft.com/office/officeart/2005/8/layout/vList5"/>
    <dgm:cxn modelId="{7B78FEC3-1A2C-4A0F-A6F7-643490E2B48D}" srcId="{8E22C807-7EBD-4150-B034-DD98C8535834}" destId="{4F9DF6AA-662E-431B-98A7-F6A83B6C03B3}" srcOrd="1" destOrd="0" parTransId="{CF5297D4-11B9-4545-B8B4-FEC37E3CEFC9}" sibTransId="{5ED5061A-37CD-4A47-B65E-9CE7F38FDBE0}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2375C826-1105-41D7-80A2-E065BCC7A1C4}" type="presParOf" srcId="{F9C2643A-B2E5-4148-9F27-595CF048266E}" destId="{7B70B68F-9DCD-43A0-B1E2-D8AB3105FEFF}" srcOrd="0" destOrd="0" presId="urn:microsoft.com/office/officeart/2005/8/layout/vList5"/>
    <dgm:cxn modelId="{7D15D589-70AE-4F3B-BCE8-07A5790D8A2F}" type="presParOf" srcId="{7B70B68F-9DCD-43A0-B1E2-D8AB3105FEFF}" destId="{6BA4AA54-F438-4AFD-89FC-177EAE6708DD}" srcOrd="0" destOrd="0" presId="urn:microsoft.com/office/officeart/2005/8/layout/vList5"/>
    <dgm:cxn modelId="{F508457D-03AB-49EE-8745-6F7E97D94181}" type="presParOf" srcId="{7B70B68F-9DCD-43A0-B1E2-D8AB3105FEFF}" destId="{8AC31919-60F5-44FD-9A4B-14BAE02FE3EC}" srcOrd="1" destOrd="0" presId="urn:microsoft.com/office/officeart/2005/8/layout/vList5"/>
    <dgm:cxn modelId="{C26C0CCF-D04C-4F54-BED5-5278A0CF20D9}" type="presParOf" srcId="{F9C2643A-B2E5-4148-9F27-595CF048266E}" destId="{2EA3BAF8-60AE-435A-9708-BABC96EC2C0F}" srcOrd="1" destOrd="0" presId="urn:microsoft.com/office/officeart/2005/8/layout/vList5"/>
    <dgm:cxn modelId="{4C1DE484-FEC9-4D2B-BEEE-7E5E6905E6B1}" type="presParOf" srcId="{F9C2643A-B2E5-4148-9F27-595CF048266E}" destId="{0B0086A8-8883-40A0-B039-A4B7209A67A3}" srcOrd="2" destOrd="0" presId="urn:microsoft.com/office/officeart/2005/8/layout/vList5"/>
    <dgm:cxn modelId="{AA37AD06-7CF8-4CFE-98B0-63E340E3B3FB}" type="presParOf" srcId="{0B0086A8-8883-40A0-B039-A4B7209A67A3}" destId="{7BE51F49-C1D1-494C-9FB1-5C99A1C2AB90}" srcOrd="0" destOrd="0" presId="urn:microsoft.com/office/officeart/2005/8/layout/vList5"/>
    <dgm:cxn modelId="{F7E5FABF-A9BC-4997-B377-255182A0037A}" type="presParOf" srcId="{0B0086A8-8883-40A0-B039-A4B7209A67A3}" destId="{650A1CC5-0CC0-41A5-991F-27D13713E3DC}" srcOrd="1" destOrd="0" presId="urn:microsoft.com/office/officeart/2005/8/layout/vList5"/>
    <dgm:cxn modelId="{5EC945ED-2005-4339-BBFE-A22D0F1E92C9}" type="presParOf" srcId="{F9C2643A-B2E5-4148-9F27-595CF048266E}" destId="{3F6BC629-83F3-46E4-ADB6-18B265B24C89}" srcOrd="3" destOrd="0" presId="urn:microsoft.com/office/officeart/2005/8/layout/vList5"/>
    <dgm:cxn modelId="{842D0E41-1320-4FF0-B575-8495C6F75016}" type="presParOf" srcId="{F9C2643A-B2E5-4148-9F27-595CF048266E}" destId="{A05053A2-04A1-489F-87E6-03CF522D38E6}" srcOrd="4" destOrd="0" presId="urn:microsoft.com/office/officeart/2005/8/layout/vList5"/>
    <dgm:cxn modelId="{B984FEF0-2F60-4167-B590-A22432497A59}" type="presParOf" srcId="{A05053A2-04A1-489F-87E6-03CF522D38E6}" destId="{5022083A-EAE6-49DF-8683-68175292005C}" srcOrd="0" destOrd="0" presId="urn:microsoft.com/office/officeart/2005/8/layout/vList5"/>
    <dgm:cxn modelId="{F7967847-8FCE-4843-BA67-BBFB2E06A966}" type="presParOf" srcId="{A05053A2-04A1-489F-87E6-03CF522D38E6}" destId="{F506C365-E95F-47E4-AEAB-CA88723D14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1F4B6FF-F9C3-4D23-B557-C8D76116FE2B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9FAF0-E366-4445-936E-E86605398985}">
      <dgm:prSet phldrT="[Текст]"/>
      <dgm:spPr/>
      <dgm:t>
        <a:bodyPr/>
        <a:lstStyle/>
        <a:p>
          <a:r>
            <a:rPr lang="ru-RU" dirty="0" smtClean="0"/>
            <a:t>Р</a:t>
          </a:r>
          <a:endParaRPr lang="ru-RU" dirty="0"/>
        </a:p>
      </dgm:t>
    </dgm:pt>
    <dgm:pt modelId="{438BCF4F-08AC-43CF-8E3C-382A9BEAF5C5}" type="parTrans" cxnId="{3AAE055B-6295-40FC-8FE6-D688F8056007}">
      <dgm:prSet/>
      <dgm:spPr/>
      <dgm:t>
        <a:bodyPr/>
        <a:lstStyle/>
        <a:p>
          <a:endParaRPr lang="ru-RU"/>
        </a:p>
      </dgm:t>
    </dgm:pt>
    <dgm:pt modelId="{40119134-FEAD-40BF-ACDE-7ADC9738A93A}" type="sibTrans" cxnId="{3AAE055B-6295-40FC-8FE6-D688F8056007}">
      <dgm:prSet/>
      <dgm:spPr/>
      <dgm:t>
        <a:bodyPr/>
        <a:lstStyle/>
        <a:p>
          <a:endParaRPr lang="ru-RU"/>
        </a:p>
      </dgm:t>
    </dgm:pt>
    <dgm:pt modelId="{E753CAA9-FEF2-45AF-BA1C-45159ECA543A}">
      <dgm:prSet phldrT="[Текст]"/>
      <dgm:spPr/>
      <dgm:t>
        <a:bodyPr/>
        <a:lstStyle/>
        <a:p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Расходное</a:t>
          </a:r>
          <a:r>
            <a:rPr lang="ru-RU" b="1" spc="-8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обязательство - </a:t>
          </a:r>
          <a:r>
            <a:rPr lang="ru-RU" b="0" spc="-5" dirty="0" smtClean="0">
              <a:latin typeface="Cambria Math" pitchFamily="18" charset="0"/>
              <a:ea typeface="Cambria Math" pitchFamily="18" charset="0"/>
              <a:cs typeface="Calibri"/>
            </a:rPr>
            <a:t>о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бязанность публично-правового образования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предоставить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физическому или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юридическому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лицу,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иному уровню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международной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из соответствующего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29C15A3E-461C-464C-B36E-5E6E31A346CC}" type="parTrans" cxnId="{31F8DF2B-16DF-4B32-8DE2-0637409E66F6}">
      <dgm:prSet/>
      <dgm:spPr/>
      <dgm:t>
        <a:bodyPr/>
        <a:lstStyle/>
        <a:p>
          <a:endParaRPr lang="ru-RU"/>
        </a:p>
      </dgm:t>
    </dgm:pt>
    <dgm:pt modelId="{635862DB-FE5B-4621-8096-848424B0272B}" type="sibTrans" cxnId="{31F8DF2B-16DF-4B32-8DE2-0637409E66F6}">
      <dgm:prSet/>
      <dgm:spPr/>
      <dgm:t>
        <a:bodyPr/>
        <a:lstStyle/>
        <a:p>
          <a:endParaRPr lang="ru-RU"/>
        </a:p>
      </dgm:t>
    </dgm:pt>
    <dgm:pt modelId="{63C2FA0B-611D-4100-94F4-EB54BDBBEFDB}">
      <dgm:prSet phldrT="[Текст]"/>
      <dgm:spPr/>
      <dgm:t>
        <a:bodyPr/>
        <a:lstStyle/>
        <a:p>
          <a:r>
            <a:rPr lang="ru-RU" dirty="0" smtClean="0"/>
            <a:t>С</a:t>
          </a:r>
          <a:endParaRPr lang="ru-RU" dirty="0"/>
        </a:p>
      </dgm:t>
    </dgm:pt>
    <dgm:pt modelId="{9026C1D5-34D0-4ED1-A3D7-D16FFC22F3BF}" type="parTrans" cxnId="{5EDD46BF-8C55-4AFF-99AF-9BE0EECA422F}">
      <dgm:prSet/>
      <dgm:spPr/>
      <dgm:t>
        <a:bodyPr/>
        <a:lstStyle/>
        <a:p>
          <a:endParaRPr lang="ru-RU"/>
        </a:p>
      </dgm:t>
    </dgm:pt>
    <dgm:pt modelId="{D244259D-EAC1-4C1E-982F-2E4028157197}" type="sibTrans" cxnId="{5EDD46BF-8C55-4AFF-99AF-9BE0EECA422F}">
      <dgm:prSet/>
      <dgm:spPr/>
      <dgm:t>
        <a:bodyPr/>
        <a:lstStyle/>
        <a:p>
          <a:endParaRPr lang="ru-RU"/>
        </a:p>
      </dgm:t>
    </dgm:pt>
    <dgm:pt modelId="{448F57A5-D50D-4184-9ED6-D57DCE71B5EC}">
      <dgm:prSet phldrT="[Текст]"/>
      <dgm:spPr/>
      <dgm:t>
        <a:bodyPr/>
        <a:lstStyle/>
        <a:p>
          <a:r>
            <a:rPr lang="ru-RU" b="1" spc="-10" dirty="0" smtClean="0">
              <a:latin typeface="Cambria Math" pitchFamily="18" charset="0"/>
              <a:ea typeface="Cambria Math" pitchFamily="18" charset="0"/>
              <a:cs typeface="Calibri"/>
            </a:rPr>
            <a:t>Сводная бюджетная</a:t>
          </a:r>
          <a:r>
            <a:rPr lang="ru-RU" b="1" spc="-3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роспись - д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окумент, который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составляется 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ведется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финансовым органом (</a:t>
          </a:r>
          <a:r>
            <a:rPr lang="ru-RU" spc="-5" dirty="0" err="1" smtClean="0">
              <a:latin typeface="Cambria Math" pitchFamily="18" charset="0"/>
              <a:ea typeface="Cambria Math" pitchFamily="18" charset="0"/>
              <a:cs typeface="Calibri"/>
            </a:rPr>
            <a:t>органом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 управления 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государственным внебюджетным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фондом) в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целях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организации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исполнения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по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расходам  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источникам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финансирования дефицита</a:t>
          </a:r>
          <a:r>
            <a:rPr lang="ru-RU" spc="7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D3EA18F1-0D60-4178-B4C3-773093B29579}" type="parTrans" cxnId="{D32D3CA1-205D-4271-9BFD-4D499E129D61}">
      <dgm:prSet/>
      <dgm:spPr/>
      <dgm:t>
        <a:bodyPr/>
        <a:lstStyle/>
        <a:p>
          <a:endParaRPr lang="ru-RU"/>
        </a:p>
      </dgm:t>
    </dgm:pt>
    <dgm:pt modelId="{FD402596-86AC-4D24-AB21-DA448C124198}" type="sibTrans" cxnId="{D32D3CA1-205D-4271-9BFD-4D499E129D61}">
      <dgm:prSet/>
      <dgm:spPr/>
      <dgm:t>
        <a:bodyPr/>
        <a:lstStyle/>
        <a:p>
          <a:endParaRPr lang="ru-RU"/>
        </a:p>
      </dgm:t>
    </dgm:pt>
    <dgm:pt modelId="{8E22C807-7EBD-4150-B034-DD98C8535834}">
      <dgm:prSet phldrT="[Текст]"/>
      <dgm:spPr/>
      <dgm:t>
        <a:bodyPr/>
        <a:lstStyle/>
        <a:p>
          <a:r>
            <a:rPr lang="ru-RU" dirty="0" smtClean="0"/>
            <a:t>Т</a:t>
          </a:r>
          <a:endParaRPr lang="ru-RU" dirty="0"/>
        </a:p>
      </dgm:t>
    </dgm:pt>
    <dgm:pt modelId="{942081B5-BFC4-49BF-AF8D-C1BD514CA479}" type="parTrans" cxnId="{8AC4357F-E382-4935-9194-5FEB8EF8F178}">
      <dgm:prSet/>
      <dgm:spPr/>
      <dgm:t>
        <a:bodyPr/>
        <a:lstStyle/>
        <a:p>
          <a:endParaRPr lang="ru-RU"/>
        </a:p>
      </dgm:t>
    </dgm:pt>
    <dgm:pt modelId="{B966ED5D-61CA-4CB3-90F5-D5EDBAF8214A}" type="sibTrans" cxnId="{8AC4357F-E382-4935-9194-5FEB8EF8F178}">
      <dgm:prSet/>
      <dgm:spPr/>
      <dgm:t>
        <a:bodyPr/>
        <a:lstStyle/>
        <a:p>
          <a:endParaRPr lang="ru-RU"/>
        </a:p>
      </dgm:t>
    </dgm:pt>
    <dgm:pt modelId="{EE0A3A01-4B6F-4886-AC1E-6C1CA6077184}">
      <dgm:prSet/>
      <dgm:spPr/>
      <dgm:t>
        <a:bodyPr/>
        <a:lstStyle/>
        <a:p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Расходы</a:t>
          </a:r>
          <a:r>
            <a:rPr lang="ru-RU" b="1" spc="-4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- </a:t>
          </a:r>
          <a:r>
            <a:rPr lang="ru-RU" b="0" spc="-15" dirty="0" smtClean="0">
              <a:latin typeface="Cambria Math" pitchFamily="18" charset="0"/>
              <a:ea typeface="Cambria Math" pitchFamily="18" charset="0"/>
              <a:cs typeface="Calibri"/>
            </a:rPr>
            <a:t>в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ыплачиваемые из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денежные</a:t>
          </a:r>
          <a:r>
            <a:rPr lang="ru-RU" spc="4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средства.</a:t>
          </a:r>
          <a:endParaRPr lang="ru-RU" dirty="0">
            <a:latin typeface="Cambria Math" pitchFamily="18" charset="0"/>
            <a:ea typeface="Cambria Math" pitchFamily="18" charset="0"/>
            <a:cs typeface="Times New Roman"/>
          </a:endParaRPr>
        </a:p>
      </dgm:t>
    </dgm:pt>
    <dgm:pt modelId="{2B3B0DDE-E880-4DFE-9D25-48817FA4D713}" type="parTrans" cxnId="{83144397-7466-4E3F-B854-6C658D994261}">
      <dgm:prSet/>
      <dgm:spPr/>
      <dgm:t>
        <a:bodyPr/>
        <a:lstStyle/>
        <a:p>
          <a:endParaRPr lang="ru-RU"/>
        </a:p>
      </dgm:t>
    </dgm:pt>
    <dgm:pt modelId="{5AA621FD-9B5B-49C6-A30F-5104611534F6}" type="sibTrans" cxnId="{83144397-7466-4E3F-B854-6C658D994261}">
      <dgm:prSet/>
      <dgm:spPr/>
      <dgm:t>
        <a:bodyPr/>
        <a:lstStyle/>
        <a:p>
          <a:endParaRPr lang="ru-RU"/>
        </a:p>
      </dgm:t>
    </dgm:pt>
    <dgm:pt modelId="{C9EB16F9-BAC6-4F55-991F-3E415B821A7D}">
      <dgm:prSet phldrT="[Текст]"/>
      <dgm:spPr/>
      <dgm:t>
        <a:bodyPr/>
        <a:lstStyle/>
        <a:p>
          <a:r>
            <a:rPr lang="ru-RU" b="1" spc="-25" dirty="0" smtClean="0">
              <a:latin typeface="Cambria Math" pitchFamily="18" charset="0"/>
              <a:ea typeface="Cambria Math" pitchFamily="18" charset="0"/>
              <a:cs typeface="Calibri"/>
            </a:rPr>
            <a:t>Текущий </a:t>
          </a:r>
          <a:r>
            <a:rPr lang="ru-RU" b="1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</a:t>
          </a:r>
          <a:r>
            <a:rPr lang="ru-RU" b="1" spc="-15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b="1" spc="-20" dirty="0" smtClean="0">
              <a:latin typeface="Cambria Math" pitchFamily="18" charset="0"/>
              <a:ea typeface="Cambria Math" pitchFamily="18" charset="0"/>
              <a:cs typeface="Calibri"/>
            </a:rPr>
            <a:t>год  - </a:t>
          </a:r>
          <a:r>
            <a:rPr lang="ru-RU" b="0" spc="-20" dirty="0" err="1" smtClean="0">
              <a:latin typeface="Cambria Math" pitchFamily="18" charset="0"/>
              <a:ea typeface="Cambria Math" pitchFamily="18" charset="0"/>
              <a:cs typeface="Calibri"/>
            </a:rPr>
            <a:t>г</a:t>
          </a:r>
          <a:r>
            <a:rPr lang="ru-RU" spc="-40" dirty="0" err="1" smtClean="0">
              <a:latin typeface="Cambria Math" pitchFamily="18" charset="0"/>
              <a:ea typeface="Cambria Math" pitchFamily="18" charset="0"/>
              <a:cs typeface="Calibri"/>
            </a:rPr>
            <a:t>од</a:t>
          </a:r>
          <a:r>
            <a:rPr lang="ru-RU" spc="-40" dirty="0" smtClean="0">
              <a:latin typeface="Cambria Math" pitchFamily="18" charset="0"/>
              <a:ea typeface="Cambria Math" pitchFamily="18" charset="0"/>
              <a:cs typeface="Calibri"/>
            </a:rPr>
            <a:t>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в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котором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осуществляется исполнение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бюджета,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составление и рассмотрение проекта 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бюджета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на </a:t>
          </a:r>
          <a:r>
            <a:rPr lang="ru-RU" spc="-10" dirty="0" smtClean="0">
              <a:latin typeface="Cambria Math" pitchFamily="18" charset="0"/>
              <a:ea typeface="Cambria Math" pitchFamily="18" charset="0"/>
              <a:cs typeface="Calibri"/>
            </a:rPr>
            <a:t>очередной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финансовый </a:t>
          </a:r>
          <a:r>
            <a:rPr lang="ru-RU" spc="-25" dirty="0" smtClean="0">
              <a:latin typeface="Cambria Math" pitchFamily="18" charset="0"/>
              <a:ea typeface="Cambria Math" pitchFamily="18" charset="0"/>
              <a:cs typeface="Calibri"/>
            </a:rPr>
            <a:t>год </a:t>
          </a:r>
          <a:r>
            <a:rPr lang="ru-RU" spc="-5" dirty="0" smtClean="0">
              <a:latin typeface="Cambria Math" pitchFamily="18" charset="0"/>
              <a:ea typeface="Cambria Math" pitchFamily="18" charset="0"/>
              <a:cs typeface="Calibri"/>
            </a:rPr>
            <a:t>и плановый</a:t>
          </a:r>
          <a:r>
            <a:rPr lang="ru-RU" spc="120" dirty="0" smtClean="0">
              <a:latin typeface="Cambria Math" pitchFamily="18" charset="0"/>
              <a:ea typeface="Cambria Math" pitchFamily="18" charset="0"/>
              <a:cs typeface="Calibri"/>
            </a:rPr>
            <a:t> </a:t>
          </a:r>
          <a:r>
            <a:rPr lang="ru-RU" spc="-15" dirty="0" smtClean="0">
              <a:latin typeface="Cambria Math" pitchFamily="18" charset="0"/>
              <a:ea typeface="Cambria Math" pitchFamily="18" charset="0"/>
              <a:cs typeface="Calibri"/>
            </a:rPr>
            <a:t>период.</a:t>
          </a:r>
          <a:endParaRPr lang="ru-RU" dirty="0">
            <a:latin typeface="Cambria Math" pitchFamily="18" charset="0"/>
            <a:ea typeface="Cambria Math" pitchFamily="18" charset="0"/>
          </a:endParaRPr>
        </a:p>
      </dgm:t>
    </dgm:pt>
    <dgm:pt modelId="{E06BCEC0-3DFA-4198-BD0C-4189367C115C}" type="sibTrans" cxnId="{44A41A69-01C4-4D16-B472-BB3661CAA993}">
      <dgm:prSet/>
      <dgm:spPr/>
      <dgm:t>
        <a:bodyPr/>
        <a:lstStyle/>
        <a:p>
          <a:endParaRPr lang="ru-RU"/>
        </a:p>
      </dgm:t>
    </dgm:pt>
    <dgm:pt modelId="{CA4A54BD-3BCB-49D9-917C-A9E714268708}" type="parTrans" cxnId="{44A41A69-01C4-4D16-B472-BB3661CAA993}">
      <dgm:prSet/>
      <dgm:spPr/>
      <dgm:t>
        <a:bodyPr/>
        <a:lstStyle/>
        <a:p>
          <a:endParaRPr lang="ru-RU"/>
        </a:p>
      </dgm:t>
    </dgm:pt>
    <dgm:pt modelId="{F9C2643A-B2E5-4148-9F27-595CF048266E}" type="pres">
      <dgm:prSet presAssocID="{31F4B6FF-F9C3-4D23-B557-C8D76116FE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70B68F-9DCD-43A0-B1E2-D8AB3105FEFF}" type="pres">
      <dgm:prSet presAssocID="{EB99FAF0-E366-4445-936E-E86605398985}" presName="linNode" presStyleCnt="0"/>
      <dgm:spPr/>
      <dgm:t>
        <a:bodyPr/>
        <a:lstStyle/>
        <a:p>
          <a:endParaRPr lang="ru-RU"/>
        </a:p>
      </dgm:t>
    </dgm:pt>
    <dgm:pt modelId="{6BA4AA54-F438-4AFD-89FC-177EAE6708DD}" type="pres">
      <dgm:prSet presAssocID="{EB99FAF0-E366-4445-936E-E86605398985}" presName="parentText" presStyleLbl="node1" presStyleIdx="0" presStyleCnt="3" custScaleX="37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31919-60F5-44FD-9A4B-14BAE02FE3EC}" type="pres">
      <dgm:prSet presAssocID="{EB99FAF0-E366-4445-936E-E86605398985}" presName="descendantText" presStyleLbl="alignAccFollowNode1" presStyleIdx="0" presStyleCnt="3" custScaleX="135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3BAF8-60AE-435A-9708-BABC96EC2C0F}" type="pres">
      <dgm:prSet presAssocID="{40119134-FEAD-40BF-ACDE-7ADC9738A93A}" presName="sp" presStyleCnt="0"/>
      <dgm:spPr/>
      <dgm:t>
        <a:bodyPr/>
        <a:lstStyle/>
        <a:p>
          <a:endParaRPr lang="ru-RU"/>
        </a:p>
      </dgm:t>
    </dgm:pt>
    <dgm:pt modelId="{0B0086A8-8883-40A0-B039-A4B7209A67A3}" type="pres">
      <dgm:prSet presAssocID="{63C2FA0B-611D-4100-94F4-EB54BDBBEFDB}" presName="linNode" presStyleCnt="0"/>
      <dgm:spPr/>
      <dgm:t>
        <a:bodyPr/>
        <a:lstStyle/>
        <a:p>
          <a:endParaRPr lang="ru-RU"/>
        </a:p>
      </dgm:t>
    </dgm:pt>
    <dgm:pt modelId="{7BE51F49-C1D1-494C-9FB1-5C99A1C2AB90}" type="pres">
      <dgm:prSet presAssocID="{63C2FA0B-611D-4100-94F4-EB54BDBBEFDB}" presName="parentText" presStyleLbl="node1" presStyleIdx="1" presStyleCnt="3" custScaleX="42356" custScaleY="1012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1CC5-0CC0-41A5-991F-27D13713E3DC}" type="pres">
      <dgm:prSet presAssocID="{63C2FA0B-611D-4100-94F4-EB54BDBBEFDB}" presName="descendantText" presStyleLbl="alignAccFollowNode1" presStyleIdx="1" presStyleCnt="3" custScaleX="146169" custLinFactNeighborX="18" custLinFactNeighborY="-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BC629-83F3-46E4-ADB6-18B265B24C89}" type="pres">
      <dgm:prSet presAssocID="{D244259D-EAC1-4C1E-982F-2E4028157197}" presName="sp" presStyleCnt="0"/>
      <dgm:spPr/>
      <dgm:t>
        <a:bodyPr/>
        <a:lstStyle/>
        <a:p>
          <a:endParaRPr lang="ru-RU"/>
        </a:p>
      </dgm:t>
    </dgm:pt>
    <dgm:pt modelId="{A05053A2-04A1-489F-87E6-03CF522D38E6}" type="pres">
      <dgm:prSet presAssocID="{8E22C807-7EBD-4150-B034-DD98C8535834}" presName="linNode" presStyleCnt="0"/>
      <dgm:spPr/>
      <dgm:t>
        <a:bodyPr/>
        <a:lstStyle/>
        <a:p>
          <a:endParaRPr lang="ru-RU"/>
        </a:p>
      </dgm:t>
    </dgm:pt>
    <dgm:pt modelId="{5022083A-EAE6-49DF-8683-68175292005C}" type="pres">
      <dgm:prSet presAssocID="{8E22C807-7EBD-4150-B034-DD98C8535834}" presName="parentText" presStyleLbl="node1" presStyleIdx="2" presStyleCnt="3" custScaleX="427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6C365-E95F-47E4-AEAB-CA88723D14BC}" type="pres">
      <dgm:prSet presAssocID="{8E22C807-7EBD-4150-B034-DD98C8535834}" presName="descendantText" presStyleLbl="alignAccFollowNode1" presStyleIdx="2" presStyleCnt="3" custScaleX="153928" custLinFactNeighborX="340" custLinFactNeighborY="-2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345E28-6EC6-46FC-A7EA-F1021A4C0AA3}" type="presOf" srcId="{63C2FA0B-611D-4100-94F4-EB54BDBBEFDB}" destId="{7BE51F49-C1D1-494C-9FB1-5C99A1C2AB90}" srcOrd="0" destOrd="0" presId="urn:microsoft.com/office/officeart/2005/8/layout/vList5"/>
    <dgm:cxn modelId="{16CC7D17-777A-42BD-B091-23402E049032}" type="presOf" srcId="{C9EB16F9-BAC6-4F55-991F-3E415B821A7D}" destId="{F506C365-E95F-47E4-AEAB-CA88723D14BC}" srcOrd="0" destOrd="0" presId="urn:microsoft.com/office/officeart/2005/8/layout/vList5"/>
    <dgm:cxn modelId="{0A037941-E81F-432A-B37D-5061FBF11A25}" type="presOf" srcId="{448F57A5-D50D-4184-9ED6-D57DCE71B5EC}" destId="{650A1CC5-0CC0-41A5-991F-27D13713E3DC}" srcOrd="0" destOrd="0" presId="urn:microsoft.com/office/officeart/2005/8/layout/vList5"/>
    <dgm:cxn modelId="{5EDD46BF-8C55-4AFF-99AF-9BE0EECA422F}" srcId="{31F4B6FF-F9C3-4D23-B557-C8D76116FE2B}" destId="{63C2FA0B-611D-4100-94F4-EB54BDBBEFDB}" srcOrd="1" destOrd="0" parTransId="{9026C1D5-34D0-4ED1-A3D7-D16FFC22F3BF}" sibTransId="{D244259D-EAC1-4C1E-982F-2E4028157197}"/>
    <dgm:cxn modelId="{44A41A69-01C4-4D16-B472-BB3661CAA993}" srcId="{8E22C807-7EBD-4150-B034-DD98C8535834}" destId="{C9EB16F9-BAC6-4F55-991F-3E415B821A7D}" srcOrd="0" destOrd="0" parTransId="{CA4A54BD-3BCB-49D9-917C-A9E714268708}" sibTransId="{E06BCEC0-3DFA-4198-BD0C-4189367C115C}"/>
    <dgm:cxn modelId="{31F8DF2B-16DF-4B32-8DE2-0637409E66F6}" srcId="{EB99FAF0-E366-4445-936E-E86605398985}" destId="{E753CAA9-FEF2-45AF-BA1C-45159ECA543A}" srcOrd="0" destOrd="0" parTransId="{29C15A3E-461C-464C-B36E-5E6E31A346CC}" sibTransId="{635862DB-FE5B-4621-8096-848424B0272B}"/>
    <dgm:cxn modelId="{3AAE055B-6295-40FC-8FE6-D688F8056007}" srcId="{31F4B6FF-F9C3-4D23-B557-C8D76116FE2B}" destId="{EB99FAF0-E366-4445-936E-E86605398985}" srcOrd="0" destOrd="0" parTransId="{438BCF4F-08AC-43CF-8E3C-382A9BEAF5C5}" sibTransId="{40119134-FEAD-40BF-ACDE-7ADC9738A93A}"/>
    <dgm:cxn modelId="{8380CD5D-D421-41DF-9F12-055AB3195CFF}" type="presOf" srcId="{EB99FAF0-E366-4445-936E-E86605398985}" destId="{6BA4AA54-F438-4AFD-89FC-177EAE6708DD}" srcOrd="0" destOrd="0" presId="urn:microsoft.com/office/officeart/2005/8/layout/vList5"/>
    <dgm:cxn modelId="{BE18BCF9-A3E2-4A87-AE50-259AA1EC4B3B}" type="presOf" srcId="{EE0A3A01-4B6F-4886-AC1E-6C1CA6077184}" destId="{8AC31919-60F5-44FD-9A4B-14BAE02FE3EC}" srcOrd="0" destOrd="1" presId="urn:microsoft.com/office/officeart/2005/8/layout/vList5"/>
    <dgm:cxn modelId="{D7A471AB-0CBA-401C-BA65-70A2A189BDF1}" type="presOf" srcId="{8E22C807-7EBD-4150-B034-DD98C8535834}" destId="{5022083A-EAE6-49DF-8683-68175292005C}" srcOrd="0" destOrd="0" presId="urn:microsoft.com/office/officeart/2005/8/layout/vList5"/>
    <dgm:cxn modelId="{D32D3CA1-205D-4271-9BFD-4D499E129D61}" srcId="{63C2FA0B-611D-4100-94F4-EB54BDBBEFDB}" destId="{448F57A5-D50D-4184-9ED6-D57DCE71B5EC}" srcOrd="0" destOrd="0" parTransId="{D3EA18F1-0D60-4178-B4C3-773093B29579}" sibTransId="{FD402596-86AC-4D24-AB21-DA448C124198}"/>
    <dgm:cxn modelId="{CB61E9A9-086E-4220-859D-0712D1E59FA8}" type="presOf" srcId="{E753CAA9-FEF2-45AF-BA1C-45159ECA543A}" destId="{8AC31919-60F5-44FD-9A4B-14BAE02FE3EC}" srcOrd="0" destOrd="0" presId="urn:microsoft.com/office/officeart/2005/8/layout/vList5"/>
    <dgm:cxn modelId="{17C31503-C3E2-4511-A3A8-7E581BE31240}" type="presOf" srcId="{31F4B6FF-F9C3-4D23-B557-C8D76116FE2B}" destId="{F9C2643A-B2E5-4148-9F27-595CF048266E}" srcOrd="0" destOrd="0" presId="urn:microsoft.com/office/officeart/2005/8/layout/vList5"/>
    <dgm:cxn modelId="{8AC4357F-E382-4935-9194-5FEB8EF8F178}" srcId="{31F4B6FF-F9C3-4D23-B557-C8D76116FE2B}" destId="{8E22C807-7EBD-4150-B034-DD98C8535834}" srcOrd="2" destOrd="0" parTransId="{942081B5-BFC4-49BF-AF8D-C1BD514CA479}" sibTransId="{B966ED5D-61CA-4CB3-90F5-D5EDBAF8214A}"/>
    <dgm:cxn modelId="{83144397-7466-4E3F-B854-6C658D994261}" srcId="{EB99FAF0-E366-4445-936E-E86605398985}" destId="{EE0A3A01-4B6F-4886-AC1E-6C1CA6077184}" srcOrd="1" destOrd="0" parTransId="{2B3B0DDE-E880-4DFE-9D25-48817FA4D713}" sibTransId="{5AA621FD-9B5B-49C6-A30F-5104611534F6}"/>
    <dgm:cxn modelId="{EA3852A9-C88E-4C20-9AE2-68AAAE688BC5}" type="presParOf" srcId="{F9C2643A-B2E5-4148-9F27-595CF048266E}" destId="{7B70B68F-9DCD-43A0-B1E2-D8AB3105FEFF}" srcOrd="0" destOrd="0" presId="urn:microsoft.com/office/officeart/2005/8/layout/vList5"/>
    <dgm:cxn modelId="{B0C3C403-3F15-4FD0-A367-93189945E620}" type="presParOf" srcId="{7B70B68F-9DCD-43A0-B1E2-D8AB3105FEFF}" destId="{6BA4AA54-F438-4AFD-89FC-177EAE6708DD}" srcOrd="0" destOrd="0" presId="urn:microsoft.com/office/officeart/2005/8/layout/vList5"/>
    <dgm:cxn modelId="{CFAFE65E-99A6-434C-8267-ABF9ABA2F84C}" type="presParOf" srcId="{7B70B68F-9DCD-43A0-B1E2-D8AB3105FEFF}" destId="{8AC31919-60F5-44FD-9A4B-14BAE02FE3EC}" srcOrd="1" destOrd="0" presId="urn:microsoft.com/office/officeart/2005/8/layout/vList5"/>
    <dgm:cxn modelId="{E0ED71DB-FA91-41AD-926C-3C6FC649819A}" type="presParOf" srcId="{F9C2643A-B2E5-4148-9F27-595CF048266E}" destId="{2EA3BAF8-60AE-435A-9708-BABC96EC2C0F}" srcOrd="1" destOrd="0" presId="urn:microsoft.com/office/officeart/2005/8/layout/vList5"/>
    <dgm:cxn modelId="{6AB41B49-1ED9-4D99-9C08-DC9F0FEB9D15}" type="presParOf" srcId="{F9C2643A-B2E5-4148-9F27-595CF048266E}" destId="{0B0086A8-8883-40A0-B039-A4B7209A67A3}" srcOrd="2" destOrd="0" presId="urn:microsoft.com/office/officeart/2005/8/layout/vList5"/>
    <dgm:cxn modelId="{62D6CD64-8A44-45D3-8AF8-4E6EA9A4D172}" type="presParOf" srcId="{0B0086A8-8883-40A0-B039-A4B7209A67A3}" destId="{7BE51F49-C1D1-494C-9FB1-5C99A1C2AB90}" srcOrd="0" destOrd="0" presId="urn:microsoft.com/office/officeart/2005/8/layout/vList5"/>
    <dgm:cxn modelId="{9D44381E-C244-4AAA-96FA-727FF5B33638}" type="presParOf" srcId="{0B0086A8-8883-40A0-B039-A4B7209A67A3}" destId="{650A1CC5-0CC0-41A5-991F-27D13713E3DC}" srcOrd="1" destOrd="0" presId="urn:microsoft.com/office/officeart/2005/8/layout/vList5"/>
    <dgm:cxn modelId="{2A58D6AC-5F44-4FBE-8015-7C45EDDBE03F}" type="presParOf" srcId="{F9C2643A-B2E5-4148-9F27-595CF048266E}" destId="{3F6BC629-83F3-46E4-ADB6-18B265B24C89}" srcOrd="3" destOrd="0" presId="urn:microsoft.com/office/officeart/2005/8/layout/vList5"/>
    <dgm:cxn modelId="{900A2BD4-D329-40A5-A33A-E5E6A28C6F0C}" type="presParOf" srcId="{F9C2643A-B2E5-4148-9F27-595CF048266E}" destId="{A05053A2-04A1-489F-87E6-03CF522D38E6}" srcOrd="4" destOrd="0" presId="urn:microsoft.com/office/officeart/2005/8/layout/vList5"/>
    <dgm:cxn modelId="{1D1B708D-193F-4B70-8CBA-5ECE0BDF570C}" type="presParOf" srcId="{A05053A2-04A1-489F-87E6-03CF522D38E6}" destId="{5022083A-EAE6-49DF-8683-68175292005C}" srcOrd="0" destOrd="0" presId="urn:microsoft.com/office/officeart/2005/8/layout/vList5"/>
    <dgm:cxn modelId="{1E261447-8C8D-41F2-93E1-E9A109C05930}" type="presParOf" srcId="{A05053A2-04A1-489F-87E6-03CF522D38E6}" destId="{F506C365-E95F-47E4-AEAB-CA88723D14BC}" srcOrd="1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83A29A2-1967-4E7F-AC45-1EED647B89E1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31160A-6CA6-460D-A062-9BA1AAF7F270}">
      <dgm:prSet phldrT="[Текст]"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satMod val="103000"/>
                <a:lumMod val="102000"/>
                <a:tint val="94000"/>
                <a:alpha val="49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Население – 275,4 тыс.чел. (на 01.01.2018г.)</a:t>
          </a:r>
          <a:endParaRPr lang="ru-RU" sz="1400" dirty="0"/>
        </a:p>
      </dgm:t>
    </dgm:pt>
    <dgm:pt modelId="{C0013DF2-93B3-418F-800E-2E388EBCEA4B}" type="parTrans" cxnId="{2C917E1E-7929-47D4-91FD-1281627D4EE7}">
      <dgm:prSet/>
      <dgm:spPr/>
      <dgm:t>
        <a:bodyPr/>
        <a:lstStyle/>
        <a:p>
          <a:endParaRPr lang="ru-RU"/>
        </a:p>
      </dgm:t>
    </dgm:pt>
    <dgm:pt modelId="{BD0C75F4-CEC1-4D63-8823-E5D46B48DEA9}" type="sibTrans" cxnId="{2C917E1E-7929-47D4-91FD-1281627D4EE7}">
      <dgm:prSet/>
      <dgm:spPr/>
      <dgm:t>
        <a:bodyPr/>
        <a:lstStyle/>
        <a:p>
          <a:endParaRPr lang="ru-RU"/>
        </a:p>
      </dgm:t>
    </dgm:pt>
    <dgm:pt modelId="{A030424C-7223-4BA1-8503-9EAD0F775F53}">
      <dgm:prSet phldrT="[Текст]" custT="1"/>
      <dgm:spPr/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Городское –125,0 тыс. чел</a:t>
          </a:r>
          <a:r>
            <a:rPr lang="ru-RU" sz="1000" b="0" dirty="0" smtClean="0">
              <a:latin typeface="Times New Roman" pitchFamily="18" charset="0"/>
              <a:cs typeface="Times New Roman" pitchFamily="18" charset="0"/>
            </a:rPr>
            <a:t>. (45,4 %)</a:t>
          </a:r>
          <a:endParaRPr lang="ru-RU" sz="1000" dirty="0"/>
        </a:p>
      </dgm:t>
    </dgm:pt>
    <dgm:pt modelId="{E3C9BB04-157C-4C2E-B2D7-AB8308ED5618}" type="parTrans" cxnId="{7FA20AAC-A437-4867-8238-FDB3DC9D7859}">
      <dgm:prSet/>
      <dgm:spPr/>
      <dgm:t>
        <a:bodyPr/>
        <a:lstStyle/>
        <a:p>
          <a:endParaRPr lang="ru-RU"/>
        </a:p>
      </dgm:t>
    </dgm:pt>
    <dgm:pt modelId="{A6547AEF-3117-41BB-A9D0-2D85265FBCB1}" type="sibTrans" cxnId="{7FA20AAC-A437-4867-8238-FDB3DC9D7859}">
      <dgm:prSet/>
      <dgm:spPr/>
      <dgm:t>
        <a:bodyPr/>
        <a:lstStyle/>
        <a:p>
          <a:endParaRPr lang="ru-RU"/>
        </a:p>
      </dgm:t>
    </dgm:pt>
    <dgm:pt modelId="{5D60F05A-51E2-4B33-B229-5CA905DD9D63}">
      <dgm:prSet phldrT="[Текст]" custT="1"/>
      <dgm:spPr/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Сельское – 150,4тыс.чел</a:t>
          </a:r>
          <a:r>
            <a:rPr lang="ru-RU" sz="1000" b="0" dirty="0" smtClean="0">
              <a:latin typeface="Times New Roman" pitchFamily="18" charset="0"/>
              <a:cs typeface="Times New Roman" pitchFamily="18" charset="0"/>
            </a:rPr>
            <a:t>.   (54,6 %)</a:t>
          </a:r>
          <a:endParaRPr lang="ru-RU" sz="1000" dirty="0"/>
        </a:p>
      </dgm:t>
    </dgm:pt>
    <dgm:pt modelId="{510A0562-DFD6-4A10-8E4E-021D7128BE2D}" type="parTrans" cxnId="{4A7DE7A7-03F9-4ADE-94F7-0578512C1B4B}">
      <dgm:prSet/>
      <dgm:spPr/>
      <dgm:t>
        <a:bodyPr/>
        <a:lstStyle/>
        <a:p>
          <a:endParaRPr lang="ru-RU"/>
        </a:p>
      </dgm:t>
    </dgm:pt>
    <dgm:pt modelId="{44F5624F-A7FA-438B-8BFA-CE0EBF5141AB}" type="sibTrans" cxnId="{4A7DE7A7-03F9-4ADE-94F7-0578512C1B4B}">
      <dgm:prSet/>
      <dgm:spPr/>
      <dgm:t>
        <a:bodyPr/>
        <a:lstStyle/>
        <a:p>
          <a:endParaRPr lang="ru-RU"/>
        </a:p>
      </dgm:t>
    </dgm:pt>
    <dgm:pt modelId="{6618BA23-D467-4817-AA2D-D2557ACE7727}">
      <dgm:prSet phldrT="[Текст]"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satMod val="103000"/>
                <a:lumMod val="102000"/>
                <a:tint val="94000"/>
                <a:alpha val="7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  <dgm:t>
        <a:bodyPr/>
        <a:lstStyle/>
        <a:p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В состав республики входят</a:t>
          </a:r>
          <a:endParaRPr lang="ru-RU" sz="1400" b="0" dirty="0"/>
        </a:p>
      </dgm:t>
    </dgm:pt>
    <dgm:pt modelId="{DA8A5FCF-A651-4D8B-AFE6-F58E37C8A109}" type="parTrans" cxnId="{83F3CE03-E0E6-4ED3-B937-C3540834B145}">
      <dgm:prSet/>
      <dgm:spPr/>
      <dgm:t>
        <a:bodyPr/>
        <a:lstStyle/>
        <a:p>
          <a:endParaRPr lang="ru-RU"/>
        </a:p>
      </dgm:t>
    </dgm:pt>
    <dgm:pt modelId="{B7CC55CF-1637-4B9E-A17C-D4EE19FEAE8D}" type="sibTrans" cxnId="{83F3CE03-E0E6-4ED3-B937-C3540834B145}">
      <dgm:prSet/>
      <dgm:spPr/>
      <dgm:t>
        <a:bodyPr/>
        <a:lstStyle/>
        <a:p>
          <a:endParaRPr lang="ru-RU"/>
        </a:p>
      </dgm:t>
    </dgm:pt>
    <dgm:pt modelId="{B39379C4-D09C-440B-AE9D-745F8816AC84}">
      <dgm:prSet phldrT="[Текст]" custT="1"/>
      <dgm:spPr/>
      <dgm:t>
        <a:bodyPr/>
        <a:lstStyle/>
        <a:p>
          <a:r>
            <a:rPr lang="ru-RU" sz="1000" b="0" dirty="0" smtClean="0">
              <a:latin typeface="Times New Roman" pitchFamily="18" charset="0"/>
              <a:cs typeface="Times New Roman" pitchFamily="18" charset="0"/>
            </a:rPr>
            <a:t>1 городской округ – г. Элиста</a:t>
          </a:r>
          <a:endParaRPr lang="ru-RU" sz="1000" dirty="0"/>
        </a:p>
      </dgm:t>
    </dgm:pt>
    <dgm:pt modelId="{2D93AD2E-3FE8-461C-8198-1033AA7E6F18}" type="parTrans" cxnId="{A7AB57FD-583F-4091-AF35-E085C5870374}">
      <dgm:prSet/>
      <dgm:spPr/>
      <dgm:t>
        <a:bodyPr/>
        <a:lstStyle/>
        <a:p>
          <a:endParaRPr lang="ru-RU"/>
        </a:p>
      </dgm:t>
    </dgm:pt>
    <dgm:pt modelId="{3D21EEDE-F0E1-41E2-B178-34EAA865BF6F}" type="sibTrans" cxnId="{A7AB57FD-583F-4091-AF35-E085C5870374}">
      <dgm:prSet/>
      <dgm:spPr/>
      <dgm:t>
        <a:bodyPr/>
        <a:lstStyle/>
        <a:p>
          <a:endParaRPr lang="ru-RU"/>
        </a:p>
      </dgm:t>
    </dgm:pt>
    <dgm:pt modelId="{7E9C8516-DF7F-49D5-ACAB-145CB320093D}">
      <dgm:prSet phldrT="[Текст]" custT="1"/>
      <dgm:spPr/>
      <dgm:t>
        <a:bodyPr/>
        <a:lstStyle/>
        <a:p>
          <a:r>
            <a:rPr lang="ru-RU" sz="1000" b="0" dirty="0" smtClean="0">
              <a:latin typeface="Times New Roman" pitchFamily="18" charset="0"/>
              <a:cs typeface="Times New Roman" pitchFamily="18" charset="0"/>
            </a:rPr>
            <a:t>2 городских поселения – г. </a:t>
          </a:r>
          <a:r>
            <a:rPr lang="ru-RU" sz="1000" b="0" dirty="0" err="1" smtClean="0">
              <a:latin typeface="Times New Roman" pitchFamily="18" charset="0"/>
              <a:cs typeface="Times New Roman" pitchFamily="18" charset="0"/>
            </a:rPr>
            <a:t>Городовиковск</a:t>
          </a:r>
          <a:r>
            <a:rPr lang="ru-RU" sz="1000" b="0" dirty="0" smtClean="0">
              <a:latin typeface="Times New Roman" pitchFamily="18" charset="0"/>
              <a:cs typeface="Times New Roman" pitchFamily="18" charset="0"/>
            </a:rPr>
            <a:t>, г. </a:t>
          </a:r>
          <a:r>
            <a:rPr lang="ru-RU" sz="1000" b="0" dirty="0" err="1" smtClean="0">
              <a:latin typeface="Times New Roman" pitchFamily="18" charset="0"/>
              <a:cs typeface="Times New Roman" pitchFamily="18" charset="0"/>
            </a:rPr>
            <a:t>Лагань</a:t>
          </a:r>
          <a:endParaRPr lang="ru-RU" sz="1000" dirty="0"/>
        </a:p>
      </dgm:t>
    </dgm:pt>
    <dgm:pt modelId="{DC9C1921-9336-4343-992F-AE73D2BFB404}" type="parTrans" cxnId="{D524ABE7-3F44-433F-A109-9AB9FEA5AAEC}">
      <dgm:prSet/>
      <dgm:spPr/>
      <dgm:t>
        <a:bodyPr/>
        <a:lstStyle/>
        <a:p>
          <a:endParaRPr lang="ru-RU"/>
        </a:p>
      </dgm:t>
    </dgm:pt>
    <dgm:pt modelId="{47BB8999-B786-43DE-80DB-D6431A98054C}" type="sibTrans" cxnId="{D524ABE7-3F44-433F-A109-9AB9FEA5AAEC}">
      <dgm:prSet/>
      <dgm:spPr/>
      <dgm:t>
        <a:bodyPr/>
        <a:lstStyle/>
        <a:p>
          <a:endParaRPr lang="ru-RU"/>
        </a:p>
      </dgm:t>
    </dgm:pt>
    <dgm:pt modelId="{98BD9EA9-76F6-4B8A-9D4B-C382E8CFFB4B}">
      <dgm:prSet phldrT="[Текст]" custT="1"/>
      <dgm:spPr/>
      <dgm:t>
        <a:bodyPr/>
        <a:lstStyle/>
        <a:p>
          <a:r>
            <a:rPr lang="ru-RU" sz="1000" b="0" dirty="0" smtClean="0">
              <a:latin typeface="Times New Roman" pitchFamily="18" charset="0"/>
              <a:cs typeface="Times New Roman" pitchFamily="18" charset="0"/>
            </a:rPr>
            <a:t>13 муниципальных районов</a:t>
          </a:r>
          <a:endParaRPr lang="ru-RU" sz="1000" dirty="0"/>
        </a:p>
      </dgm:t>
    </dgm:pt>
    <dgm:pt modelId="{8C29DA4D-36B4-4C6B-B79F-1244ACF70FE4}" type="parTrans" cxnId="{980BCF07-0ADD-47B2-AB7D-3E46F98C73D0}">
      <dgm:prSet/>
      <dgm:spPr/>
      <dgm:t>
        <a:bodyPr/>
        <a:lstStyle/>
        <a:p>
          <a:endParaRPr lang="ru-RU"/>
        </a:p>
      </dgm:t>
    </dgm:pt>
    <dgm:pt modelId="{4836D8E3-344C-481A-8662-8C6DF37176B9}" type="sibTrans" cxnId="{980BCF07-0ADD-47B2-AB7D-3E46F98C73D0}">
      <dgm:prSet/>
      <dgm:spPr/>
      <dgm:t>
        <a:bodyPr/>
        <a:lstStyle/>
        <a:p>
          <a:endParaRPr lang="ru-RU"/>
        </a:p>
      </dgm:t>
    </dgm:pt>
    <dgm:pt modelId="{01949CF8-4C27-4BE4-9B54-676DC7AF9EE6}">
      <dgm:prSet phldrT="[Текст]" custT="1"/>
      <dgm:spPr/>
      <dgm:t>
        <a:bodyPr/>
        <a:lstStyle/>
        <a:p>
          <a:r>
            <a:rPr lang="ru-RU" sz="1000" b="0" dirty="0" smtClean="0">
              <a:latin typeface="Times New Roman" pitchFamily="18" charset="0"/>
              <a:cs typeface="Times New Roman" pitchFamily="18" charset="0"/>
            </a:rPr>
            <a:t>111 сельских населенных пункта</a:t>
          </a:r>
          <a:endParaRPr lang="ru-RU" sz="1000" dirty="0"/>
        </a:p>
      </dgm:t>
    </dgm:pt>
    <dgm:pt modelId="{EA3CFB9B-66E8-4FD5-AF23-3E39C73D96B7}" type="parTrans" cxnId="{3AB7C2E9-EEBB-4754-9FBF-229EBD1A0023}">
      <dgm:prSet/>
      <dgm:spPr/>
      <dgm:t>
        <a:bodyPr/>
        <a:lstStyle/>
        <a:p>
          <a:endParaRPr lang="ru-RU"/>
        </a:p>
      </dgm:t>
    </dgm:pt>
    <dgm:pt modelId="{D48E7214-D5C7-4151-A6A2-280485B62341}" type="sibTrans" cxnId="{3AB7C2E9-EEBB-4754-9FBF-229EBD1A0023}">
      <dgm:prSet/>
      <dgm:spPr/>
      <dgm:t>
        <a:bodyPr/>
        <a:lstStyle/>
        <a:p>
          <a:endParaRPr lang="ru-RU"/>
        </a:p>
      </dgm:t>
    </dgm:pt>
    <dgm:pt modelId="{EFDF655A-7A3E-423F-83E8-761BE6F14760}" type="pres">
      <dgm:prSet presAssocID="{883A29A2-1967-4E7F-AC45-1EED647B89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8973D2-DB24-495E-8C7C-1B2D2BF1411E}" type="pres">
      <dgm:prSet presAssocID="{2031160A-6CA6-460D-A062-9BA1AAF7F270}" presName="linNode" presStyleCnt="0"/>
      <dgm:spPr/>
    </dgm:pt>
    <dgm:pt modelId="{0713E62F-7F31-45A5-AA2C-EA8A49AC3290}" type="pres">
      <dgm:prSet presAssocID="{2031160A-6CA6-460D-A062-9BA1AAF7F270}" presName="parentText" presStyleLbl="node1" presStyleIdx="0" presStyleCnt="2" custScaleX="76215" custLinFactNeighborX="3931" custLinFactNeighborY="37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FC860-9A70-476C-BCCB-125D1B0DF416}" type="pres">
      <dgm:prSet presAssocID="{2031160A-6CA6-460D-A062-9BA1AAF7F270}" presName="descendantText" presStyleLbl="alignAccFollowNode1" presStyleIdx="0" presStyleCnt="2" custScaleX="68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340AC2-1143-48AD-8D81-24908426101C}" type="pres">
      <dgm:prSet presAssocID="{BD0C75F4-CEC1-4D63-8823-E5D46B48DEA9}" presName="sp" presStyleCnt="0"/>
      <dgm:spPr/>
    </dgm:pt>
    <dgm:pt modelId="{999EBCAD-ACE6-44E0-82AC-6170015991B2}" type="pres">
      <dgm:prSet presAssocID="{6618BA23-D467-4817-AA2D-D2557ACE7727}" presName="linNode" presStyleCnt="0"/>
      <dgm:spPr/>
    </dgm:pt>
    <dgm:pt modelId="{7664FDB3-4388-4B31-A426-EE29CF6D65D0}" type="pres">
      <dgm:prSet presAssocID="{6618BA23-D467-4817-AA2D-D2557ACE7727}" presName="parentText" presStyleLbl="node1" presStyleIdx="1" presStyleCnt="2" custScaleX="77083" custLinFactNeighborX="3439" custLinFactNeighborY="10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7E3D4-DD78-4DE8-AB45-EB790EBD62A1}" type="pres">
      <dgm:prSet presAssocID="{6618BA23-D467-4817-AA2D-D2557ACE7727}" presName="descendantText" presStyleLbl="alignAccFollowNode1" presStyleIdx="1" presStyleCnt="2" custScaleX="76039" custScaleY="119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0BCF07-0ADD-47B2-AB7D-3E46F98C73D0}" srcId="{6618BA23-D467-4817-AA2D-D2557ACE7727}" destId="{98BD9EA9-76F6-4B8A-9D4B-C382E8CFFB4B}" srcOrd="2" destOrd="0" parTransId="{8C29DA4D-36B4-4C6B-B79F-1244ACF70FE4}" sibTransId="{4836D8E3-344C-481A-8662-8C6DF37176B9}"/>
    <dgm:cxn modelId="{9D7C62F0-BF08-4184-ABAE-220BB7984C7E}" type="presOf" srcId="{B39379C4-D09C-440B-AE9D-745F8816AC84}" destId="{D577E3D4-DD78-4DE8-AB45-EB790EBD62A1}" srcOrd="0" destOrd="0" presId="urn:microsoft.com/office/officeart/2005/8/layout/vList5"/>
    <dgm:cxn modelId="{2C917E1E-7929-47D4-91FD-1281627D4EE7}" srcId="{883A29A2-1967-4E7F-AC45-1EED647B89E1}" destId="{2031160A-6CA6-460D-A062-9BA1AAF7F270}" srcOrd="0" destOrd="0" parTransId="{C0013DF2-93B3-418F-800E-2E388EBCEA4B}" sibTransId="{BD0C75F4-CEC1-4D63-8823-E5D46B48DEA9}"/>
    <dgm:cxn modelId="{3AB7C2E9-EEBB-4754-9FBF-229EBD1A0023}" srcId="{6618BA23-D467-4817-AA2D-D2557ACE7727}" destId="{01949CF8-4C27-4BE4-9B54-676DC7AF9EE6}" srcOrd="3" destOrd="0" parTransId="{EA3CFB9B-66E8-4FD5-AF23-3E39C73D96B7}" sibTransId="{D48E7214-D5C7-4151-A6A2-280485B62341}"/>
    <dgm:cxn modelId="{69D08012-F699-406F-B74F-B45D1391E50D}" type="presOf" srcId="{98BD9EA9-76F6-4B8A-9D4B-C382E8CFFB4B}" destId="{D577E3D4-DD78-4DE8-AB45-EB790EBD62A1}" srcOrd="0" destOrd="2" presId="urn:microsoft.com/office/officeart/2005/8/layout/vList5"/>
    <dgm:cxn modelId="{CF9A90E8-F09B-42ED-BBE3-99FD3B792A26}" type="presOf" srcId="{2031160A-6CA6-460D-A062-9BA1AAF7F270}" destId="{0713E62F-7F31-45A5-AA2C-EA8A49AC3290}" srcOrd="0" destOrd="0" presId="urn:microsoft.com/office/officeart/2005/8/layout/vList5"/>
    <dgm:cxn modelId="{4A7DE7A7-03F9-4ADE-94F7-0578512C1B4B}" srcId="{2031160A-6CA6-460D-A062-9BA1AAF7F270}" destId="{5D60F05A-51E2-4B33-B229-5CA905DD9D63}" srcOrd="1" destOrd="0" parTransId="{510A0562-DFD6-4A10-8E4E-021D7128BE2D}" sibTransId="{44F5624F-A7FA-438B-8BFA-CE0EBF5141AB}"/>
    <dgm:cxn modelId="{7FA20AAC-A437-4867-8238-FDB3DC9D7859}" srcId="{2031160A-6CA6-460D-A062-9BA1AAF7F270}" destId="{A030424C-7223-4BA1-8503-9EAD0F775F53}" srcOrd="0" destOrd="0" parTransId="{E3C9BB04-157C-4C2E-B2D7-AB8308ED5618}" sibTransId="{A6547AEF-3117-41BB-A9D0-2D85265FBCB1}"/>
    <dgm:cxn modelId="{A7AB57FD-583F-4091-AF35-E085C5870374}" srcId="{6618BA23-D467-4817-AA2D-D2557ACE7727}" destId="{B39379C4-D09C-440B-AE9D-745F8816AC84}" srcOrd="0" destOrd="0" parTransId="{2D93AD2E-3FE8-461C-8198-1033AA7E6F18}" sibTransId="{3D21EEDE-F0E1-41E2-B178-34EAA865BF6F}"/>
    <dgm:cxn modelId="{6DEC807C-5564-43FB-957A-0EBF407F978C}" type="presOf" srcId="{A030424C-7223-4BA1-8503-9EAD0F775F53}" destId="{3E0FC860-9A70-476C-BCCB-125D1B0DF416}" srcOrd="0" destOrd="0" presId="urn:microsoft.com/office/officeart/2005/8/layout/vList5"/>
    <dgm:cxn modelId="{B73EB961-E0CC-41E1-802B-DC4F46AFE23E}" type="presOf" srcId="{883A29A2-1967-4E7F-AC45-1EED647B89E1}" destId="{EFDF655A-7A3E-423F-83E8-761BE6F14760}" srcOrd="0" destOrd="0" presId="urn:microsoft.com/office/officeart/2005/8/layout/vList5"/>
    <dgm:cxn modelId="{D524ABE7-3F44-433F-A109-9AB9FEA5AAEC}" srcId="{6618BA23-D467-4817-AA2D-D2557ACE7727}" destId="{7E9C8516-DF7F-49D5-ACAB-145CB320093D}" srcOrd="1" destOrd="0" parTransId="{DC9C1921-9336-4343-992F-AE73D2BFB404}" sibTransId="{47BB8999-B786-43DE-80DB-D6431A98054C}"/>
    <dgm:cxn modelId="{8FD04AF4-5171-414D-986F-CCA88F9F2545}" type="presOf" srcId="{5D60F05A-51E2-4B33-B229-5CA905DD9D63}" destId="{3E0FC860-9A70-476C-BCCB-125D1B0DF416}" srcOrd="0" destOrd="1" presId="urn:microsoft.com/office/officeart/2005/8/layout/vList5"/>
    <dgm:cxn modelId="{12CDCBFB-348B-471A-B70C-E6EF24A72552}" type="presOf" srcId="{6618BA23-D467-4817-AA2D-D2557ACE7727}" destId="{7664FDB3-4388-4B31-A426-EE29CF6D65D0}" srcOrd="0" destOrd="0" presId="urn:microsoft.com/office/officeart/2005/8/layout/vList5"/>
    <dgm:cxn modelId="{3552CE52-80A2-4BDD-8ED0-F646A8EC1BAF}" type="presOf" srcId="{01949CF8-4C27-4BE4-9B54-676DC7AF9EE6}" destId="{D577E3D4-DD78-4DE8-AB45-EB790EBD62A1}" srcOrd="0" destOrd="3" presId="urn:microsoft.com/office/officeart/2005/8/layout/vList5"/>
    <dgm:cxn modelId="{50C86874-E15C-4EFB-BC76-62D3A0833729}" type="presOf" srcId="{7E9C8516-DF7F-49D5-ACAB-145CB320093D}" destId="{D577E3D4-DD78-4DE8-AB45-EB790EBD62A1}" srcOrd="0" destOrd="1" presId="urn:microsoft.com/office/officeart/2005/8/layout/vList5"/>
    <dgm:cxn modelId="{83F3CE03-E0E6-4ED3-B937-C3540834B145}" srcId="{883A29A2-1967-4E7F-AC45-1EED647B89E1}" destId="{6618BA23-D467-4817-AA2D-D2557ACE7727}" srcOrd="1" destOrd="0" parTransId="{DA8A5FCF-A651-4D8B-AFE6-F58E37C8A109}" sibTransId="{B7CC55CF-1637-4B9E-A17C-D4EE19FEAE8D}"/>
    <dgm:cxn modelId="{FBD1D986-4DBE-42C3-8BA7-0F5BFF9D1323}" type="presParOf" srcId="{EFDF655A-7A3E-423F-83E8-761BE6F14760}" destId="{B58973D2-DB24-495E-8C7C-1B2D2BF1411E}" srcOrd="0" destOrd="0" presId="urn:microsoft.com/office/officeart/2005/8/layout/vList5"/>
    <dgm:cxn modelId="{DC73BE8C-34DF-4E4D-9D7E-B7E9D1D03EDB}" type="presParOf" srcId="{B58973D2-DB24-495E-8C7C-1B2D2BF1411E}" destId="{0713E62F-7F31-45A5-AA2C-EA8A49AC3290}" srcOrd="0" destOrd="0" presId="urn:microsoft.com/office/officeart/2005/8/layout/vList5"/>
    <dgm:cxn modelId="{0F590948-2322-42D9-A2F9-D3E1C4242208}" type="presParOf" srcId="{B58973D2-DB24-495E-8C7C-1B2D2BF1411E}" destId="{3E0FC860-9A70-476C-BCCB-125D1B0DF416}" srcOrd="1" destOrd="0" presId="urn:microsoft.com/office/officeart/2005/8/layout/vList5"/>
    <dgm:cxn modelId="{A497531B-FE24-4DD9-B24B-F50EF82E2E0E}" type="presParOf" srcId="{EFDF655A-7A3E-423F-83E8-761BE6F14760}" destId="{3E340AC2-1143-48AD-8D81-24908426101C}" srcOrd="1" destOrd="0" presId="urn:microsoft.com/office/officeart/2005/8/layout/vList5"/>
    <dgm:cxn modelId="{AEB8913D-DB8B-448F-94F1-7172913EFCF0}" type="presParOf" srcId="{EFDF655A-7A3E-423F-83E8-761BE6F14760}" destId="{999EBCAD-ACE6-44E0-82AC-6170015991B2}" srcOrd="2" destOrd="0" presId="urn:microsoft.com/office/officeart/2005/8/layout/vList5"/>
    <dgm:cxn modelId="{1A3A0788-449E-499A-A357-E0F836ABA3BA}" type="presParOf" srcId="{999EBCAD-ACE6-44E0-82AC-6170015991B2}" destId="{7664FDB3-4388-4B31-A426-EE29CF6D65D0}" srcOrd="0" destOrd="0" presId="urn:microsoft.com/office/officeart/2005/8/layout/vList5"/>
    <dgm:cxn modelId="{200B91DF-BCE5-4A0B-A139-7B7FF0AF7F73}" type="presParOf" srcId="{999EBCAD-ACE6-44E0-82AC-6170015991B2}" destId="{D577E3D4-DD78-4DE8-AB45-EB790EBD62A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A1B3E72-B22D-4F60-A67B-CD322EB70296}" type="doc">
      <dgm:prSet loTypeId="urn:microsoft.com/office/officeart/2005/8/layout/arrow3" loCatId="relationship" qsTypeId="urn:microsoft.com/office/officeart/2005/8/quickstyle/simple1#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9DFC3B9-9795-4646-935D-E94D79855F49}">
      <dgm:prSet phldrT="[Текст]" custT="1"/>
      <dgm:spPr>
        <a:solidFill>
          <a:schemeClr val="bg1">
            <a:alpha val="85000"/>
          </a:schemeClr>
        </a:solidFill>
        <a:scene3d>
          <a:camera prst="orthographicFront"/>
          <a:lightRig rig="threePt" dir="t"/>
        </a:scene3d>
        <a:sp3d prstMaterial="metal"/>
      </dgm:spPr>
      <dgm:t>
        <a:bodyPr/>
        <a:lstStyle/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2018 г.</a:t>
          </a:r>
        </a:p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Удельный вес: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55F9838-FA44-49F3-BE75-7E7B12D280FC}" type="parTrans" cxnId="{9BD61330-0EB6-41B6-A32D-AE4C5F7D7985}">
      <dgm:prSet/>
      <dgm:spPr/>
      <dgm:t>
        <a:bodyPr/>
        <a:lstStyle/>
        <a:p>
          <a:endParaRPr lang="ru-RU"/>
        </a:p>
      </dgm:t>
    </dgm:pt>
    <dgm:pt modelId="{5F38C647-3192-4BED-A7A3-9058D3EDA43E}" type="sibTrans" cxnId="{9BD61330-0EB6-41B6-A32D-AE4C5F7D7985}">
      <dgm:prSet/>
      <dgm:spPr/>
      <dgm:t>
        <a:bodyPr/>
        <a:lstStyle/>
        <a:p>
          <a:endParaRPr lang="ru-RU"/>
        </a:p>
      </dgm:t>
    </dgm:pt>
    <dgm:pt modelId="{1A538D0A-7AD6-4447-A3FC-694971DF093A}">
      <dgm:prSet phldrT="[Текст]" custT="1"/>
      <dgm:spPr>
        <a:solidFill>
          <a:schemeClr val="bg1">
            <a:alpha val="85000"/>
          </a:schemeClr>
        </a:solidFill>
        <a:scene3d>
          <a:camera prst="orthographicFront"/>
          <a:lightRig rig="threePt" dir="t"/>
        </a:scene3d>
        <a:sp3d prstMaterial="metal"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Налоги на имущество – 23,4%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BCC796E-A452-43A0-AA1A-7B9EE82C403F}" type="parTrans" cxnId="{FA8CBBDD-4137-49AE-86A8-7558CD3755C1}">
      <dgm:prSet/>
      <dgm:spPr/>
      <dgm:t>
        <a:bodyPr/>
        <a:lstStyle/>
        <a:p>
          <a:endParaRPr lang="ru-RU"/>
        </a:p>
      </dgm:t>
    </dgm:pt>
    <dgm:pt modelId="{9BD4CB88-9CFE-48BD-8E4F-27C7CF5B7BA4}" type="sibTrans" cxnId="{FA8CBBDD-4137-49AE-86A8-7558CD3755C1}">
      <dgm:prSet/>
      <dgm:spPr/>
      <dgm:t>
        <a:bodyPr/>
        <a:lstStyle/>
        <a:p>
          <a:endParaRPr lang="ru-RU"/>
        </a:p>
      </dgm:t>
    </dgm:pt>
    <dgm:pt modelId="{FC9F7D2B-8528-40C4-B1AB-AB1D78F507E2}">
      <dgm:prSet custT="1"/>
      <dgm:spPr>
        <a:solidFill>
          <a:schemeClr val="bg1">
            <a:alpha val="85000"/>
          </a:schemeClr>
        </a:solidFill>
        <a:scene3d>
          <a:camera prst="orthographicFront"/>
          <a:lightRig rig="threePt" dir="t"/>
        </a:scene3d>
        <a:sp3d prstMaterial="metal"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Прочие налоговые доходы – 2,5%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367AD62-6861-42C9-A3C1-A7C9B04ABFDF}" type="parTrans" cxnId="{0FE709BC-E6A1-4D7B-BAA9-4241EB64D17A}">
      <dgm:prSet/>
      <dgm:spPr/>
      <dgm:t>
        <a:bodyPr/>
        <a:lstStyle/>
        <a:p>
          <a:endParaRPr lang="ru-RU"/>
        </a:p>
      </dgm:t>
    </dgm:pt>
    <dgm:pt modelId="{3D3C07C6-5953-4CF6-BEE2-98153E1ACCB2}" type="sibTrans" cxnId="{0FE709BC-E6A1-4D7B-BAA9-4241EB64D17A}">
      <dgm:prSet/>
      <dgm:spPr/>
      <dgm:t>
        <a:bodyPr/>
        <a:lstStyle/>
        <a:p>
          <a:endParaRPr lang="ru-RU"/>
        </a:p>
      </dgm:t>
    </dgm:pt>
    <dgm:pt modelId="{BE613E65-3004-4264-9E71-15371174C298}">
      <dgm:prSet custT="1"/>
      <dgm:spPr>
        <a:solidFill>
          <a:schemeClr val="bg1">
            <a:alpha val="85000"/>
          </a:schemeClr>
        </a:solidFill>
        <a:scene3d>
          <a:camera prst="orthographicFront"/>
          <a:lightRig rig="threePt" dir="t"/>
        </a:scene3d>
        <a:sp3d prstMaterial="metal"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Налог на прибыль – 39,6%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AF53B60-E56F-4797-B3C4-11F259EA40BB}" type="sibTrans" cxnId="{F5C9C1D8-F307-4A51-9C3C-0BE1D72F26E6}">
      <dgm:prSet/>
      <dgm:spPr/>
      <dgm:t>
        <a:bodyPr/>
        <a:lstStyle/>
        <a:p>
          <a:endParaRPr lang="ru-RU"/>
        </a:p>
      </dgm:t>
    </dgm:pt>
    <dgm:pt modelId="{AB648804-FCF0-44EC-90FC-632B4636875A}" type="parTrans" cxnId="{F5C9C1D8-F307-4A51-9C3C-0BE1D72F26E6}">
      <dgm:prSet/>
      <dgm:spPr/>
      <dgm:t>
        <a:bodyPr/>
        <a:lstStyle/>
        <a:p>
          <a:endParaRPr lang="ru-RU"/>
        </a:p>
      </dgm:t>
    </dgm:pt>
    <dgm:pt modelId="{737FFAE5-E0E3-4781-A89F-5DBE4B4FABB3}">
      <dgm:prSet/>
      <dgm:spPr/>
      <dgm:t>
        <a:bodyPr/>
        <a:lstStyle/>
        <a:p>
          <a:endParaRPr lang="ru-RU" dirty="0"/>
        </a:p>
      </dgm:t>
    </dgm:pt>
    <dgm:pt modelId="{3B088F31-8F06-4DDC-875D-B286A68AE11C}" type="parTrans" cxnId="{60BD3FAE-35AF-4E31-8026-2ED600521A72}">
      <dgm:prSet/>
      <dgm:spPr/>
      <dgm:t>
        <a:bodyPr/>
        <a:lstStyle/>
        <a:p>
          <a:endParaRPr lang="ru-RU"/>
        </a:p>
      </dgm:t>
    </dgm:pt>
    <dgm:pt modelId="{F4BA0159-8C55-4959-832E-24ECB8F2C61E}" type="sibTrans" cxnId="{60BD3FAE-35AF-4E31-8026-2ED600521A72}">
      <dgm:prSet/>
      <dgm:spPr/>
      <dgm:t>
        <a:bodyPr/>
        <a:lstStyle/>
        <a:p>
          <a:endParaRPr lang="ru-RU"/>
        </a:p>
      </dgm:t>
    </dgm:pt>
    <dgm:pt modelId="{32C2865D-3A96-4176-B567-E003B84D06F6}">
      <dgm:prSet custT="1"/>
      <dgm:spPr>
        <a:solidFill>
          <a:schemeClr val="bg1">
            <a:alpha val="85000"/>
          </a:schemeClr>
        </a:solidFill>
        <a:scene3d>
          <a:camera prst="orthographicFront"/>
          <a:lightRig rig="threePt" dir="t"/>
        </a:scene3d>
        <a:sp3d prstMaterial="metal"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НДФЛ – 22,8%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74570C9-6984-4AEE-8CC9-525A003E8422}" type="parTrans" cxnId="{DD89E247-1BFC-4765-A9CF-8FF01FCCB5F6}">
      <dgm:prSet/>
      <dgm:spPr/>
      <dgm:t>
        <a:bodyPr/>
        <a:lstStyle/>
        <a:p>
          <a:endParaRPr lang="ru-RU"/>
        </a:p>
      </dgm:t>
    </dgm:pt>
    <dgm:pt modelId="{7297744F-2FD6-4BF3-A8D7-D16B3BA62F6B}" type="sibTrans" cxnId="{DD89E247-1BFC-4765-A9CF-8FF01FCCB5F6}">
      <dgm:prSet/>
      <dgm:spPr/>
      <dgm:t>
        <a:bodyPr/>
        <a:lstStyle/>
        <a:p>
          <a:endParaRPr lang="ru-RU"/>
        </a:p>
      </dgm:t>
    </dgm:pt>
    <dgm:pt modelId="{34AA4315-5A98-4A3D-B49A-1E4E1699B2FD}">
      <dgm:prSet phldrT="[Текст]" custT="1"/>
      <dgm:spPr>
        <a:solidFill>
          <a:schemeClr val="bg1">
            <a:alpha val="69000"/>
          </a:schemeClr>
        </a:solidFill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Прочие налоговые доходы – 3,9%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19E3BF9-819D-4ADF-8B7F-F9B6B6E0FDDF}">
      <dgm:prSet phldrT="[Текст]" custT="1"/>
      <dgm:spPr>
        <a:solidFill>
          <a:schemeClr val="bg1">
            <a:alpha val="69000"/>
          </a:schemeClr>
        </a:solidFill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НДФЛ– 25,0%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5F0B619-23EE-4C02-800D-D94BDE30D46F}">
      <dgm:prSet custT="1"/>
      <dgm:spPr>
        <a:solidFill>
          <a:schemeClr val="bg1">
            <a:alpha val="69000"/>
          </a:schemeClr>
        </a:solidFill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Акцизы – 12,2%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F496AF6-47DC-49F3-9429-46FE40B45015}">
      <dgm:prSet phldrT="[Текст]" custT="1"/>
      <dgm:spPr>
        <a:solidFill>
          <a:schemeClr val="bg1">
            <a:alpha val="69000"/>
          </a:schemeClr>
        </a:solidFill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Налоги на имущество – 17,6%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3A050CC-1D63-42F8-817A-8E50C2E827AB}">
      <dgm:prSet phldrT="[Текст]" custT="1"/>
      <dgm:spPr>
        <a:solidFill>
          <a:schemeClr val="bg1">
            <a:alpha val="69000"/>
          </a:schemeClr>
        </a:solidFill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Налог на прибыль – 41,3%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6AB457D-6717-4478-90BF-425F13EA2B63}">
      <dgm:prSet phldrT="[Текст]" custT="1"/>
      <dgm:spPr>
        <a:solidFill>
          <a:schemeClr val="bg1">
            <a:alpha val="69000"/>
          </a:schemeClr>
        </a:solidFill>
      </dgm:spPr>
      <dgm:t>
        <a:bodyPr/>
        <a:lstStyle/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2017 г.</a:t>
          </a:r>
        </a:p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Удельный вес: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120F59EE-8973-4517-B5AA-F3161B4007B4}" type="sibTrans" cxnId="{B0DC4265-4851-4E82-9A88-8AF79492A6FE}">
      <dgm:prSet/>
      <dgm:spPr/>
      <dgm:t>
        <a:bodyPr/>
        <a:lstStyle/>
        <a:p>
          <a:endParaRPr lang="ru-RU"/>
        </a:p>
      </dgm:t>
    </dgm:pt>
    <dgm:pt modelId="{73E84C5E-1B70-4845-8174-A356FE10A01A}" type="parTrans" cxnId="{B0DC4265-4851-4E82-9A88-8AF79492A6FE}">
      <dgm:prSet/>
      <dgm:spPr/>
      <dgm:t>
        <a:bodyPr/>
        <a:lstStyle/>
        <a:p>
          <a:endParaRPr lang="ru-RU"/>
        </a:p>
      </dgm:t>
    </dgm:pt>
    <dgm:pt modelId="{EFE72129-8984-4393-B45D-8BA84ACB8E9B}" type="sibTrans" cxnId="{FC6F6909-03FD-4499-B81C-5B8D9644CEDA}">
      <dgm:prSet/>
      <dgm:spPr/>
      <dgm:t>
        <a:bodyPr/>
        <a:lstStyle/>
        <a:p>
          <a:endParaRPr lang="ru-RU"/>
        </a:p>
      </dgm:t>
    </dgm:pt>
    <dgm:pt modelId="{EA6F8159-A10E-4491-95F4-7468D9A2AA0F}" type="parTrans" cxnId="{FC6F6909-03FD-4499-B81C-5B8D9644CEDA}">
      <dgm:prSet/>
      <dgm:spPr/>
      <dgm:t>
        <a:bodyPr/>
        <a:lstStyle/>
        <a:p>
          <a:endParaRPr lang="ru-RU"/>
        </a:p>
      </dgm:t>
    </dgm:pt>
    <dgm:pt modelId="{87B69BD8-D170-472B-BCA1-F5C4770D6B65}" type="sibTrans" cxnId="{38ADB0F4-610E-4DEA-9BBD-8E967A8FBE9A}">
      <dgm:prSet/>
      <dgm:spPr/>
      <dgm:t>
        <a:bodyPr/>
        <a:lstStyle/>
        <a:p>
          <a:endParaRPr lang="ru-RU"/>
        </a:p>
      </dgm:t>
    </dgm:pt>
    <dgm:pt modelId="{0D19360B-4063-432D-B85F-443645748B89}" type="parTrans" cxnId="{38ADB0F4-610E-4DEA-9BBD-8E967A8FBE9A}">
      <dgm:prSet/>
      <dgm:spPr/>
      <dgm:t>
        <a:bodyPr/>
        <a:lstStyle/>
        <a:p>
          <a:endParaRPr lang="ru-RU"/>
        </a:p>
      </dgm:t>
    </dgm:pt>
    <dgm:pt modelId="{15F16D18-0B41-4CCA-A095-2E92F78F8F72}" type="sibTrans" cxnId="{92BD0864-C249-4F05-8847-07D09AC03F9C}">
      <dgm:prSet/>
      <dgm:spPr/>
      <dgm:t>
        <a:bodyPr/>
        <a:lstStyle/>
        <a:p>
          <a:endParaRPr lang="ru-RU"/>
        </a:p>
      </dgm:t>
    </dgm:pt>
    <dgm:pt modelId="{02A40BCD-21D9-4B79-A9AE-CFDBE6668AC1}" type="parTrans" cxnId="{92BD0864-C249-4F05-8847-07D09AC03F9C}">
      <dgm:prSet/>
      <dgm:spPr/>
      <dgm:t>
        <a:bodyPr/>
        <a:lstStyle/>
        <a:p>
          <a:endParaRPr lang="ru-RU"/>
        </a:p>
      </dgm:t>
    </dgm:pt>
    <dgm:pt modelId="{12897A86-1470-4BD1-BD6E-32F37DC97D57}" type="sibTrans" cxnId="{5BF7CA4A-D865-4454-81E8-440648569193}">
      <dgm:prSet/>
      <dgm:spPr/>
      <dgm:t>
        <a:bodyPr/>
        <a:lstStyle/>
        <a:p>
          <a:endParaRPr lang="ru-RU"/>
        </a:p>
      </dgm:t>
    </dgm:pt>
    <dgm:pt modelId="{D6B12295-8425-434E-B5D9-07B39E7F7814}" type="parTrans" cxnId="{5BF7CA4A-D865-4454-81E8-440648569193}">
      <dgm:prSet/>
      <dgm:spPr/>
      <dgm:t>
        <a:bodyPr/>
        <a:lstStyle/>
        <a:p>
          <a:endParaRPr lang="ru-RU"/>
        </a:p>
      </dgm:t>
    </dgm:pt>
    <dgm:pt modelId="{C7185756-EF4B-45DD-B95A-B742AE855E47}" type="sibTrans" cxnId="{3B138229-DC0C-4EBC-BEEB-31D8712B7FB8}">
      <dgm:prSet/>
      <dgm:spPr/>
      <dgm:t>
        <a:bodyPr/>
        <a:lstStyle/>
        <a:p>
          <a:endParaRPr lang="ru-RU"/>
        </a:p>
      </dgm:t>
    </dgm:pt>
    <dgm:pt modelId="{83765FDF-40C0-455B-BCE3-1D0B10D0F23A}" type="parTrans" cxnId="{3B138229-DC0C-4EBC-BEEB-31D8712B7FB8}">
      <dgm:prSet/>
      <dgm:spPr/>
      <dgm:t>
        <a:bodyPr/>
        <a:lstStyle/>
        <a:p>
          <a:endParaRPr lang="ru-RU"/>
        </a:p>
      </dgm:t>
    </dgm:pt>
    <dgm:pt modelId="{38950249-F546-46C0-8F3A-F50149BB0626}">
      <dgm:prSet phldrT="[Текст]" custT="1"/>
      <dgm:spPr>
        <a:solidFill>
          <a:schemeClr val="bg1">
            <a:alpha val="85000"/>
          </a:schemeClr>
        </a:solidFill>
        <a:scene3d>
          <a:camera prst="orthographicFront"/>
          <a:lightRig rig="threePt" dir="t"/>
        </a:scene3d>
        <a:sp3d prstMaterial="metal"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Акцизы – 11,7%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DEFFB6E-FBD9-4404-8246-DA4F2E274AFF}" type="parTrans" cxnId="{42FC13C9-3412-4DF1-9721-17C52E383FFE}">
      <dgm:prSet/>
      <dgm:spPr/>
      <dgm:t>
        <a:bodyPr/>
        <a:lstStyle/>
        <a:p>
          <a:endParaRPr lang="ru-RU"/>
        </a:p>
      </dgm:t>
    </dgm:pt>
    <dgm:pt modelId="{0B821200-D1A6-448B-867F-D2D0036F2C66}" type="sibTrans" cxnId="{42FC13C9-3412-4DF1-9721-17C52E383FFE}">
      <dgm:prSet/>
      <dgm:spPr/>
      <dgm:t>
        <a:bodyPr/>
        <a:lstStyle/>
        <a:p>
          <a:endParaRPr lang="ru-RU"/>
        </a:p>
      </dgm:t>
    </dgm:pt>
    <dgm:pt modelId="{891E6C28-555A-4A3E-BD48-9B1FAB6B2790}" type="pres">
      <dgm:prSet presAssocID="{EA1B3E72-B22D-4F60-A67B-CD322EB70296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6ECE91-6BFF-45B2-8B95-B6E044CAC7FE}" type="pres">
      <dgm:prSet presAssocID="{EA1B3E72-B22D-4F60-A67B-CD322EB70296}" presName="divider" presStyleLbl="fgShp" presStyleIdx="0" presStyleCnt="1"/>
      <dgm:spPr/>
    </dgm:pt>
    <dgm:pt modelId="{E2122268-BD68-40E7-89E5-91D0ED90D918}" type="pres">
      <dgm:prSet presAssocID="{09DFC3B9-9795-4646-935D-E94D79855F49}" presName="downArrow" presStyleLbl="node1" presStyleIdx="0" presStyleCnt="2"/>
      <dgm:spPr/>
      <dgm:t>
        <a:bodyPr/>
        <a:lstStyle/>
        <a:p>
          <a:endParaRPr lang="ru-RU"/>
        </a:p>
      </dgm:t>
    </dgm:pt>
    <dgm:pt modelId="{603B0DDC-776A-4711-ACC6-34B5863F955B}" type="pres">
      <dgm:prSet presAssocID="{09DFC3B9-9795-4646-935D-E94D79855F49}" presName="downArrowText" presStyleLbl="revTx" presStyleIdx="0" presStyleCnt="2" custScaleX="143947" custLinFactX="-43651" custLinFactY="38095" custLinFactNeighborX="-100000" custLinFactNeighborY="100000">
        <dgm:presLayoutVars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B745D5CE-03C1-4E61-90B3-814D84BE3FFC}" type="pres">
      <dgm:prSet presAssocID="{66AB457D-6717-4478-90BF-425F13EA2B63}" presName="upArrow" presStyleLbl="node1" presStyleIdx="1" presStyleCnt="2"/>
      <dgm:spPr/>
    </dgm:pt>
    <dgm:pt modelId="{1327E0F1-18CB-4554-ADC7-B9C34DB68D11}" type="pres">
      <dgm:prSet presAssocID="{66AB457D-6717-4478-90BF-425F13EA2B63}" presName="upArrowText" presStyleLbl="revTx" presStyleIdx="1" presStyleCnt="2" custScaleX="146472" custScaleY="99162" custLinFactX="46107" custLinFactY="-36754" custLinFactNeighborX="100000" custLinFactNeighborY="-10000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5BF7CA4A-D865-4454-81E8-440648569193}" srcId="{66AB457D-6717-4478-90BF-425F13EA2B63}" destId="{1F496AF6-47DC-49F3-9429-46FE40B45015}" srcOrd="1" destOrd="0" parTransId="{D6B12295-8425-434E-B5D9-07B39E7F7814}" sibTransId="{12897A86-1470-4BD1-BD6E-32F37DC97D57}"/>
    <dgm:cxn modelId="{FA8CBBDD-4137-49AE-86A8-7558CD3755C1}" srcId="{09DFC3B9-9795-4646-935D-E94D79855F49}" destId="{1A538D0A-7AD6-4447-A3FC-694971DF093A}" srcOrd="2" destOrd="0" parTransId="{9BCC796E-A452-43A0-AA1A-7B9EE82C403F}" sibTransId="{9BD4CB88-9CFE-48BD-8E4F-27C7CF5B7BA4}"/>
    <dgm:cxn modelId="{0FE709BC-E6A1-4D7B-BAA9-4241EB64D17A}" srcId="{09DFC3B9-9795-4646-935D-E94D79855F49}" destId="{FC9F7D2B-8528-40C4-B1AB-AB1D78F507E2}" srcOrd="4" destOrd="0" parTransId="{A367AD62-6861-42C9-A3C1-A7C9B04ABFDF}" sibTransId="{3D3C07C6-5953-4CF6-BEE2-98153E1ACCB2}"/>
    <dgm:cxn modelId="{60BD3FAE-35AF-4E31-8026-2ED600521A72}" srcId="{EA1B3E72-B22D-4F60-A67B-CD322EB70296}" destId="{737FFAE5-E0E3-4781-A89F-5DBE4B4FABB3}" srcOrd="2" destOrd="0" parTransId="{3B088F31-8F06-4DDC-875D-B286A68AE11C}" sibTransId="{F4BA0159-8C55-4959-832E-24ECB8F2C61E}"/>
    <dgm:cxn modelId="{3B138229-DC0C-4EBC-BEEB-31D8712B7FB8}" srcId="{66AB457D-6717-4478-90BF-425F13EA2B63}" destId="{53A050CC-1D63-42F8-817A-8E50C2E827AB}" srcOrd="0" destOrd="0" parTransId="{83765FDF-40C0-455B-BCE3-1D0B10D0F23A}" sibTransId="{C7185756-EF4B-45DD-B95A-B742AE855E47}"/>
    <dgm:cxn modelId="{0C6CCC88-7F73-4E46-9AC1-F27E503C0DDD}" type="presOf" srcId="{34AA4315-5A98-4A3D-B49A-1E4E1699B2FD}" destId="{1327E0F1-18CB-4554-ADC7-B9C34DB68D11}" srcOrd="0" destOrd="5" presId="urn:microsoft.com/office/officeart/2005/8/layout/arrow3"/>
    <dgm:cxn modelId="{F5C9C1D8-F307-4A51-9C3C-0BE1D72F26E6}" srcId="{09DFC3B9-9795-4646-935D-E94D79855F49}" destId="{BE613E65-3004-4264-9E71-15371174C298}" srcOrd="0" destOrd="0" parTransId="{AB648804-FCF0-44EC-90FC-632B4636875A}" sibTransId="{1AF53B60-E56F-4797-B3C4-11F259EA40BB}"/>
    <dgm:cxn modelId="{03563896-2E99-45B9-819E-C747A0C69FF7}" type="presOf" srcId="{EA1B3E72-B22D-4F60-A67B-CD322EB70296}" destId="{891E6C28-555A-4A3E-BD48-9B1FAB6B2790}" srcOrd="0" destOrd="0" presId="urn:microsoft.com/office/officeart/2005/8/layout/arrow3"/>
    <dgm:cxn modelId="{DD89E247-1BFC-4765-A9CF-8FF01FCCB5F6}" srcId="{09DFC3B9-9795-4646-935D-E94D79855F49}" destId="{32C2865D-3A96-4176-B567-E003B84D06F6}" srcOrd="1" destOrd="0" parTransId="{674570C9-6984-4AEE-8CC9-525A003E8422}" sibTransId="{7297744F-2FD6-4BF3-A8D7-D16B3BA62F6B}"/>
    <dgm:cxn modelId="{9BD61330-0EB6-41B6-A32D-AE4C5F7D7985}" srcId="{EA1B3E72-B22D-4F60-A67B-CD322EB70296}" destId="{09DFC3B9-9795-4646-935D-E94D79855F49}" srcOrd="0" destOrd="0" parTransId="{055F9838-FA44-49F3-BE75-7E7B12D280FC}" sibTransId="{5F38C647-3192-4BED-A7A3-9058D3EDA43E}"/>
    <dgm:cxn modelId="{92BD0864-C249-4F05-8847-07D09AC03F9C}" srcId="{66AB457D-6717-4478-90BF-425F13EA2B63}" destId="{85F0B619-23EE-4C02-800D-D94BDE30D46F}" srcOrd="2" destOrd="0" parTransId="{02A40BCD-21D9-4B79-A9AE-CFDBE6668AC1}" sibTransId="{15F16D18-0B41-4CCA-A095-2E92F78F8F72}"/>
    <dgm:cxn modelId="{132B3798-5812-4738-9E01-558EDCF05372}" type="presOf" srcId="{32C2865D-3A96-4176-B567-E003B84D06F6}" destId="{603B0DDC-776A-4711-ACC6-34B5863F955B}" srcOrd="0" destOrd="2" presId="urn:microsoft.com/office/officeart/2005/8/layout/arrow3"/>
    <dgm:cxn modelId="{24D69103-F03D-47BD-8341-362A27E9FD6E}" type="presOf" srcId="{85F0B619-23EE-4C02-800D-D94BDE30D46F}" destId="{1327E0F1-18CB-4554-ADC7-B9C34DB68D11}" srcOrd="0" destOrd="3" presId="urn:microsoft.com/office/officeart/2005/8/layout/arrow3"/>
    <dgm:cxn modelId="{75D10FB6-D61B-44AD-98FF-79675BE79DCA}" type="presOf" srcId="{BE613E65-3004-4264-9E71-15371174C298}" destId="{603B0DDC-776A-4711-ACC6-34B5863F955B}" srcOrd="0" destOrd="1" presId="urn:microsoft.com/office/officeart/2005/8/layout/arrow3"/>
    <dgm:cxn modelId="{AD4F2B75-076B-4DFA-999E-7F13F01D37D0}" type="presOf" srcId="{53A050CC-1D63-42F8-817A-8E50C2E827AB}" destId="{1327E0F1-18CB-4554-ADC7-B9C34DB68D11}" srcOrd="0" destOrd="1" presId="urn:microsoft.com/office/officeart/2005/8/layout/arrow3"/>
    <dgm:cxn modelId="{5A5485FF-BA7A-4EE0-B4E8-3B3BF4B63FA0}" type="presOf" srcId="{38950249-F546-46C0-8F3A-F50149BB0626}" destId="{603B0DDC-776A-4711-ACC6-34B5863F955B}" srcOrd="0" destOrd="4" presId="urn:microsoft.com/office/officeart/2005/8/layout/arrow3"/>
    <dgm:cxn modelId="{38ADB0F4-610E-4DEA-9BBD-8E967A8FBE9A}" srcId="{66AB457D-6717-4478-90BF-425F13EA2B63}" destId="{A19E3BF9-819D-4ADF-8B7F-F9B6B6E0FDDF}" srcOrd="3" destOrd="0" parTransId="{0D19360B-4063-432D-B85F-443645748B89}" sibTransId="{87B69BD8-D170-472B-BCA1-F5C4770D6B65}"/>
    <dgm:cxn modelId="{FF48697B-F29F-4D1D-A47C-CD011CD2FA9F}" type="presOf" srcId="{66AB457D-6717-4478-90BF-425F13EA2B63}" destId="{1327E0F1-18CB-4554-ADC7-B9C34DB68D11}" srcOrd="0" destOrd="0" presId="urn:microsoft.com/office/officeart/2005/8/layout/arrow3"/>
    <dgm:cxn modelId="{7275B520-A9B4-4268-AAD7-99DB1895719B}" type="presOf" srcId="{1A538D0A-7AD6-4447-A3FC-694971DF093A}" destId="{603B0DDC-776A-4711-ACC6-34B5863F955B}" srcOrd="0" destOrd="3" presId="urn:microsoft.com/office/officeart/2005/8/layout/arrow3"/>
    <dgm:cxn modelId="{B0DC4265-4851-4E82-9A88-8AF79492A6FE}" srcId="{EA1B3E72-B22D-4F60-A67B-CD322EB70296}" destId="{66AB457D-6717-4478-90BF-425F13EA2B63}" srcOrd="1" destOrd="0" parTransId="{73E84C5E-1B70-4845-8174-A356FE10A01A}" sibTransId="{120F59EE-8973-4517-B5AA-F3161B4007B4}"/>
    <dgm:cxn modelId="{AC2C3700-F1FA-4EE5-AD18-38AAF8DD7447}" type="presOf" srcId="{A19E3BF9-819D-4ADF-8B7F-F9B6B6E0FDDF}" destId="{1327E0F1-18CB-4554-ADC7-B9C34DB68D11}" srcOrd="0" destOrd="4" presId="urn:microsoft.com/office/officeart/2005/8/layout/arrow3"/>
    <dgm:cxn modelId="{FC6F6909-03FD-4499-B81C-5B8D9644CEDA}" srcId="{66AB457D-6717-4478-90BF-425F13EA2B63}" destId="{34AA4315-5A98-4A3D-B49A-1E4E1699B2FD}" srcOrd="4" destOrd="0" parTransId="{EA6F8159-A10E-4491-95F4-7468D9A2AA0F}" sibTransId="{EFE72129-8984-4393-B45D-8BA84ACB8E9B}"/>
    <dgm:cxn modelId="{56582B5B-FA6E-4AFE-BFEA-E9EA04ABC648}" type="presOf" srcId="{09DFC3B9-9795-4646-935D-E94D79855F49}" destId="{603B0DDC-776A-4711-ACC6-34B5863F955B}" srcOrd="0" destOrd="0" presId="urn:microsoft.com/office/officeart/2005/8/layout/arrow3"/>
    <dgm:cxn modelId="{42FC13C9-3412-4DF1-9721-17C52E383FFE}" srcId="{09DFC3B9-9795-4646-935D-E94D79855F49}" destId="{38950249-F546-46C0-8F3A-F50149BB0626}" srcOrd="3" destOrd="0" parTransId="{7DEFFB6E-FBD9-4404-8246-DA4F2E274AFF}" sibTransId="{0B821200-D1A6-448B-867F-D2D0036F2C66}"/>
    <dgm:cxn modelId="{E2322D74-C63C-422D-892A-7131DC27639C}" type="presOf" srcId="{FC9F7D2B-8528-40C4-B1AB-AB1D78F507E2}" destId="{603B0DDC-776A-4711-ACC6-34B5863F955B}" srcOrd="0" destOrd="5" presId="urn:microsoft.com/office/officeart/2005/8/layout/arrow3"/>
    <dgm:cxn modelId="{AB623C6A-4B00-46C2-9555-7EA1F622A671}" type="presOf" srcId="{1F496AF6-47DC-49F3-9429-46FE40B45015}" destId="{1327E0F1-18CB-4554-ADC7-B9C34DB68D11}" srcOrd="0" destOrd="2" presId="urn:microsoft.com/office/officeart/2005/8/layout/arrow3"/>
    <dgm:cxn modelId="{C2E3118D-E666-4C9E-8196-0836EF5B9E37}" type="presParOf" srcId="{891E6C28-555A-4A3E-BD48-9B1FAB6B2790}" destId="{D86ECE91-6BFF-45B2-8B95-B6E044CAC7FE}" srcOrd="0" destOrd="0" presId="urn:microsoft.com/office/officeart/2005/8/layout/arrow3"/>
    <dgm:cxn modelId="{C1CD1DD9-B95A-40ED-AF38-D749DE1F36DA}" type="presParOf" srcId="{891E6C28-555A-4A3E-BD48-9B1FAB6B2790}" destId="{E2122268-BD68-40E7-89E5-91D0ED90D918}" srcOrd="1" destOrd="0" presId="urn:microsoft.com/office/officeart/2005/8/layout/arrow3"/>
    <dgm:cxn modelId="{DB8920DD-586B-46ED-BA44-16745E7BCDB3}" type="presParOf" srcId="{891E6C28-555A-4A3E-BD48-9B1FAB6B2790}" destId="{603B0DDC-776A-4711-ACC6-34B5863F955B}" srcOrd="2" destOrd="0" presId="urn:microsoft.com/office/officeart/2005/8/layout/arrow3"/>
    <dgm:cxn modelId="{29EB3162-4C08-4870-801C-BDAFC976D408}" type="presParOf" srcId="{891E6C28-555A-4A3E-BD48-9B1FAB6B2790}" destId="{B745D5CE-03C1-4E61-90B3-814D84BE3FFC}" srcOrd="3" destOrd="0" presId="urn:microsoft.com/office/officeart/2005/8/layout/arrow3"/>
    <dgm:cxn modelId="{789C3863-8970-47B9-BC0F-0077ADCA8EFD}" type="presParOf" srcId="{891E6C28-555A-4A3E-BD48-9B1FAB6B2790}" destId="{1327E0F1-18CB-4554-ADC7-B9C34DB68D11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0.13023</cdr:x>
      <cdr:y>0.35146</cdr:y>
    </cdr:from>
    <cdr:to>
      <cdr:x>0.20901</cdr:x>
      <cdr:y>0.62798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171462" y="1055690"/>
          <a:ext cx="661975" cy="2333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2017 г.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0.29261</cdr:x>
      <cdr:y>0.43502</cdr:y>
    </cdr:from>
    <cdr:to>
      <cdr:x>0.36656</cdr:x>
      <cdr:y>0.69762</cdr:y>
    </cdr:to>
    <cdr:sp macro="" textlink="">
      <cdr:nvSpPr>
        <cdr:cNvPr id="4" name="TextBox 3"/>
        <cdr:cNvSpPr txBox="1"/>
      </cdr:nvSpPr>
      <cdr:spPr>
        <a:xfrm xmlns:a="http://schemas.openxmlformats.org/drawingml/2006/main" rot="16200000">
          <a:off x="661982" y="1246205"/>
          <a:ext cx="628651" cy="2190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2018 г.</a:t>
          </a:r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0.45498</cdr:x>
      <cdr:y>0.57427</cdr:y>
    </cdr:from>
    <cdr:to>
      <cdr:x>0.51125</cdr:x>
      <cdr:y>0.8309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123939" y="1598607"/>
          <a:ext cx="614359" cy="1666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2019 г.</a:t>
          </a:r>
        </a:p>
        <a:p xmlns:a="http://schemas.openxmlformats.org/drawingml/2006/main">
          <a:endParaRPr lang="ru-RU" sz="11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0.61094</cdr:x>
      <cdr:y>0.45491</cdr:y>
    </cdr:from>
    <cdr:to>
      <cdr:x>0.64631</cdr:x>
      <cdr:y>0.74933</cdr:y>
    </cdr:to>
    <cdr:sp macro="" textlink="">
      <cdr:nvSpPr>
        <cdr:cNvPr id="6" name="TextBox 5"/>
        <cdr:cNvSpPr txBox="1"/>
      </cdr:nvSpPr>
      <cdr:spPr>
        <a:xfrm xmlns:a="http://schemas.openxmlformats.org/drawingml/2006/main" rot="16200000">
          <a:off x="1509732" y="1389058"/>
          <a:ext cx="704827" cy="104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2020 г.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0.22913</cdr:x>
      <cdr:y>0.05047</cdr:y>
    </cdr:from>
    <cdr:to>
      <cdr:x>0.73393</cdr:x>
      <cdr:y>0.19664</cdr:y>
    </cdr:to>
    <cdr:sp macro="" textlink="">
      <cdr:nvSpPr>
        <cdr:cNvPr id="3" name="Овал 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 rot="20087806">
          <a:off x="1070864" y="263131"/>
          <a:ext cx="2359254" cy="76203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9525">
          <a:noFill/>
          <a:round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Темп роста 113,8% по РФ</a:t>
          </a:r>
          <a:endParaRPr lang="ru-RU" sz="17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0.38519</cdr:x>
      <cdr:y>0.12241</cdr:y>
    </cdr:from>
    <cdr:to>
      <cdr:x>0.70566</cdr:x>
      <cdr:y>0.30197</cdr:y>
    </cdr:to>
    <cdr:grpSp>
      <cdr:nvGrpSpPr>
        <cdr:cNvPr id="4" name="Diagram group"/>
        <cdr:cNvGrpSpPr/>
      </cdr:nvGrpSpPr>
      <cdr:grpSpPr>
        <a:xfrm xmlns:a="http://schemas.openxmlformats.org/drawingml/2006/main" rot="160804">
          <a:off x="1800224" y="638166"/>
          <a:ext cx="1497749" cy="936109"/>
          <a:chOff x="-1920982" y="-1616063"/>
          <a:chExt cx="1689920" cy="957223"/>
        </a:xfrm>
        <a:scene3d xmlns:a="http://schemas.openxmlformats.org/drawingml/2006/main">
          <a:camera prst="perspectiveLeft" zoom="91000"/>
          <a:lightRig rig="threePt" dir="t">
            <a:rot lat="0" lon="0" rev="20640000"/>
          </a:lightRig>
        </a:scene3d>
      </cdr:grpSpPr>
      <cdr:sp macro="" textlink="">
        <cdr:nvSpPr>
          <cdr:cNvPr id="5" name=" 3"/>
          <cdr:cNvSpPr/>
        </cdr:nvSpPr>
        <cdr:spPr>
          <a:xfrm xmlns:a="http://schemas.openxmlformats.org/drawingml/2006/main">
            <a:off x="-1920982" y="-1616063"/>
            <a:ext cx="1689920" cy="957223"/>
          </a:xfrm>
          <a:prstGeom xmlns:a="http://schemas.openxmlformats.org/drawingml/2006/main" prst="swooshArrow">
            <a:avLst>
              <a:gd name="adj1" fmla="val 25000"/>
              <a:gd name="adj2" fmla="val 25000"/>
            </a:avLst>
          </a:prstGeom>
          <a:solidFill xmlns:a="http://schemas.openxmlformats.org/drawingml/2006/main">
            <a:srgbClr val="66FF66"/>
          </a:solidFill>
          <a:ln xmlns:a="http://schemas.openxmlformats.org/drawingml/2006/main">
            <a:noFill/>
          </a:ln>
          <a:effectLst xmlns:a="http://schemas.openxmlformats.org/drawingml/2006/main"/>
          <a:sp3d xmlns:a="http://schemas.openxmlformats.org/drawingml/2006/main" z="-161800" extrusionH="600" contourW="3000">
            <a:bevelT w="48600" h="18600" prst="relaxedInset"/>
            <a:bevelB w="48600" h="8600" prst="relaxedInset"/>
          </a:sp3d>
        </cdr:spPr>
        <cdr:style>
          <a:lnRef xmlns:a="http://schemas.openxmlformats.org/drawingml/2006/main" idx="0">
            <a:schemeClr val="accent1">
              <a:hueOff val="0"/>
              <a:satOff val="0"/>
              <a:lumOff val="0"/>
              <a:alphaOff val="0"/>
            </a:schemeClr>
          </a:lnRef>
          <a:fillRef xmlns:a="http://schemas.openxmlformats.org/drawingml/2006/main"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xmlns:a="http://schemas.openxmlformats.org/drawingml/2006/main"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xmlns:a="http://schemas.openxmlformats.org/drawingml/2006/main" idx="minor">
            <a:schemeClr val="dk1">
              <a:hueOff val="0"/>
              <a:satOff val="0"/>
              <a:lumOff val="0"/>
              <a:alphaOff val="0"/>
            </a:schemeClr>
          </a:fontRef>
        </cdr:style>
      </cdr:sp>
    </cdr:grpSp>
  </cdr:relSizeAnchor>
  <cdr:relSizeAnchor xmlns:cdr="http://schemas.openxmlformats.org/drawingml/2006/chartDrawing">
    <cdr:from>
      <cdr:x>0</cdr:x>
      <cdr:y>0.10079</cdr:y>
    </cdr:from>
    <cdr:to>
      <cdr:x>0.28533</cdr:x>
      <cdr:y>0.28045</cdr:y>
    </cdr:to>
    <cdr:sp macro="" textlink="">
      <cdr:nvSpPr>
        <cdr:cNvPr id="6" name="Овал 5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525462"/>
          <a:ext cx="1333500" cy="93662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9525">
          <a:noFill/>
          <a:round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b="1"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1700" b="1" dirty="0">
              <a:latin typeface="Times New Roman" pitchFamily="18" charset="0"/>
              <a:cs typeface="Times New Roman" pitchFamily="18" charset="0"/>
            </a:rPr>
            <a:t>млрд. руб.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0.3653</cdr:x>
      <cdr:y>0.17928</cdr:y>
    </cdr:from>
    <cdr:to>
      <cdr:x>0.44755</cdr:x>
      <cdr:y>0.52912</cdr:y>
    </cdr:to>
    <cdr:sp macro="" textlink="">
      <cdr:nvSpPr>
        <cdr:cNvPr id="2" name="Овал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 rot="18659250">
          <a:off x="1537048" y="1020754"/>
          <a:ext cx="1222951" cy="43482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9525">
          <a:noFill/>
          <a:round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rgbClr val="000000"/>
              </a:solidFill>
              <a:latin typeface="Times New Roman" pitchFamily="18" charset="0"/>
            </a:defRPr>
          </a:lvl1pPr>
          <a:lvl2pPr marL="457200"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rgbClr val="000000"/>
              </a:solidFill>
              <a:latin typeface="Times New Roman" pitchFamily="18" charset="0"/>
            </a:defRPr>
          </a:lvl2pPr>
          <a:lvl3pPr marL="914400"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rgbClr val="000000"/>
              </a:solidFill>
              <a:latin typeface="Times New Roman" pitchFamily="18" charset="0"/>
            </a:defRPr>
          </a:lvl3pPr>
          <a:lvl4pPr marL="1371600"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rgbClr val="000000"/>
              </a:solidFill>
              <a:latin typeface="Times New Roman" pitchFamily="18" charset="0"/>
            </a:defRPr>
          </a:lvl4pPr>
          <a:lvl5pPr marL="1828800"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rgbClr val="000000"/>
              </a:solidFill>
              <a:latin typeface="Times New Roman" pitchFamily="18" charset="0"/>
            </a:defRPr>
          </a:lvl5pPr>
          <a:lvl6pPr marL="2286000" algn="l" defTabSz="914400" rtl="0" eaLnBrk="1" latinLnBrk="0" hangingPunct="1">
            <a:defRPr sz="1400" kern="1200">
              <a:solidFill>
                <a:srgbClr val="000000"/>
              </a:solidFill>
              <a:latin typeface="Times New Roman" pitchFamily="18" charset="0"/>
            </a:defRPr>
          </a:lvl6pPr>
          <a:lvl7pPr marL="2743200" algn="l" defTabSz="914400" rtl="0" eaLnBrk="1" latinLnBrk="0" hangingPunct="1">
            <a:defRPr sz="1400" kern="1200">
              <a:solidFill>
                <a:srgbClr val="000000"/>
              </a:solidFill>
              <a:latin typeface="Times New Roman" pitchFamily="18" charset="0"/>
            </a:defRPr>
          </a:lvl7pPr>
          <a:lvl8pPr marL="3200400" algn="l" defTabSz="914400" rtl="0" eaLnBrk="1" latinLnBrk="0" hangingPunct="1">
            <a:defRPr sz="1400" kern="1200">
              <a:solidFill>
                <a:srgbClr val="000000"/>
              </a:solidFill>
              <a:latin typeface="Times New Roman" pitchFamily="18" charset="0"/>
            </a:defRPr>
          </a:lvl8pPr>
          <a:lvl9pPr marL="3657600" algn="l" defTabSz="914400" rtl="0" eaLnBrk="1" latinLnBrk="0" hangingPunct="1">
            <a:defRPr sz="1400" kern="1200">
              <a:solidFill>
                <a:srgbClr val="000000"/>
              </a:solidFill>
              <a:latin typeface="Times New Roman" pitchFamily="18" charset="0"/>
            </a:defRPr>
          </a:lvl9pPr>
        </a:lstStyle>
        <a:p xmlns:a="http://schemas.openxmlformats.org/drawingml/2006/main">
          <a:r>
            <a:rPr lang="ru-RU" sz="1200" dirty="0" smtClean="0">
              <a:solidFill>
                <a:srgbClr val="0099FF"/>
              </a:solidFill>
            </a:rPr>
            <a:t>144,5%</a:t>
          </a:r>
          <a:endParaRPr lang="ru-RU" sz="1200" dirty="0">
            <a:solidFill>
              <a:srgbClr val="0099FF"/>
            </a:solidFill>
          </a:endParaRPr>
        </a:p>
      </cdr:txBody>
    </cdr:sp>
  </cdr:relSizeAnchor>
  <cdr:relSizeAnchor xmlns:cdr="http://schemas.openxmlformats.org/drawingml/2006/chartDrawing">
    <cdr:from>
      <cdr:x>0.68469</cdr:x>
      <cdr:y>0.03269</cdr:y>
    </cdr:from>
    <cdr:to>
      <cdr:x>0.86847</cdr:x>
      <cdr:y>0.15259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19520" y="114284"/>
          <a:ext cx="971531" cy="4191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5 728,9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0.43603</cdr:x>
      <cdr:y>0.08992</cdr:y>
    </cdr:from>
    <cdr:to>
      <cdr:x>0.61621</cdr:x>
      <cdr:y>0.19619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05031" y="314316"/>
          <a:ext cx="952500" cy="3714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5 119,3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0.21802</cdr:x>
      <cdr:y>0.36784</cdr:y>
    </cdr:from>
    <cdr:to>
      <cdr:x>0.38558</cdr:x>
      <cdr:y>0.45504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152546" y="1285858"/>
          <a:ext cx="885786" cy="3048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3 542,3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0.59459</cdr:x>
      <cdr:y>0.11989</cdr:y>
    </cdr:from>
    <cdr:to>
      <cdr:x>0.73333</cdr:x>
      <cdr:y>0.18256</cdr:y>
    </cdr:to>
    <cdr:sp macro="" textlink="">
      <cdr:nvSpPr>
        <cdr:cNvPr id="6" name="TextBox 5"/>
        <cdr:cNvSpPr txBox="1"/>
      </cdr:nvSpPr>
      <cdr:spPr>
        <a:xfrm xmlns:a="http://schemas.openxmlformats.org/drawingml/2006/main" rot="19706590">
          <a:off x="3143250" y="419100"/>
          <a:ext cx="733425" cy="219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rgbClr val="00B0F0"/>
              </a:solidFill>
            </a:rPr>
            <a:t>111,9%</a:t>
          </a:r>
          <a:endParaRPr lang="ru-RU" sz="1100" dirty="0">
            <a:solidFill>
              <a:srgbClr val="00B0F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0.08526</cdr:x>
      <cdr:y>0.39814</cdr:y>
    </cdr:from>
    <cdr:to>
      <cdr:x>0.32399</cdr:x>
      <cdr:y>0.49746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4909" y="807757"/>
          <a:ext cx="993696" cy="2015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Расходы</a:t>
          </a:r>
          <a:endParaRPr lang="ru-RU" sz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0.59775</cdr:x>
      <cdr:y>0.0267</cdr:y>
    </cdr:from>
    <cdr:to>
      <cdr:x>0.89487</cdr:x>
      <cdr:y>0.19412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47937" y="35604"/>
          <a:ext cx="868831" cy="2232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Дефицит</a:t>
          </a:r>
        </a:p>
        <a:p xmlns:a="http://schemas.openxmlformats.org/drawingml/2006/main"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-108,7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0.24087</cdr:x>
      <cdr:y>0.67256</cdr:y>
    </cdr:from>
    <cdr:to>
      <cdr:x>0.49646</cdr:x>
      <cdr:y>0.81736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04336" y="896856"/>
          <a:ext cx="747390" cy="1930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План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0.54726</cdr:x>
      <cdr:y>0.68232</cdr:y>
    </cdr:from>
    <cdr:to>
      <cdr:x>0.82085</cdr:x>
      <cdr:y>0.77857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00284" y="909879"/>
          <a:ext cx="800016" cy="1283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Факт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0.08526</cdr:x>
      <cdr:y>0.39814</cdr:y>
    </cdr:from>
    <cdr:to>
      <cdr:x>0.32399</cdr:x>
      <cdr:y>0.49746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4909" y="807757"/>
          <a:ext cx="993696" cy="2015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Расходы</a:t>
          </a:r>
          <a:endParaRPr lang="ru-RU" sz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0.08526</cdr:x>
      <cdr:y>0.39814</cdr:y>
    </cdr:from>
    <cdr:to>
      <cdr:x>0.32399</cdr:x>
      <cdr:y>0.49746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54909" y="807757"/>
          <a:ext cx="993696" cy="2015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Расходы</a:t>
          </a:r>
          <a:endParaRPr lang="ru-RU" sz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0.52923</cdr:x>
      <cdr:y>0.14554</cdr:y>
    </cdr:from>
    <cdr:to>
      <cdr:x>0.8679</cdr:x>
      <cdr:y>0.34272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107095" y="295275"/>
          <a:ext cx="1348409" cy="4000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>
            <a:lnSpc>
              <a:spcPct val="50000"/>
            </a:lnSpc>
          </a:pP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 </a:t>
          </a:r>
          <a:r>
            <a: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13 653,6</a:t>
          </a:r>
        </a:p>
        <a:p xmlns:a="http://schemas.openxmlformats.org/drawingml/2006/main">
          <a:pPr>
            <a:lnSpc>
              <a:spcPct val="50000"/>
            </a:lnSpc>
          </a:pP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ct val="50000"/>
            </a:lnSpc>
          </a:pP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Факт 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12 916,5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0.62056</cdr:x>
      <cdr:y>0.05527</cdr:y>
    </cdr:from>
    <cdr:to>
      <cdr:x>0.91768</cdr:x>
      <cdr:y>0.22269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14612" y="73704"/>
          <a:ext cx="868831" cy="2232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Дефицит</a:t>
          </a:r>
        </a:p>
        <a:p xmlns:a="http://schemas.openxmlformats.org/drawingml/2006/main"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-597,2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0.24087</cdr:x>
      <cdr:y>0.67256</cdr:y>
    </cdr:from>
    <cdr:to>
      <cdr:x>0.49646</cdr:x>
      <cdr:y>0.81736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04336" y="896856"/>
          <a:ext cx="747390" cy="1930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План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0.54726</cdr:x>
      <cdr:y>0.68232</cdr:y>
    </cdr:from>
    <cdr:to>
      <cdr:x>0.82085</cdr:x>
      <cdr:y>0.77857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00284" y="909879"/>
          <a:ext cx="800016" cy="1283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Факт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0.58842</cdr:x>
      <cdr:y>0.27191</cdr:y>
    </cdr:from>
    <cdr:to>
      <cdr:x>0.8148</cdr:x>
      <cdr:y>0.51548</cdr:y>
    </cdr:to>
    <cdr:sp macro="" textlink="">
      <cdr:nvSpPr>
        <cdr:cNvPr id="2" name="Скругленная прямоугольная выноска 1"/>
        <cdr:cNvSpPr/>
      </cdr:nvSpPr>
      <cdr:spPr>
        <a:xfrm xmlns:a="http://schemas.openxmlformats.org/drawingml/2006/main">
          <a:off x="3305175" y="1057275"/>
          <a:ext cx="1271590" cy="947056"/>
        </a:xfrm>
        <a:prstGeom xmlns:a="http://schemas.openxmlformats.org/drawingml/2006/main" prst="wedgeRoundRectCallout">
          <a:avLst>
            <a:gd name="adj1" fmla="val -64598"/>
            <a:gd name="adj2" fmla="val -34435"/>
            <a:gd name="adj3" fmla="val 16667"/>
          </a:avLst>
        </a:prstGeom>
        <a:solidFill xmlns:a="http://schemas.openxmlformats.org/drawingml/2006/main">
          <a:srgbClr val="2E507A">
            <a:lumMod val="40000"/>
            <a:lumOff val="60000"/>
            <a:alpha val="66000"/>
          </a:srgbClr>
        </a:solidFill>
        <a:ln xmlns:a="http://schemas.openxmlformats.org/drawingml/2006/main" w="25400" cap="flat" cmpd="sng" algn="ctr">
          <a:solidFill>
            <a:srgbClr val="5A90C2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5pPr>
          <a:lvl6pPr marL="2286000" algn="l" defTabSz="914400" rtl="0" eaLnBrk="1" latinLnBrk="0" hangingPunct="1">
            <a:defRPr b="1" kern="1200">
              <a:solidFill>
                <a:srgbClr val="FFFFFF"/>
              </a:solidFill>
              <a:latin typeface="Calibri"/>
            </a:defRPr>
          </a:lvl6pPr>
          <a:lvl7pPr marL="2743200" algn="l" defTabSz="914400" rtl="0" eaLnBrk="1" latinLnBrk="0" hangingPunct="1">
            <a:defRPr b="1" kern="1200">
              <a:solidFill>
                <a:srgbClr val="FFFFFF"/>
              </a:solidFill>
              <a:latin typeface="Calibri"/>
            </a:defRPr>
          </a:lvl7pPr>
          <a:lvl8pPr marL="3200400" algn="l" defTabSz="914400" rtl="0" eaLnBrk="1" latinLnBrk="0" hangingPunct="1">
            <a:defRPr b="1" kern="1200">
              <a:solidFill>
                <a:srgbClr val="FFFFFF"/>
              </a:solidFill>
              <a:latin typeface="Calibri"/>
            </a:defRPr>
          </a:lvl8pPr>
          <a:lvl9pPr marL="3657600" algn="l" defTabSz="914400" rtl="0" eaLnBrk="1" latinLnBrk="0" hangingPunct="1">
            <a:defRPr b="1" kern="1200">
              <a:solidFill>
                <a:srgbClr val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Cambria" pitchFamily="18" charset="0"/>
            </a:rPr>
            <a:t>1 856,5 млн. руб.</a:t>
          </a:r>
          <a:endParaRPr lang="ru-RU" sz="1400" b="1" dirty="0">
            <a:solidFill>
              <a:srgbClr val="C00000"/>
            </a:solidFill>
            <a:latin typeface="Cambria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0.44419</cdr:x>
      <cdr:y>0.93813</cdr:y>
    </cdr:from>
    <cdr:to>
      <cdr:x>0.61744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061637" y="5158859"/>
          <a:ext cx="1584252" cy="3402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 01.01.2019 г.</a:t>
          </a:r>
          <a:endParaRPr lang="ru-RU" sz="16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538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9435" y="0"/>
            <a:ext cx="2952538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E0E13-B01F-4269-8E20-698A6C7092FF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52538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9435" y="9446678"/>
            <a:ext cx="2952538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F51E7-1C95-4B38-BA68-016F63B57E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6684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538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9435" y="0"/>
            <a:ext cx="2952538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F79C4-3559-4689-9333-388189C2D25D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52538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9435" y="9446678"/>
            <a:ext cx="2952538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EFD495-4689-4760-BB95-0C3E74F0DD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0731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008F44-2D46-4BC8-A03B-7B30EB6FE93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3545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61E2B04-54B1-419C-B961-87C1B524C347}" type="slidenum">
              <a:rPr lang="ru-RU">
                <a:latin typeface="Arial" pitchFamily="34" charset="0"/>
              </a:rPr>
              <a:pPr/>
              <a:t>13</a:t>
            </a:fld>
            <a:endParaRPr lang="ru-RU">
              <a:latin typeface="Arial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2338" y="746125"/>
            <a:ext cx="4972050" cy="3729038"/>
          </a:xfrm>
          <a:ln/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0607" tIns="45304" rIns="90607" bIns="45304"/>
          <a:lstStyle/>
          <a:p>
            <a:pPr eaLnBrk="1" hangingPunct="1"/>
            <a:endParaRPr lang="ru-RU" smtClean="0"/>
          </a:p>
        </p:txBody>
      </p:sp>
      <p:sp>
        <p:nvSpPr>
          <p:cNvPr id="4100" name="Номер слайда 3"/>
          <p:cNvSpPr txBox="1">
            <a:spLocks noGrp="1"/>
          </p:cNvSpPr>
          <p:nvPr/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07" tIns="45304" rIns="90607" bIns="45304" anchor="b"/>
          <a:lstStyle/>
          <a:p>
            <a:pPr algn="r" defTabSz="911225" eaLnBrk="0" hangingPunct="0"/>
            <a:fld id="{F42E18EC-E984-4F04-B29D-8563713DC3C7}" type="slidenum">
              <a:rPr lang="ru-RU" sz="1200"/>
              <a:pPr algn="r" defTabSz="911225" eaLnBrk="0" hangingPunct="0"/>
              <a:t>17</a:t>
            </a:fld>
            <a:endParaRPr 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D2057-8473-4BB3-80F3-C694367804D1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F39360-1636-41F7-9948-16E8625E4CF3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38173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FD495-4689-4760-BB95-0C3E74F0DDD8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0757" tIns="45378" rIns="90757" bIns="4537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 txBox="1">
            <a:spLocks noGrp="1"/>
          </p:cNvSpPr>
          <p:nvPr/>
        </p:nvSpPr>
        <p:spPr bwMode="auto">
          <a:xfrm>
            <a:off x="3860272" y="9447852"/>
            <a:ext cx="2951690" cy="49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57" tIns="45378" rIns="90757" bIns="45378" anchor="b"/>
          <a:lstStyle/>
          <a:p>
            <a:pPr algn="r" defTabSz="909638"/>
            <a:fld id="{05BFF42E-CFE9-4C24-B5BD-F8E332CAC1AB}" type="slidenum">
              <a:rPr lang="ru-RU" sz="1200">
                <a:latin typeface="Calibri" pitchFamily="34" charset="0"/>
              </a:rPr>
              <a:pPr algn="r" defTabSz="909638"/>
              <a:t>46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6/25/2019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25.06.2019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chart" Target="../charts/chart1.xml"/><Relationship Id="rId7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11" Type="http://schemas.openxmlformats.org/officeDocument/2006/relationships/image" Target="../media/image7.png"/><Relationship Id="rId5" Type="http://schemas.openxmlformats.org/officeDocument/2006/relationships/chart" Target="../charts/chart3.xml"/><Relationship Id="rId10" Type="http://schemas.openxmlformats.org/officeDocument/2006/relationships/image" Target="../media/image6.png"/><Relationship Id="rId4" Type="http://schemas.openxmlformats.org/officeDocument/2006/relationships/chart" Target="../charts/chart2.xml"/><Relationship Id="rId9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image" Target="../media/image7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7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3.xls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7.png"/><Relationship Id="rId5" Type="http://schemas.openxmlformats.org/officeDocument/2006/relationships/image" Target="../media/image19.png"/><Relationship Id="rId10" Type="http://schemas.openxmlformats.org/officeDocument/2006/relationships/image" Target="../media/image6.pn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image" Target="../media/image7.png"/><Relationship Id="rId3" Type="http://schemas.openxmlformats.org/officeDocument/2006/relationships/oleObject" Target="../embeddings/_____Microsoft_Office_Excel_97-20034.xls"/><Relationship Id="rId7" Type="http://schemas.openxmlformats.org/officeDocument/2006/relationships/diagramColors" Target="../diagrams/colors10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diagramQuickStyle" Target="../diagrams/quickStyle10.xml"/><Relationship Id="rId11" Type="http://schemas.openxmlformats.org/officeDocument/2006/relationships/diagramColors" Target="../diagrams/colors11.xml"/><Relationship Id="rId5" Type="http://schemas.openxmlformats.org/officeDocument/2006/relationships/diagramLayout" Target="../diagrams/layout10.xml"/><Relationship Id="rId10" Type="http://schemas.openxmlformats.org/officeDocument/2006/relationships/diagramQuickStyle" Target="../diagrams/quickStyle11.xml"/><Relationship Id="rId4" Type="http://schemas.openxmlformats.org/officeDocument/2006/relationships/diagramData" Target="../diagrams/data10.xml"/><Relationship Id="rId9" Type="http://schemas.openxmlformats.org/officeDocument/2006/relationships/diagramLayout" Target="../diagrams/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image" Target="../media/image27.png"/><Relationship Id="rId7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2.xm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chart" Target="../charts/chart1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openxmlformats.org/officeDocument/2006/relationships/image" Target="../media/image25.png"/><Relationship Id="rId7" Type="http://schemas.openxmlformats.org/officeDocument/2006/relationships/chart" Target="../charts/chart1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7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5.png"/><Relationship Id="rId7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7.png"/><Relationship Id="rId9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7.png"/><Relationship Id="rId4" Type="http://schemas.openxmlformats.org/officeDocument/2006/relationships/image" Target="../media/image52.jpeg"/><Relationship Id="rId9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1.xml"/><Relationship Id="rId3" Type="http://schemas.openxmlformats.org/officeDocument/2006/relationships/image" Target="../media/image57.jpeg"/><Relationship Id="rId7" Type="http://schemas.openxmlformats.org/officeDocument/2006/relationships/chart" Target="../charts/chart20.xml"/><Relationship Id="rId12" Type="http://schemas.openxmlformats.org/officeDocument/2006/relationships/chart" Target="../charts/chart22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11" Type="http://schemas.openxmlformats.org/officeDocument/2006/relationships/image" Target="../media/image7.png"/><Relationship Id="rId5" Type="http://schemas.openxmlformats.org/officeDocument/2006/relationships/chart" Target="../charts/chart19.xml"/><Relationship Id="rId10" Type="http://schemas.openxmlformats.org/officeDocument/2006/relationships/image" Target="../media/image25.png"/><Relationship Id="rId4" Type="http://schemas.openxmlformats.org/officeDocument/2006/relationships/image" Target="../media/image58.jpeg"/><Relationship Id="rId9" Type="http://schemas.openxmlformats.org/officeDocument/2006/relationships/image" Target="../media/image60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emf"/><Relationship Id="rId11" Type="http://schemas.openxmlformats.org/officeDocument/2006/relationships/image" Target="../media/image68.png"/><Relationship Id="rId5" Type="http://schemas.openxmlformats.org/officeDocument/2006/relationships/image" Target="../media/image7.png"/><Relationship Id="rId10" Type="http://schemas.openxmlformats.org/officeDocument/2006/relationships/image" Target="../media/image67.png"/><Relationship Id="rId4" Type="http://schemas.openxmlformats.org/officeDocument/2006/relationships/image" Target="../media/image25.png"/><Relationship Id="rId9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.png"/><Relationship Id="rId7" Type="http://schemas.openxmlformats.org/officeDocument/2006/relationships/image" Target="../media/image7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png"/><Relationship Id="rId4" Type="http://schemas.openxmlformats.org/officeDocument/2006/relationships/image" Target="../media/image69.jpeg"/><Relationship Id="rId9" Type="http://schemas.openxmlformats.org/officeDocument/2006/relationships/image" Target="../media/image74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0.png"/><Relationship Id="rId5" Type="http://schemas.openxmlformats.org/officeDocument/2006/relationships/image" Target="../media/image77.jpeg"/><Relationship Id="rId10" Type="http://schemas.openxmlformats.org/officeDocument/2006/relationships/chart" Target="../charts/chart23.xml"/><Relationship Id="rId4" Type="http://schemas.openxmlformats.org/officeDocument/2006/relationships/image" Target="../media/image76.emf"/><Relationship Id="rId9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7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7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7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6.xml"/><Relationship Id="rId11" Type="http://schemas.openxmlformats.org/officeDocument/2006/relationships/image" Target="../media/image100.png"/><Relationship Id="rId5" Type="http://schemas.openxmlformats.org/officeDocument/2006/relationships/diagramLayout" Target="../diagrams/layout16.xml"/><Relationship Id="rId10" Type="http://schemas.openxmlformats.org/officeDocument/2006/relationships/image" Target="../media/image7.png"/><Relationship Id="rId4" Type="http://schemas.openxmlformats.org/officeDocument/2006/relationships/diagramData" Target="../diagrams/data16.xml"/><Relationship Id="rId9" Type="http://schemas.openxmlformats.org/officeDocument/2006/relationships/image" Target="../media/image2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hyperlink" Target="mailto:ufp@minfinrk.ru" TargetMode="External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infin.kalmregion.ru/index.php?option=com_content&amp;view=article&amp;id=14&amp;Itemid=17" TargetMode="External"/><Relationship Id="rId5" Type="http://schemas.openxmlformats.org/officeDocument/2006/relationships/hyperlink" Target="http://minfin.kalmregion.ru/" TargetMode="External"/><Relationship Id="rId4" Type="http://schemas.openxmlformats.org/officeDocument/2006/relationships/hyperlink" Target="mailto:org@minfinrk.ru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5.xml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6.xml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883746b38ffadbe99dc0970d7a5495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9143998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0263" y="425668"/>
            <a:ext cx="8182303" cy="5232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Министерство финансов Республики Калмыкия</a:t>
            </a:r>
            <a:endParaRPr lang="ru-RU" sz="2800" b="1" dirty="0">
              <a:ln w="1905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99545" y="6084039"/>
            <a:ext cx="9128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42938"/>
            <a:r>
              <a:rPr lang="ru-RU" sz="16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 проекту Закона Республики Калмыкия</a:t>
            </a:r>
          </a:p>
          <a:p>
            <a:pPr algn="ctr" defTabSz="642938"/>
            <a:r>
              <a:rPr lang="ru-RU" sz="16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«Об исполнении республиканского бюджета за 2018 год»</a:t>
            </a: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400176" y="0"/>
            <a:ext cx="6838950" cy="680120"/>
          </a:xfrm>
          <a:noFill/>
          <a:ln>
            <a:noFill/>
          </a:ln>
          <a:effectLst>
            <a:glow rad="101600">
              <a:schemeClr val="accent4">
                <a:lumMod val="20000"/>
                <a:lumOff val="80000"/>
                <a:alpha val="6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Республика Калмыкия - субъект Российской Федерации в составе Южного федерального округа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736706"/>
              </p:ext>
            </p:extLst>
          </p:nvPr>
        </p:nvGraphicFramePr>
        <p:xfrm>
          <a:off x="6115050" y="1409686"/>
          <a:ext cx="3028950" cy="4714907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479270"/>
                <a:gridCol w="704415"/>
                <a:gridCol w="845265"/>
              </a:tblGrid>
              <a:tr h="720528"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1074738" algn="l"/>
                        </a:tabLst>
                      </a:pPr>
                      <a:r>
                        <a:rPr lang="ru-RU" sz="9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муниципального</a:t>
                      </a:r>
                      <a:r>
                        <a:rPr lang="ru-RU" sz="9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образования</a:t>
                      </a:r>
                      <a:endParaRPr lang="ru-RU" sz="9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Площадь, </a:t>
                      </a: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км </a:t>
                      </a:r>
                      <a:r>
                        <a:rPr lang="ru-RU" sz="900" baseline="30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900" b="0" baseline="30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населения, тыс.чел.</a:t>
                      </a:r>
                      <a:endParaRPr lang="ru-RU" sz="9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7689">
                <a:tc>
                  <a:txBody>
                    <a:bodyPr/>
                    <a:lstStyle/>
                    <a:p>
                      <a:pPr algn="l"/>
                      <a:r>
                        <a:rPr lang="ru-RU" sz="1000" b="0" i="1" u="non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lang="ru-RU" sz="1000" b="0" i="1" u="none" baseline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Элистинский</a:t>
                      </a:r>
                      <a:r>
                        <a:rPr lang="ru-RU" sz="1000" b="0" i="1" u="non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000" b="0" i="1" u="non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107,7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470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Городовиковский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15,5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19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Ики-Бурульский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79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Кетченеровский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19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Лаганский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18,4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319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Малодербетовский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46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 Октябрьский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8,4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319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Приютненский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Сарпинский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12,1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319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 Целинный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20,3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11. Черноземельский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307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Юстинский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Яшалтинский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3139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14. </a:t>
                      </a:r>
                      <a:r>
                        <a:rPr lang="ru-RU" sz="1000" b="0" i="1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Яшкульский</a:t>
                      </a:r>
                      <a:r>
                        <a:rPr lang="ru-RU" sz="1000" b="0" i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10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  <a:endParaRPr lang="ru-RU" sz="10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2" name="Picture 2" descr="C:\Users\Djungurov-II\Downloads\w4XIWoYo_Z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4950" y="1530350"/>
            <a:ext cx="4648199" cy="4055735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0" y="1657350"/>
            <a:ext cx="3095625" cy="1790701"/>
          </a:xfrm>
          <a:prstGeom prst="roundRect">
            <a:avLst/>
          </a:prstGeom>
          <a:solidFill>
            <a:schemeClr val="accent1">
              <a:alpha val="6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Столица</a:t>
            </a:r>
            <a:r>
              <a:rPr lang="ru-RU" sz="12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1200" b="1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200" b="1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Элиста</a:t>
            </a:r>
          </a:p>
          <a:p>
            <a:endParaRPr lang="ru-RU" sz="1200" b="1" i="1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Граничит:</a:t>
            </a:r>
          </a:p>
          <a:p>
            <a:r>
              <a:rPr lang="ru-RU" sz="1200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юге с Республикой  Дагестан,</a:t>
            </a:r>
          </a:p>
          <a:p>
            <a:r>
              <a:rPr lang="ru-RU" sz="1200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юго-западе - со Ставропольским краем,</a:t>
            </a:r>
          </a:p>
          <a:p>
            <a:r>
              <a:rPr lang="ru-RU" sz="1200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западе - с Ростовской областью,</a:t>
            </a:r>
          </a:p>
          <a:p>
            <a:r>
              <a:rPr lang="ru-RU" sz="1200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северо-западе - с Волгоградской,</a:t>
            </a:r>
          </a:p>
          <a:p>
            <a:r>
              <a:rPr lang="ru-RU" sz="1200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востоке - с Астраханской областями</a:t>
            </a:r>
          </a:p>
          <a:p>
            <a:pPr algn="ctr"/>
            <a:endParaRPr lang="ru-RU" sz="800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628900" y="923925"/>
            <a:ext cx="3695700" cy="542925"/>
          </a:xfrm>
          <a:prstGeom prst="ellips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n w="6350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Территория - 74,7 тыс. км. </a:t>
            </a:r>
            <a:r>
              <a:rPr lang="ru-RU" sz="1600" baseline="30000" dirty="0" smtClean="0">
                <a:ln w="6350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1600" dirty="0" smtClean="0">
              <a:ln w="6350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-704852" y="4810125"/>
          <a:ext cx="6057901" cy="184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114300" y="0"/>
            <a:ext cx="1209675" cy="752475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003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Graphic spid="1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Demidenko-ev\Downloads\salary-cro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4614" y="4195764"/>
            <a:ext cx="1138806" cy="2062162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>
            <a:off x="2619375" y="1200150"/>
            <a:ext cx="1819275" cy="1971675"/>
          </a:xfrm>
          <a:prstGeom prst="lef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4" y="0"/>
            <a:ext cx="7038975" cy="876300"/>
          </a:xfrm>
        </p:spPr>
        <p:txBody>
          <a:bodyPr>
            <a:noAutofit/>
          </a:bodyPr>
          <a:lstStyle/>
          <a:p>
            <a:pPr algn="ctr"/>
            <a:r>
              <a:rPr lang="ru-RU" sz="18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социально – экономического развития отраслей экономики Республики Калмыкия за 2017 -2021 годы</a:t>
            </a:r>
            <a:endParaRPr lang="ru-RU" sz="1800" dirty="0">
              <a:solidFill>
                <a:srgbClr val="FFFF00"/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3048586151"/>
              </p:ext>
            </p:extLst>
          </p:nvPr>
        </p:nvGraphicFramePr>
        <p:xfrm>
          <a:off x="-133350" y="977900"/>
          <a:ext cx="2962273" cy="239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971801" y="1800225"/>
            <a:ext cx="16478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</a:rPr>
              <a:t>Валовой региональный продукт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1961050" y="2208690"/>
            <a:ext cx="6403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г.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4552951" y="1219200"/>
            <a:ext cx="1733550" cy="196215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1819275"/>
            <a:ext cx="14192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Индекс потребительских цен</a:t>
            </a:r>
            <a:endParaRPr lang="ru-RU" sz="1400" b="1" dirty="0">
              <a:latin typeface="Times New Roman" pitchFamily="18" charset="0"/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4056600502"/>
              </p:ext>
            </p:extLst>
          </p:nvPr>
        </p:nvGraphicFramePr>
        <p:xfrm>
          <a:off x="6057900" y="1066800"/>
          <a:ext cx="3086100" cy="220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xmlns="" val="2163591454"/>
              </p:ext>
            </p:extLst>
          </p:nvPr>
        </p:nvGraphicFramePr>
        <p:xfrm>
          <a:off x="-114301" y="3673474"/>
          <a:ext cx="4295776" cy="3032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Скругленный прямоугольник 30"/>
          <p:cNvSpPr/>
          <p:nvPr/>
        </p:nvSpPr>
        <p:spPr>
          <a:xfrm>
            <a:off x="4562476" y="1009650"/>
            <a:ext cx="800100" cy="676275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rgbClr val="92D05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590926" y="1019175"/>
            <a:ext cx="781050" cy="6381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effectLst>
            <a:glow rad="63500">
              <a:schemeClr val="accent5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xmlns="" val="3122584888"/>
              </p:ext>
            </p:extLst>
          </p:nvPr>
        </p:nvGraphicFramePr>
        <p:xfrm>
          <a:off x="5905500" y="3616325"/>
          <a:ext cx="3238500" cy="298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6" name="Скругленный прямоугольник 35"/>
          <p:cNvSpPr/>
          <p:nvPr/>
        </p:nvSpPr>
        <p:spPr>
          <a:xfrm>
            <a:off x="4400550" y="4114801"/>
            <a:ext cx="1571625" cy="1895474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Левая фигурная скобка 36"/>
          <p:cNvSpPr/>
          <p:nvPr/>
        </p:nvSpPr>
        <p:spPr>
          <a:xfrm rot="5400000">
            <a:off x="6686550" y="1428750"/>
            <a:ext cx="176212" cy="4738688"/>
          </a:xfrm>
          <a:prstGeom prst="leftBrace">
            <a:avLst/>
          </a:prstGeom>
          <a:noFill/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4629150" y="3314700"/>
            <a:ext cx="4333875" cy="307777"/>
          </a:xfrm>
          <a:prstGeom prst="rect">
            <a:avLst/>
          </a:prstGeom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bevelB w="152400" h="50800" prst="softRound"/>
            <a:contourClr>
              <a:schemeClr val="accent4">
                <a:shade val="30000"/>
                <a:satMod val="20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Численность населения (среднегодовая) (тыс.чел.)</a:t>
            </a:r>
            <a:endParaRPr lang="ru-RU" sz="1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4300" y="0"/>
            <a:ext cx="1190625" cy="752475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33350" y="3343275"/>
            <a:ext cx="4000903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Реальные денежные доходы населения</a:t>
            </a:r>
            <a:endParaRPr lang="ru-RU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95725" y="6350169"/>
            <a:ext cx="5248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Источник информации  по 2019-2021 </a:t>
            </a:r>
            <a:r>
              <a:rPr lang="ru-RU" sz="9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.: Постановление Правительства Республики Калмыкия от 7 декабря 2018 г. N 373 "Об основных показателях уточненного прогноза социально-экономического развития Республики Калмыкия на 2019 год и на плановый период 2020 и 2021 годов"</a:t>
            </a:r>
          </a:p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1F62A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F62A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35" name="Прямоугольник 6"/>
          <p:cNvSpPr>
            <a:spLocks noChangeArrowheads="1"/>
          </p:cNvSpPr>
          <p:nvPr/>
        </p:nvSpPr>
        <p:spPr bwMode="auto">
          <a:xfrm>
            <a:off x="0" y="1142984"/>
            <a:ext cx="9144000" cy="5300662"/>
          </a:xfrm>
          <a:prstGeom prst="rect">
            <a:avLst/>
          </a:prstGeom>
          <a:ln w="9525" algn="ctr">
            <a:noFill/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055" name="Rectangle 17"/>
          <p:cNvSpPr>
            <a:spLocks noChangeArrowheads="1"/>
          </p:cNvSpPr>
          <p:nvPr/>
        </p:nvSpPr>
        <p:spPr bwMode="gray">
          <a:xfrm>
            <a:off x="1214437" y="4033842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3000" y="2595557"/>
            <a:ext cx="8001000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Rectangle 24"/>
          <p:cNvSpPr>
            <a:spLocks noChangeArrowheads="1"/>
          </p:cNvSpPr>
          <p:nvPr/>
        </p:nvSpPr>
        <p:spPr bwMode="gray">
          <a:xfrm>
            <a:off x="785812" y="1185847"/>
            <a:ext cx="8358188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2490781"/>
            <a:ext cx="2359025" cy="1331912"/>
            <a:chOff x="2016" y="1920"/>
            <a:chExt cx="1680" cy="1680"/>
          </a:xfrm>
        </p:grpSpPr>
        <p:sp>
          <p:nvSpPr>
            <p:cNvPr id="207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0" y="3900491"/>
            <a:ext cx="2359025" cy="1331913"/>
            <a:chOff x="2016" y="1920"/>
            <a:chExt cx="1680" cy="1680"/>
          </a:xfrm>
        </p:grpSpPr>
        <p:sp>
          <p:nvSpPr>
            <p:cNvPr id="2077" name="Oval 20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2532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8" name="Freeform 21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" name="Text Box 29"/>
          <p:cNvSpPr txBox="1">
            <a:spLocks noChangeArrowheads="1"/>
          </p:cNvSpPr>
          <p:nvPr/>
        </p:nvSpPr>
        <p:spPr bwMode="gray">
          <a:xfrm>
            <a:off x="214282" y="3929066"/>
            <a:ext cx="1928813" cy="132343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Среднемесячная заработная плата</a:t>
            </a: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1" name="Text Box 29"/>
          <p:cNvSpPr txBox="1">
            <a:spLocks noChangeArrowheads="1"/>
          </p:cNvSpPr>
          <p:nvPr/>
        </p:nvSpPr>
        <p:spPr bwMode="gray">
          <a:xfrm>
            <a:off x="0" y="2495543"/>
            <a:ext cx="22145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Среднемесячная заработная плата (тыс.руб.)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071546"/>
            <a:ext cx="2357437" cy="1331912"/>
            <a:chOff x="1488" y="1968"/>
            <a:chExt cx="432" cy="432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7" y="1920"/>
              <a:chExt cx="1681" cy="1680"/>
            </a:xfrm>
          </p:grpSpPr>
          <p:sp>
            <p:nvSpPr>
              <p:cNvPr id="2073" name="Oval 27"/>
              <p:cNvSpPr>
                <a:spLocks noChangeArrowheads="1"/>
              </p:cNvSpPr>
              <p:nvPr/>
            </p:nvSpPr>
            <p:spPr bwMode="gray">
              <a:xfrm>
                <a:off x="2017" y="1920"/>
                <a:ext cx="1681" cy="1680"/>
              </a:xfrm>
              <a:prstGeom prst="ellipse">
                <a:avLst/>
              </a:prstGeom>
              <a:gradFill rotWithShape="1">
                <a:gsLst>
                  <a:gs pos="0">
                    <a:srgbClr val="FF9999"/>
                  </a:gs>
                  <a:gs pos="100000">
                    <a:srgbClr val="643C3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74" name="Freeform 28"/>
              <p:cNvSpPr>
                <a:spLocks/>
              </p:cNvSpPr>
              <p:nvPr/>
            </p:nvSpPr>
            <p:spPr bwMode="gray">
              <a:xfrm>
                <a:off x="2208" y="1960"/>
                <a:ext cx="1296" cy="634"/>
              </a:xfrm>
              <a:custGeom>
                <a:avLst/>
                <a:gdLst>
                  <a:gd name="T0" fmla="*/ 1160 w 1321"/>
                  <a:gd name="T1" fmla="*/ 199 h 712"/>
                  <a:gd name="T2" fmla="*/ 1174 w 1321"/>
                  <a:gd name="T3" fmla="*/ 221 h 712"/>
                  <a:gd name="T4" fmla="*/ 1177 w 1321"/>
                  <a:gd name="T5" fmla="*/ 240 h 712"/>
                  <a:gd name="T6" fmla="*/ 1172 w 1321"/>
                  <a:gd name="T7" fmla="*/ 257 h 712"/>
                  <a:gd name="T8" fmla="*/ 1157 w 1321"/>
                  <a:gd name="T9" fmla="*/ 273 h 712"/>
                  <a:gd name="T10" fmla="*/ 1134 w 1321"/>
                  <a:gd name="T11" fmla="*/ 289 h 712"/>
                  <a:gd name="T12" fmla="*/ 1105 w 1321"/>
                  <a:gd name="T13" fmla="*/ 301 h 712"/>
                  <a:gd name="T14" fmla="*/ 1066 w 1321"/>
                  <a:gd name="T15" fmla="*/ 313 h 712"/>
                  <a:gd name="T16" fmla="*/ 1023 w 1321"/>
                  <a:gd name="T17" fmla="*/ 324 h 712"/>
                  <a:gd name="T18" fmla="*/ 973 w 1321"/>
                  <a:gd name="T19" fmla="*/ 332 h 712"/>
                  <a:gd name="T20" fmla="*/ 919 w 1321"/>
                  <a:gd name="T21" fmla="*/ 340 h 712"/>
                  <a:gd name="T22" fmla="*/ 862 w 1321"/>
                  <a:gd name="T23" fmla="*/ 345 h 712"/>
                  <a:gd name="T24" fmla="*/ 799 w 1321"/>
                  <a:gd name="T25" fmla="*/ 351 h 712"/>
                  <a:gd name="T26" fmla="*/ 735 w 1321"/>
                  <a:gd name="T27" fmla="*/ 354 h 712"/>
                  <a:gd name="T28" fmla="*/ 709 w 1321"/>
                  <a:gd name="T29" fmla="*/ 355 h 712"/>
                  <a:gd name="T30" fmla="*/ 425 w 1321"/>
                  <a:gd name="T31" fmla="*/ 355 h 712"/>
                  <a:gd name="T32" fmla="*/ 421 w 1321"/>
                  <a:gd name="T33" fmla="*/ 355 h 712"/>
                  <a:gd name="T34" fmla="*/ 365 w 1321"/>
                  <a:gd name="T35" fmla="*/ 353 h 712"/>
                  <a:gd name="T36" fmla="*/ 311 w 1321"/>
                  <a:gd name="T37" fmla="*/ 351 h 712"/>
                  <a:gd name="T38" fmla="*/ 260 w 1321"/>
                  <a:gd name="T39" fmla="*/ 347 h 712"/>
                  <a:gd name="T40" fmla="*/ 211 w 1321"/>
                  <a:gd name="T41" fmla="*/ 344 h 712"/>
                  <a:gd name="T42" fmla="*/ 167 w 1321"/>
                  <a:gd name="T43" fmla="*/ 337 h 712"/>
                  <a:gd name="T44" fmla="*/ 126 w 1321"/>
                  <a:gd name="T45" fmla="*/ 329 h 712"/>
                  <a:gd name="T46" fmla="*/ 90 w 1321"/>
                  <a:gd name="T47" fmla="*/ 323 h 712"/>
                  <a:gd name="T48" fmla="*/ 61 w 1321"/>
                  <a:gd name="T49" fmla="*/ 314 h 712"/>
                  <a:gd name="T50" fmla="*/ 33 w 1321"/>
                  <a:gd name="T51" fmla="*/ 303 h 712"/>
                  <a:gd name="T52" fmla="*/ 18 w 1321"/>
                  <a:gd name="T53" fmla="*/ 290 h 712"/>
                  <a:gd name="T54" fmla="*/ 6 w 1321"/>
                  <a:gd name="T55" fmla="*/ 276 h 712"/>
                  <a:gd name="T56" fmla="*/ 0 w 1321"/>
                  <a:gd name="T57" fmla="*/ 261 h 712"/>
                  <a:gd name="T58" fmla="*/ 0 w 1321"/>
                  <a:gd name="T59" fmla="*/ 259 h 712"/>
                  <a:gd name="T60" fmla="*/ 4 w 1321"/>
                  <a:gd name="T61" fmla="*/ 242 h 712"/>
                  <a:gd name="T62" fmla="*/ 16 w 1321"/>
                  <a:gd name="T63" fmla="*/ 222 h 712"/>
                  <a:gd name="T64" fmla="*/ 45 w 1321"/>
                  <a:gd name="T65" fmla="*/ 184 h 712"/>
                  <a:gd name="T66" fmla="*/ 82 w 1321"/>
                  <a:gd name="T67" fmla="*/ 149 h 712"/>
                  <a:gd name="T68" fmla="*/ 130 w 1321"/>
                  <a:gd name="T69" fmla="*/ 118 h 712"/>
                  <a:gd name="T70" fmla="*/ 181 w 1321"/>
                  <a:gd name="T71" fmla="*/ 88 h 712"/>
                  <a:gd name="T72" fmla="*/ 240 w 1321"/>
                  <a:gd name="T73" fmla="*/ 61 h 712"/>
                  <a:gd name="T74" fmla="*/ 305 w 1321"/>
                  <a:gd name="T75" fmla="*/ 41 h 712"/>
                  <a:gd name="T76" fmla="*/ 370 w 1321"/>
                  <a:gd name="T77" fmla="*/ 23 h 712"/>
                  <a:gd name="T78" fmla="*/ 443 w 1321"/>
                  <a:gd name="T79" fmla="*/ 11 h 712"/>
                  <a:gd name="T80" fmla="*/ 518 w 1321"/>
                  <a:gd name="T81" fmla="*/ 4 h 712"/>
                  <a:gd name="T82" fmla="*/ 595 w 1321"/>
                  <a:gd name="T83" fmla="*/ 0 h 712"/>
                  <a:gd name="T84" fmla="*/ 595 w 1321"/>
                  <a:gd name="T85" fmla="*/ 0 h 712"/>
                  <a:gd name="T86" fmla="*/ 677 w 1321"/>
                  <a:gd name="T87" fmla="*/ 4 h 712"/>
                  <a:gd name="T88" fmla="*/ 755 w 1321"/>
                  <a:gd name="T89" fmla="*/ 11 h 712"/>
                  <a:gd name="T90" fmla="*/ 831 w 1321"/>
                  <a:gd name="T91" fmla="*/ 26 h 712"/>
                  <a:gd name="T92" fmla="*/ 901 w 1321"/>
                  <a:gd name="T93" fmla="*/ 45 h 712"/>
                  <a:gd name="T94" fmla="*/ 965 w 1321"/>
                  <a:gd name="T95" fmla="*/ 69 h 712"/>
                  <a:gd name="T96" fmla="*/ 1024 w 1321"/>
                  <a:gd name="T97" fmla="*/ 97 h 712"/>
                  <a:gd name="T98" fmla="*/ 1077 w 1321"/>
                  <a:gd name="T99" fmla="*/ 127 h 712"/>
                  <a:gd name="T100" fmla="*/ 1122 w 1321"/>
                  <a:gd name="T101" fmla="*/ 162 h 712"/>
                  <a:gd name="T102" fmla="*/ 1160 w 1321"/>
                  <a:gd name="T103" fmla="*/ 199 h 712"/>
                  <a:gd name="T104" fmla="*/ 1160 w 1321"/>
                  <a:gd name="T105" fmla="*/ 199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2" name="Text Box 29"/>
            <p:cNvSpPr txBox="1">
              <a:spLocks noChangeArrowheads="1"/>
            </p:cNvSpPr>
            <p:nvPr/>
          </p:nvSpPr>
          <p:spPr bwMode="gray">
            <a:xfrm>
              <a:off x="1514" y="1968"/>
              <a:ext cx="39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Уровень безработицы, </a:t>
              </a:r>
            </a:p>
            <a:p>
              <a:pPr algn="ctr" eaLnBrk="1" hangingPunct="1"/>
              <a:r>
                <a:rPr lang="ru-RU" sz="1600" b="1" dirty="0" smtClean="0">
                  <a:latin typeface="Times New Roman" pitchFamily="18" charset="0"/>
                </a:rPr>
                <a:t>% к рабочей силе</a:t>
              </a:r>
              <a:endParaRPr lang="en-US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65" name="Rectangle 176"/>
          <p:cNvSpPr>
            <a:spLocks noChangeArrowheads="1"/>
          </p:cNvSpPr>
          <p:nvPr/>
        </p:nvSpPr>
        <p:spPr bwMode="auto">
          <a:xfrm>
            <a:off x="6729428" y="89057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2020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2066" name="Rectangle 177"/>
          <p:cNvSpPr>
            <a:spLocks noChangeArrowheads="1"/>
          </p:cNvSpPr>
          <p:nvPr/>
        </p:nvSpPr>
        <p:spPr bwMode="auto">
          <a:xfrm>
            <a:off x="2519349" y="881045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2017г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" pitchFamily="18" charset="0"/>
            </a:endParaRPr>
          </a:p>
        </p:txBody>
      </p:sp>
      <p:sp>
        <p:nvSpPr>
          <p:cNvPr id="2067" name="Rectangle 178"/>
          <p:cNvSpPr>
            <a:spLocks noChangeArrowheads="1"/>
          </p:cNvSpPr>
          <p:nvPr/>
        </p:nvSpPr>
        <p:spPr bwMode="auto">
          <a:xfrm>
            <a:off x="3905246" y="89057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2018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</a:p>
        </p:txBody>
      </p:sp>
      <p:sp>
        <p:nvSpPr>
          <p:cNvPr id="2068" name="Rectangle 179"/>
          <p:cNvSpPr>
            <a:spLocks noChangeArrowheads="1"/>
          </p:cNvSpPr>
          <p:nvPr/>
        </p:nvSpPr>
        <p:spPr bwMode="auto">
          <a:xfrm>
            <a:off x="5329244" y="881045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2019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228707" y="0"/>
            <a:ext cx="7143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Отдельные показатели </a:t>
            </a:r>
            <a:r>
              <a:rPr lang="ru-RU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 </a:t>
            </a:r>
            <a:r>
              <a:rPr lang="ru-RU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экономического </a:t>
            </a:r>
            <a:r>
              <a:rPr lang="ru-RU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отраслей экономики </a:t>
            </a:r>
            <a:r>
              <a:rPr lang="ru-RU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Калмыкия </a:t>
            </a:r>
            <a:r>
              <a:rPr lang="ru-RU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2017 </a:t>
            </a:r>
            <a:r>
              <a:rPr lang="ru-RU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годы</a:t>
            </a: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1214437" y="5429264"/>
            <a:ext cx="7929563" cy="1079500"/>
          </a:xfrm>
          <a:prstGeom prst="rect">
            <a:avLst/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0" y="5357826"/>
            <a:ext cx="2359025" cy="1331912"/>
            <a:chOff x="2016" y="1920"/>
            <a:chExt cx="1680" cy="1680"/>
          </a:xfrm>
        </p:grpSpPr>
        <p:sp>
          <p:nvSpPr>
            <p:cNvPr id="3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2C354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160 w 1321"/>
                <a:gd name="T1" fmla="*/ 199 h 712"/>
                <a:gd name="T2" fmla="*/ 1174 w 1321"/>
                <a:gd name="T3" fmla="*/ 221 h 712"/>
                <a:gd name="T4" fmla="*/ 1177 w 1321"/>
                <a:gd name="T5" fmla="*/ 240 h 712"/>
                <a:gd name="T6" fmla="*/ 1172 w 1321"/>
                <a:gd name="T7" fmla="*/ 257 h 712"/>
                <a:gd name="T8" fmla="*/ 1157 w 1321"/>
                <a:gd name="T9" fmla="*/ 273 h 712"/>
                <a:gd name="T10" fmla="*/ 1134 w 1321"/>
                <a:gd name="T11" fmla="*/ 289 h 712"/>
                <a:gd name="T12" fmla="*/ 1105 w 1321"/>
                <a:gd name="T13" fmla="*/ 301 h 712"/>
                <a:gd name="T14" fmla="*/ 1066 w 1321"/>
                <a:gd name="T15" fmla="*/ 313 h 712"/>
                <a:gd name="T16" fmla="*/ 1023 w 1321"/>
                <a:gd name="T17" fmla="*/ 324 h 712"/>
                <a:gd name="T18" fmla="*/ 973 w 1321"/>
                <a:gd name="T19" fmla="*/ 332 h 712"/>
                <a:gd name="T20" fmla="*/ 919 w 1321"/>
                <a:gd name="T21" fmla="*/ 340 h 712"/>
                <a:gd name="T22" fmla="*/ 862 w 1321"/>
                <a:gd name="T23" fmla="*/ 345 h 712"/>
                <a:gd name="T24" fmla="*/ 799 w 1321"/>
                <a:gd name="T25" fmla="*/ 351 h 712"/>
                <a:gd name="T26" fmla="*/ 735 w 1321"/>
                <a:gd name="T27" fmla="*/ 354 h 712"/>
                <a:gd name="T28" fmla="*/ 709 w 1321"/>
                <a:gd name="T29" fmla="*/ 355 h 712"/>
                <a:gd name="T30" fmla="*/ 425 w 1321"/>
                <a:gd name="T31" fmla="*/ 355 h 712"/>
                <a:gd name="T32" fmla="*/ 421 w 1321"/>
                <a:gd name="T33" fmla="*/ 355 h 712"/>
                <a:gd name="T34" fmla="*/ 365 w 1321"/>
                <a:gd name="T35" fmla="*/ 353 h 712"/>
                <a:gd name="T36" fmla="*/ 311 w 1321"/>
                <a:gd name="T37" fmla="*/ 351 h 712"/>
                <a:gd name="T38" fmla="*/ 260 w 1321"/>
                <a:gd name="T39" fmla="*/ 347 h 712"/>
                <a:gd name="T40" fmla="*/ 211 w 1321"/>
                <a:gd name="T41" fmla="*/ 344 h 712"/>
                <a:gd name="T42" fmla="*/ 167 w 1321"/>
                <a:gd name="T43" fmla="*/ 337 h 712"/>
                <a:gd name="T44" fmla="*/ 126 w 1321"/>
                <a:gd name="T45" fmla="*/ 329 h 712"/>
                <a:gd name="T46" fmla="*/ 90 w 1321"/>
                <a:gd name="T47" fmla="*/ 323 h 712"/>
                <a:gd name="T48" fmla="*/ 61 w 1321"/>
                <a:gd name="T49" fmla="*/ 314 h 712"/>
                <a:gd name="T50" fmla="*/ 33 w 1321"/>
                <a:gd name="T51" fmla="*/ 303 h 712"/>
                <a:gd name="T52" fmla="*/ 18 w 1321"/>
                <a:gd name="T53" fmla="*/ 290 h 712"/>
                <a:gd name="T54" fmla="*/ 6 w 1321"/>
                <a:gd name="T55" fmla="*/ 276 h 712"/>
                <a:gd name="T56" fmla="*/ 0 w 1321"/>
                <a:gd name="T57" fmla="*/ 261 h 712"/>
                <a:gd name="T58" fmla="*/ 0 w 1321"/>
                <a:gd name="T59" fmla="*/ 259 h 712"/>
                <a:gd name="T60" fmla="*/ 4 w 1321"/>
                <a:gd name="T61" fmla="*/ 242 h 712"/>
                <a:gd name="T62" fmla="*/ 16 w 1321"/>
                <a:gd name="T63" fmla="*/ 222 h 712"/>
                <a:gd name="T64" fmla="*/ 45 w 1321"/>
                <a:gd name="T65" fmla="*/ 184 h 712"/>
                <a:gd name="T66" fmla="*/ 82 w 1321"/>
                <a:gd name="T67" fmla="*/ 149 h 712"/>
                <a:gd name="T68" fmla="*/ 130 w 1321"/>
                <a:gd name="T69" fmla="*/ 118 h 712"/>
                <a:gd name="T70" fmla="*/ 181 w 1321"/>
                <a:gd name="T71" fmla="*/ 88 h 712"/>
                <a:gd name="T72" fmla="*/ 240 w 1321"/>
                <a:gd name="T73" fmla="*/ 61 h 712"/>
                <a:gd name="T74" fmla="*/ 305 w 1321"/>
                <a:gd name="T75" fmla="*/ 41 h 712"/>
                <a:gd name="T76" fmla="*/ 370 w 1321"/>
                <a:gd name="T77" fmla="*/ 23 h 712"/>
                <a:gd name="T78" fmla="*/ 443 w 1321"/>
                <a:gd name="T79" fmla="*/ 11 h 712"/>
                <a:gd name="T80" fmla="*/ 518 w 1321"/>
                <a:gd name="T81" fmla="*/ 4 h 712"/>
                <a:gd name="T82" fmla="*/ 595 w 1321"/>
                <a:gd name="T83" fmla="*/ 0 h 712"/>
                <a:gd name="T84" fmla="*/ 595 w 1321"/>
                <a:gd name="T85" fmla="*/ 0 h 712"/>
                <a:gd name="T86" fmla="*/ 677 w 1321"/>
                <a:gd name="T87" fmla="*/ 4 h 712"/>
                <a:gd name="T88" fmla="*/ 755 w 1321"/>
                <a:gd name="T89" fmla="*/ 11 h 712"/>
                <a:gd name="T90" fmla="*/ 831 w 1321"/>
                <a:gd name="T91" fmla="*/ 26 h 712"/>
                <a:gd name="T92" fmla="*/ 901 w 1321"/>
                <a:gd name="T93" fmla="*/ 45 h 712"/>
                <a:gd name="T94" fmla="*/ 965 w 1321"/>
                <a:gd name="T95" fmla="*/ 69 h 712"/>
                <a:gd name="T96" fmla="*/ 1024 w 1321"/>
                <a:gd name="T97" fmla="*/ 97 h 712"/>
                <a:gd name="T98" fmla="*/ 1077 w 1321"/>
                <a:gd name="T99" fmla="*/ 127 h 712"/>
                <a:gd name="T100" fmla="*/ 1122 w 1321"/>
                <a:gd name="T101" fmla="*/ 162 h 712"/>
                <a:gd name="T102" fmla="*/ 1160 w 1321"/>
                <a:gd name="T103" fmla="*/ 199 h 712"/>
                <a:gd name="T104" fmla="*/ 1160 w 1321"/>
                <a:gd name="T105" fmla="*/ 199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gray">
          <a:xfrm>
            <a:off x="214282" y="5287963"/>
            <a:ext cx="1928813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Размер прожиточного минимума </a:t>
            </a: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(руб. в мес.)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tangle 176"/>
          <p:cNvSpPr>
            <a:spLocks noChangeArrowheads="1"/>
          </p:cNvSpPr>
          <p:nvPr/>
        </p:nvSpPr>
        <p:spPr bwMode="auto">
          <a:xfrm>
            <a:off x="8124849" y="890570"/>
            <a:ext cx="7207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2021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xmlns="" val="3224106354"/>
              </p:ext>
            </p:extLst>
          </p:nvPr>
        </p:nvGraphicFramePr>
        <p:xfrm>
          <a:off x="1947844" y="1095359"/>
          <a:ext cx="7358082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xmlns="" val="3661357222"/>
              </p:ext>
            </p:extLst>
          </p:nvPr>
        </p:nvGraphicFramePr>
        <p:xfrm>
          <a:off x="1933575" y="2409817"/>
          <a:ext cx="7210426" cy="197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4" name="Диаграмма 43"/>
          <p:cNvGraphicFramePr/>
          <p:nvPr>
            <p:extLst>
              <p:ext uri="{D42A27DB-BD31-4B8C-83A1-F6EECF244321}">
                <p14:modId xmlns:p14="http://schemas.microsoft.com/office/powerpoint/2010/main" xmlns="" val="4190017544"/>
              </p:ext>
            </p:extLst>
          </p:nvPr>
        </p:nvGraphicFramePr>
        <p:xfrm>
          <a:off x="1857356" y="3857628"/>
          <a:ext cx="7429552" cy="1246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5" name="Диаграмма 44"/>
          <p:cNvGraphicFramePr/>
          <p:nvPr/>
        </p:nvGraphicFramePr>
        <p:xfrm>
          <a:off x="1866881" y="5276850"/>
          <a:ext cx="7429552" cy="127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071670" y="6519446"/>
            <a:ext cx="7072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Источник информации по 2019-2021 </a:t>
            </a:r>
            <a:r>
              <a:rPr lang="ru-RU" sz="9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: Постановление Правительства Республики Калмыкия от 7 декабря 2018 г. N 373 "Об основных показателях уточненного прогноза социально-экономического развития Республики Калмыкия на 2019 год и на плановый период 2020 и 2021 годов"</a:t>
            </a:r>
          </a:p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14301" y="0"/>
            <a:ext cx="1200150" cy="752475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узел 40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573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08" name="Picture 57" descr="Рисунок10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69088"/>
            <a:ext cx="91440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45712" name="Group 27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49806145"/>
              </p:ext>
            </p:extLst>
          </p:nvPr>
        </p:nvGraphicFramePr>
        <p:xfrm>
          <a:off x="4429124" y="1472612"/>
          <a:ext cx="4573618" cy="4842463"/>
        </p:xfrm>
        <a:graphic>
          <a:graphicData uri="http://schemas.openxmlformats.org/drawingml/2006/table">
            <a:tbl>
              <a:tblPr/>
              <a:tblGrid>
                <a:gridCol w="4573618"/>
              </a:tblGrid>
              <a:tr h="172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расширение мер социальной поддержки, увеличение количества </a:t>
                      </a:r>
                      <a:r>
                        <a:rPr lang="ru-RU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льготополучателей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сохранение и выполнение всех социальных обязательств;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развития реального сектора экономики;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00">
                        <a:alpha val="50000"/>
                      </a:srgbClr>
                    </a:solidFill>
                  </a:tcPr>
                </a:tc>
              </a:tr>
              <a:tr h="8674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сравнении с исполнением за 2017 год объем налоговых и неналоговых доходов увеличился на 609 606,7 тыс. рублей или темп роста составил 111,9%.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50000"/>
                      </a:srgbClr>
                    </a:solidFill>
                  </a:tcPr>
                </a:tc>
              </a:tr>
              <a:tr h="9775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</a:pP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реализация мер по оптимизации бюджетных расходов и повышению их эффективности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1190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реализацию Указов Президента РФ от 7 мая 2012 г. в 2018 году  было направлено 1 231,0 млн. руб. или 9,7% от расходов республиканского</a:t>
                      </a:r>
                      <a:r>
                        <a:rPr lang="ru-RU" sz="14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1215" name="Rectangle 201"/>
          <p:cNvSpPr>
            <a:spLocks noChangeArrowheads="1"/>
          </p:cNvSpPr>
          <p:nvPr/>
        </p:nvSpPr>
        <p:spPr bwMode="auto">
          <a:xfrm>
            <a:off x="142844" y="928670"/>
            <a:ext cx="43561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ru-RU" sz="1600" b="1" i="1" dirty="0">
                <a:solidFill>
                  <a:srgbClr val="003366"/>
                </a:solidFill>
              </a:rPr>
              <a:t>ОСНОВНЫЕ </a:t>
            </a:r>
            <a:r>
              <a:rPr lang="ru-RU" sz="1600" b="1" i="1" dirty="0" smtClean="0">
                <a:solidFill>
                  <a:srgbClr val="003366"/>
                </a:solidFill>
              </a:rPr>
              <a:t>НАПРАВЛЕНИЯ НА 2018 ГОД:</a:t>
            </a:r>
            <a:r>
              <a:rPr lang="ru-RU" sz="1600" b="1" i="1" dirty="0" smtClean="0">
                <a:latin typeface="Arial" pitchFamily="34" charset="0"/>
              </a:rPr>
              <a:t> </a:t>
            </a:r>
            <a:endParaRPr lang="ru-RU" sz="1600" b="1" i="1" dirty="0">
              <a:latin typeface="Arial" pitchFamily="34" charset="0"/>
            </a:endParaRPr>
          </a:p>
        </p:txBody>
      </p:sp>
      <p:sp>
        <p:nvSpPr>
          <p:cNvPr id="51216" name="Rectangle 203"/>
          <p:cNvSpPr>
            <a:spLocks noChangeArrowheads="1"/>
          </p:cNvSpPr>
          <p:nvPr/>
        </p:nvSpPr>
        <p:spPr bwMode="auto">
          <a:xfrm>
            <a:off x="4667251" y="904857"/>
            <a:ext cx="424815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ru-RU" sz="1600" b="1" i="1" dirty="0">
                <a:solidFill>
                  <a:srgbClr val="003366"/>
                </a:solidFill>
              </a:rPr>
              <a:t>ОСНОВНЫЕ </a:t>
            </a:r>
            <a:r>
              <a:rPr lang="ru-RU" sz="1600" b="1" i="1" dirty="0" smtClean="0">
                <a:solidFill>
                  <a:srgbClr val="003366"/>
                </a:solidFill>
              </a:rPr>
              <a:t>РЕЗУЛЬТАТЫ:</a:t>
            </a:r>
            <a:endParaRPr lang="ru-RU" sz="1600" b="1" i="1" dirty="0">
              <a:solidFill>
                <a:srgbClr val="003366"/>
              </a:solidFill>
            </a:endParaRPr>
          </a:p>
        </p:txBody>
      </p:sp>
      <p:sp>
        <p:nvSpPr>
          <p:cNvPr id="51217" name="Rectangle 268"/>
          <p:cNvSpPr>
            <a:spLocks noChangeArrowheads="1"/>
          </p:cNvSpPr>
          <p:nvPr/>
        </p:nvSpPr>
        <p:spPr bwMode="auto">
          <a:xfrm>
            <a:off x="392084" y="214290"/>
            <a:ext cx="8609041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бюджетной политики, достигнутые в отчетном году</a:t>
            </a:r>
            <a:endParaRPr lang="ru-RU" sz="1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Group 2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21160297"/>
              </p:ext>
            </p:extLst>
          </p:nvPr>
        </p:nvGraphicFramePr>
        <p:xfrm>
          <a:off x="142844" y="1520757"/>
          <a:ext cx="4143404" cy="5026983"/>
        </p:xfrm>
        <a:graphic>
          <a:graphicData uri="http://schemas.openxmlformats.org/drawingml/2006/table">
            <a:tbl>
              <a:tblPr/>
              <a:tblGrid>
                <a:gridCol w="4143404"/>
              </a:tblGrid>
              <a:tr h="8890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сохранение социальной и экономической стабильности Республики Калмыкия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00">
                        <a:alpha val="79000"/>
                      </a:srgbClr>
                    </a:solidFill>
                  </a:tcPr>
                </a:tc>
              </a:tr>
              <a:tr h="7438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налогового потенциала и обеспечение роста собственных доходов бюджета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66FF">
                        <a:alpha val="79000"/>
                      </a:srgbClr>
                    </a:solidFill>
                  </a:tcPr>
                </a:tc>
              </a:tr>
              <a:tr h="1101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эффективного расходования бюджетных средств, выявление и использование резервов для достижения планируемых результатов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87000"/>
                      </a:schemeClr>
                    </a:solidFill>
                  </a:tcPr>
                </a:tc>
              </a:tr>
              <a:tr h="1286609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sz="1400" b="1" i="1" u="none" strike="noStrike" baseline="0" dirty="0" smtClean="0"/>
                        <a:t> безусловное исполнение социальных 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1400" b="1" i="1" u="none" strike="noStrike" baseline="0" dirty="0" smtClean="0"/>
                        <a:t>обязательств в рамках направлений и задач, обозначенных в указах Президента Российской Федерации от 7 мая 2012 г.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>
                        <a:alpha val="79000"/>
                      </a:srgbClr>
                    </a:solidFill>
                  </a:tcPr>
                </a:tc>
              </a:tr>
              <a:tr h="898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дальнейшее совершенствование и развитие системы межбюджетных отношений</a:t>
                      </a:r>
                      <a:endParaRPr lang="ru-RU" sz="14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Ш"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>
                        <a:alpha val="7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114300" y="0"/>
            <a:ext cx="1190625" cy="752475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0" y="1333500"/>
            <a:ext cx="9144000" cy="4943475"/>
          </a:xfrm>
          <a:prstGeom prst="round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70" name="Rectangle 16"/>
          <p:cNvSpPr>
            <a:spLocks noChangeArrowheads="1"/>
          </p:cNvSpPr>
          <p:nvPr/>
        </p:nvSpPr>
        <p:spPr bwMode="auto">
          <a:xfrm>
            <a:off x="1352549" y="0"/>
            <a:ext cx="68103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налоговых и неналоговых доходов </a:t>
            </a:r>
            <a:r>
              <a:rPr lang="ru-RU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консолидировнных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бюджетов субъектов российской федерации за 2017-2018 годы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4300" y="0"/>
            <a:ext cx="1190625" cy="752475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45599500"/>
              </p:ext>
            </p:extLst>
          </p:nvPr>
        </p:nvGraphicFramePr>
        <p:xfrm>
          <a:off x="0" y="1074738"/>
          <a:ext cx="4673600" cy="5213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4819" name="Object 3"/>
          <p:cNvGraphicFramePr>
            <a:graphicFrameLocks/>
          </p:cNvGraphicFramePr>
          <p:nvPr/>
        </p:nvGraphicFramePr>
        <p:xfrm>
          <a:off x="4394200" y="1714501"/>
          <a:ext cx="4749800" cy="4362450"/>
        </p:xfrm>
        <a:graphic>
          <a:graphicData uri="http://schemas.openxmlformats.org/presentationml/2006/ole">
            <p:oleObj spid="_x0000_s34832" name="Лист" r:id="rId7" imgW="5648241" imgH="4686321" progId="Excel.Sheet.8">
              <p:embed/>
            </p:oleObj>
          </a:graphicData>
        </a:graphic>
      </p:graphicFrame>
      <p:sp>
        <p:nvSpPr>
          <p:cNvPr id="16" name="Овал 8"/>
          <p:cNvSpPr>
            <a:spLocks noChangeArrowheads="1"/>
          </p:cNvSpPr>
          <p:nvPr/>
        </p:nvSpPr>
        <p:spPr bwMode="auto">
          <a:xfrm>
            <a:off x="4831217" y="1633035"/>
            <a:ext cx="3529012" cy="747713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Темп роста,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в 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Схема 1"/>
          <p:cNvGraphicFramePr/>
          <p:nvPr/>
        </p:nvGraphicFramePr>
        <p:xfrm>
          <a:off x="0" y="806996"/>
          <a:ext cx="9036496" cy="60510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Равнобедренный треугольник 3"/>
          <p:cNvSpPr/>
          <p:nvPr/>
        </p:nvSpPr>
        <p:spPr>
          <a:xfrm>
            <a:off x="3717925" y="4000500"/>
            <a:ext cx="1368425" cy="7191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96" name="Rectangle 11"/>
          <p:cNvSpPr>
            <a:spLocks noChangeArrowheads="1"/>
          </p:cNvSpPr>
          <p:nvPr/>
        </p:nvSpPr>
        <p:spPr bwMode="auto">
          <a:xfrm>
            <a:off x="1600200" y="0"/>
            <a:ext cx="6181726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Налоговые доходы республиканского бюджета в  2017 – 2018 годах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7" name="Text Box 30"/>
          <p:cNvSpPr txBox="1">
            <a:spLocks noChangeArrowheads="1"/>
          </p:cNvSpPr>
          <p:nvPr/>
        </p:nvSpPr>
        <p:spPr bwMode="auto">
          <a:xfrm>
            <a:off x="1835150" y="1196975"/>
            <a:ext cx="12969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–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5 641,1 млн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</a:p>
        </p:txBody>
      </p:sp>
      <p:sp>
        <p:nvSpPr>
          <p:cNvPr id="8198" name="Text Box 30"/>
          <p:cNvSpPr txBox="1">
            <a:spLocks noChangeArrowheads="1"/>
          </p:cNvSpPr>
          <p:nvPr/>
        </p:nvSpPr>
        <p:spPr bwMode="auto">
          <a:xfrm>
            <a:off x="5940425" y="4724400"/>
            <a:ext cx="1295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– 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4 877,1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</a:p>
        </p:txBody>
      </p:sp>
      <p:sp>
        <p:nvSpPr>
          <p:cNvPr id="8" name="Text Box 40"/>
          <p:cNvSpPr txBox="1">
            <a:spLocks noChangeArrowheads="1"/>
          </p:cNvSpPr>
          <p:nvPr/>
        </p:nvSpPr>
        <p:spPr bwMode="auto">
          <a:xfrm rot="-386106">
            <a:off x="3038475" y="2851150"/>
            <a:ext cx="22320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Темп роста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115,7%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300" y="0"/>
            <a:ext cx="1190625" cy="752475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0" y="1123950"/>
            <a:ext cx="9144000" cy="5514975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00" name="Rectangle 11"/>
          <p:cNvSpPr>
            <a:spLocks noChangeArrowheads="1"/>
          </p:cNvSpPr>
          <p:nvPr/>
        </p:nvSpPr>
        <p:spPr bwMode="auto">
          <a:xfrm>
            <a:off x="1695450" y="122238"/>
            <a:ext cx="6057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Неналоговые доходы республиканского бюджета в  2017 – 2018 годах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300" y="0"/>
            <a:ext cx="1190625" cy="75247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5850" name="Object 10"/>
          <p:cNvGraphicFramePr>
            <a:graphicFrameLocks noGrp="1" noChangeAspect="1"/>
          </p:cNvGraphicFramePr>
          <p:nvPr/>
        </p:nvGraphicFramePr>
        <p:xfrm>
          <a:off x="3543300" y="1133474"/>
          <a:ext cx="6038850" cy="5438775"/>
        </p:xfrm>
        <a:graphic>
          <a:graphicData uri="http://schemas.openxmlformats.org/presentationml/2006/ole">
            <p:oleObj spid="_x0000_s35870" name="Worksheet" r:id="rId5" imgW="6200657" imgH="5029183" progId="Excel.Sheet.8">
              <p:embed/>
            </p:oleObj>
          </a:graphicData>
        </a:graphic>
      </p:graphicFrame>
      <p:graphicFrame>
        <p:nvGraphicFramePr>
          <p:cNvPr id="35851" name="Object 11"/>
          <p:cNvGraphicFramePr>
            <a:graphicFrameLocks noGrp="1" noChangeAspect="1"/>
          </p:cNvGraphicFramePr>
          <p:nvPr/>
        </p:nvGraphicFramePr>
        <p:xfrm>
          <a:off x="0" y="1193800"/>
          <a:ext cx="4241800" cy="5384800"/>
        </p:xfrm>
        <a:graphic>
          <a:graphicData uri="http://schemas.openxmlformats.org/presentationml/2006/ole">
            <p:oleObj spid="_x0000_s35871" name="Worksheet" r:id="rId6" imgW="4248049" imgH="5391228" progId="Excel.Sheet.8">
              <p:embed/>
            </p:oleObj>
          </a:graphicData>
        </a:graphic>
      </p:graphicFrame>
      <p:grpSp>
        <p:nvGrpSpPr>
          <p:cNvPr id="14" name="Diagram group"/>
          <p:cNvGrpSpPr/>
          <p:nvPr/>
        </p:nvGrpSpPr>
        <p:grpSpPr>
          <a:xfrm rot="359162" flipV="1">
            <a:off x="2065070" y="2588532"/>
            <a:ext cx="1413411" cy="1380130"/>
            <a:chOff x="223224" y="0"/>
            <a:chExt cx="1497766" cy="93610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5" name=" 3"/>
            <p:cNvSpPr/>
            <p:nvPr/>
          </p:nvSpPr>
          <p:spPr>
            <a:xfrm>
              <a:off x="223224" y="0"/>
              <a:ext cx="1497766" cy="936104"/>
            </a:xfrm>
            <a:prstGeom prst="swooshArrow">
              <a:avLst>
                <a:gd name="adj1" fmla="val 25000"/>
                <a:gd name="adj2" fmla="val 25000"/>
              </a:avLst>
            </a:prstGeom>
            <a:sp3d z="-161800" extrusionH="600" contourW="3000">
              <a:bevelT w="48600" h="18600" prst="relaxedInset"/>
              <a:bevelB w="48600" h="8600" prst="relaxedInse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2416856" y="2413228"/>
            <a:ext cx="12734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itchFamily="18" charset="0"/>
              </a:rPr>
              <a:t>154,4</a:t>
            </a:r>
          </a:p>
          <a:p>
            <a:r>
              <a:rPr lang="ru-RU" b="1" dirty="0" smtClean="0">
                <a:latin typeface="Times New Roman" pitchFamily="18" charset="0"/>
              </a:rPr>
              <a:t> млн. руб.</a:t>
            </a:r>
            <a:endParaRPr lang="ru-RU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35850" grpId="0"/>
      <p:bldOleChart spid="35851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0" descr="1237-624x416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08613"/>
            <a:ext cx="1730829" cy="1296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Рисунок 28" descr="регистрация-ОАО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731" y="3963535"/>
            <a:ext cx="1476375" cy="119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sevgilim-benden-cok-daha-zengin-bu-iliski-yur-9007561_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682145"/>
            <a:ext cx="1561458" cy="100811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6" name="Рисунок 25" descr="d74e0f705479d9b062b45a9c53e219c40db3a2d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333263"/>
            <a:ext cx="1619672" cy="12409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54" name="Picture 10" descr="Рисунок1000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696075"/>
            <a:ext cx="9144000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Рисунок 11" descr="Рисунок2.png"/>
          <p:cNvPicPr>
            <a:picLocks noChangeAspect="1"/>
          </p:cNvPicPr>
          <p:nvPr/>
        </p:nvPicPr>
        <p:blipFill>
          <a:blip r:embed="rId8">
            <a:lum bright="16000"/>
          </a:blip>
          <a:srcRect/>
          <a:stretch>
            <a:fillRect/>
          </a:stretch>
        </p:blipFill>
        <p:spPr bwMode="auto">
          <a:xfrm>
            <a:off x="1389289" y="1212850"/>
            <a:ext cx="4895850" cy="122555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innerShdw blurRad="63500" dist="50800" dir="16200000">
              <a:schemeClr val="accent5">
                <a:alpha val="50000"/>
              </a:scheme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</p:pic>
      <p:pic>
        <p:nvPicPr>
          <p:cNvPr id="2057" name="Рисунок 13" descr="Рисунок2.png"/>
          <p:cNvPicPr>
            <a:picLocks noChangeAspect="1"/>
          </p:cNvPicPr>
          <p:nvPr/>
        </p:nvPicPr>
        <p:blipFill>
          <a:blip r:embed="rId8">
            <a:lum bright="16000"/>
          </a:blip>
          <a:srcRect/>
          <a:stretch>
            <a:fillRect/>
          </a:stretch>
        </p:blipFill>
        <p:spPr bwMode="auto">
          <a:xfrm>
            <a:off x="1389289" y="2444524"/>
            <a:ext cx="4895850" cy="122396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pic>
        <p:nvPicPr>
          <p:cNvPr id="2058" name="Рисунок 16" descr="Рисунок2.png"/>
          <p:cNvPicPr>
            <a:picLocks noChangeAspect="1"/>
          </p:cNvPicPr>
          <p:nvPr/>
        </p:nvPicPr>
        <p:blipFill>
          <a:blip r:embed="rId8">
            <a:lum bright="16000"/>
          </a:blip>
          <a:srcRect/>
          <a:stretch>
            <a:fillRect/>
          </a:stretch>
        </p:blipFill>
        <p:spPr bwMode="auto">
          <a:xfrm>
            <a:off x="1454604" y="3629706"/>
            <a:ext cx="4895850" cy="17272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pic>
        <p:nvPicPr>
          <p:cNvPr id="2059" name="Рисунок 17" descr="Рисунок2.png"/>
          <p:cNvPicPr>
            <a:picLocks noChangeAspect="1"/>
          </p:cNvPicPr>
          <p:nvPr/>
        </p:nvPicPr>
        <p:blipFill>
          <a:blip r:embed="rId8">
            <a:lum bright="16000"/>
          </a:blip>
          <a:srcRect/>
          <a:stretch>
            <a:fillRect/>
          </a:stretch>
        </p:blipFill>
        <p:spPr bwMode="auto">
          <a:xfrm>
            <a:off x="1465489" y="5389563"/>
            <a:ext cx="4895850" cy="122396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2060" name="TextBox 19"/>
          <p:cNvSpPr txBox="1">
            <a:spLocks noChangeArrowheads="1"/>
          </p:cNvSpPr>
          <p:nvPr/>
        </p:nvSpPr>
        <p:spPr bwMode="auto">
          <a:xfrm>
            <a:off x="1744890" y="1577975"/>
            <a:ext cx="43926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Рост налоговых и неналоговых доходов консолидированного бюджета Республики Калмыкия в сопоставимых условиях, %</a:t>
            </a:r>
          </a:p>
        </p:txBody>
      </p:sp>
      <p:sp>
        <p:nvSpPr>
          <p:cNvPr id="2061" name="TextBox 20"/>
          <p:cNvSpPr txBox="1">
            <a:spLocks noChangeArrowheads="1"/>
          </p:cNvSpPr>
          <p:nvPr/>
        </p:nvSpPr>
        <p:spPr bwMode="auto">
          <a:xfrm>
            <a:off x="1974850" y="2693081"/>
            <a:ext cx="43926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Увеличение объема инвестиций в основной капитал (за исключением бюджетных средств), %</a:t>
            </a:r>
          </a:p>
        </p:txBody>
      </p:sp>
      <p:sp>
        <p:nvSpPr>
          <p:cNvPr id="2062" name="TextBox 21"/>
          <p:cNvSpPr txBox="1">
            <a:spLocks noChangeArrowheads="1"/>
          </p:cNvSpPr>
          <p:nvPr/>
        </p:nvSpPr>
        <p:spPr bwMode="auto">
          <a:xfrm>
            <a:off x="1822449" y="3938815"/>
            <a:ext cx="43926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Увеличение доли среднесписочной численности работников (без внешних совместителей), занятых у субъектов малого и среднего предпринимательства, в общей численности занятого населения, %</a:t>
            </a:r>
          </a:p>
        </p:txBody>
      </p:sp>
      <p:sp>
        <p:nvSpPr>
          <p:cNvPr id="2063" name="TextBox 22"/>
          <p:cNvSpPr txBox="1">
            <a:spLocks noChangeArrowheads="1"/>
          </p:cNvSpPr>
          <p:nvPr/>
        </p:nvSpPr>
        <p:spPr bwMode="auto">
          <a:xfrm>
            <a:off x="1979613" y="5656717"/>
            <a:ext cx="43926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Снижение численности безработных граждан, зарегистрированных в органах службы занятости, %</a:t>
            </a:r>
          </a:p>
        </p:txBody>
      </p:sp>
      <p:sp>
        <p:nvSpPr>
          <p:cNvPr id="2064" name="AutoShape 8"/>
          <p:cNvSpPr>
            <a:spLocks noChangeArrowheads="1"/>
          </p:cNvSpPr>
          <p:nvPr/>
        </p:nvSpPr>
        <p:spPr bwMode="gray">
          <a:xfrm>
            <a:off x="6400800" y="2059442"/>
            <a:ext cx="892629" cy="360362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0,0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65" name="AutoShape 8"/>
          <p:cNvSpPr>
            <a:spLocks noChangeArrowheads="1"/>
          </p:cNvSpPr>
          <p:nvPr/>
        </p:nvSpPr>
        <p:spPr bwMode="gray">
          <a:xfrm>
            <a:off x="7434717" y="1793875"/>
            <a:ext cx="903740" cy="647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dirty="0" smtClean="0">
                <a:solidFill>
                  <a:srgbClr val="FFFFFF"/>
                </a:solidFill>
              </a:rPr>
              <a:t>18,0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67" name="AutoShape 8"/>
          <p:cNvSpPr>
            <a:spLocks noChangeArrowheads="1"/>
          </p:cNvSpPr>
          <p:nvPr/>
        </p:nvSpPr>
        <p:spPr bwMode="gray">
          <a:xfrm>
            <a:off x="6422572" y="3057752"/>
            <a:ext cx="838200" cy="360362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 dirty="0">
                <a:solidFill>
                  <a:srgbClr val="FFFFFF"/>
                </a:solidFill>
              </a:rPr>
              <a:t>0,3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68" name="AutoShape 8"/>
          <p:cNvSpPr>
            <a:spLocks noChangeArrowheads="1"/>
          </p:cNvSpPr>
          <p:nvPr/>
        </p:nvSpPr>
        <p:spPr bwMode="gray">
          <a:xfrm>
            <a:off x="7380287" y="2781300"/>
            <a:ext cx="969056" cy="647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13,7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70" name="AutoShape 8"/>
          <p:cNvSpPr>
            <a:spLocks noChangeArrowheads="1"/>
          </p:cNvSpPr>
          <p:nvPr/>
        </p:nvSpPr>
        <p:spPr bwMode="gray">
          <a:xfrm>
            <a:off x="6422571" y="4397830"/>
            <a:ext cx="947058" cy="471034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0,01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71" name="AutoShape 8"/>
          <p:cNvSpPr>
            <a:spLocks noChangeArrowheads="1"/>
          </p:cNvSpPr>
          <p:nvPr/>
        </p:nvSpPr>
        <p:spPr bwMode="gray">
          <a:xfrm>
            <a:off x="7467373" y="4210277"/>
            <a:ext cx="1099683" cy="647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0,06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73" name="AutoShape 8"/>
          <p:cNvSpPr>
            <a:spLocks noChangeArrowheads="1"/>
          </p:cNvSpPr>
          <p:nvPr/>
        </p:nvSpPr>
        <p:spPr bwMode="gray">
          <a:xfrm>
            <a:off x="6462259" y="5671457"/>
            <a:ext cx="809397" cy="810079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600" b="1" dirty="0" smtClean="0">
                <a:solidFill>
                  <a:srgbClr val="FFFFFF"/>
                </a:solidFill>
              </a:rPr>
              <a:t>2 567</a:t>
            </a:r>
          </a:p>
          <a:p>
            <a:pPr algn="ctr" eaLnBrk="0" hangingPunct="0"/>
            <a:r>
              <a:rPr lang="ru-RU" sz="1600" dirty="0" smtClean="0">
                <a:solidFill>
                  <a:srgbClr val="FFFFFF"/>
                </a:solidFill>
              </a:rPr>
              <a:t>ч</a:t>
            </a:r>
            <a:r>
              <a:rPr lang="ru-RU" sz="1600" b="1" dirty="0" smtClean="0">
                <a:solidFill>
                  <a:srgbClr val="FFFFFF"/>
                </a:solidFill>
              </a:rPr>
              <a:t>ел.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2074" name="AutoShape 8"/>
          <p:cNvSpPr>
            <a:spLocks noChangeArrowheads="1"/>
          </p:cNvSpPr>
          <p:nvPr/>
        </p:nvSpPr>
        <p:spPr bwMode="gray">
          <a:xfrm>
            <a:off x="7423830" y="5954485"/>
            <a:ext cx="1088799" cy="505279"/>
          </a:xfrm>
          <a:prstGeom prst="can">
            <a:avLst>
              <a:gd name="adj" fmla="val 25061"/>
            </a:avLst>
          </a:prstGeom>
          <a:gradFill rotWithShape="1">
            <a:gsLst>
              <a:gs pos="0">
                <a:srgbClr val="004776"/>
              </a:gs>
              <a:gs pos="50000">
                <a:srgbClr val="0099FF"/>
              </a:gs>
              <a:gs pos="100000">
                <a:srgbClr val="00477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600" b="1" dirty="0" smtClean="0">
                <a:solidFill>
                  <a:srgbClr val="FFFFFF"/>
                </a:solidFill>
              </a:rPr>
              <a:t>2 457 чел.</a:t>
            </a:r>
            <a:endParaRPr lang="en-US" sz="1600" b="1" dirty="0">
              <a:solidFill>
                <a:srgbClr val="FFFFFF"/>
              </a:solidFill>
            </a:endParaRPr>
          </a:p>
        </p:txBody>
      </p:sp>
      <p:pic>
        <p:nvPicPr>
          <p:cNvPr id="2075" name="Рисунок 39" descr="check-off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79971" y="5889172"/>
            <a:ext cx="664029" cy="54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76" name="TextBox 40"/>
          <p:cNvSpPr txBox="1">
            <a:spLocks noChangeArrowheads="1"/>
          </p:cNvSpPr>
          <p:nvPr/>
        </p:nvSpPr>
        <p:spPr bwMode="auto">
          <a:xfrm>
            <a:off x="6356577" y="1054328"/>
            <a:ext cx="93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2077" name="TextBox 41"/>
          <p:cNvSpPr txBox="1">
            <a:spLocks noChangeArrowheads="1"/>
          </p:cNvSpPr>
          <p:nvPr/>
        </p:nvSpPr>
        <p:spPr bwMode="auto">
          <a:xfrm>
            <a:off x="7410903" y="1043441"/>
            <a:ext cx="935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</a:p>
        </p:txBody>
      </p:sp>
      <p:pic>
        <p:nvPicPr>
          <p:cNvPr id="31" name="Рисунок 39" descr="check-off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79971" y="4234543"/>
            <a:ext cx="664029" cy="54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9" descr="check-off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79971" y="2862943"/>
            <a:ext cx="664029" cy="54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Рисунок 39" descr="check-off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79971" y="1828800"/>
            <a:ext cx="664029" cy="54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36" name="Прямая со стрелкой 35"/>
          <p:cNvCxnSpPr/>
          <p:nvPr/>
        </p:nvCxnSpPr>
        <p:spPr bwMode="auto">
          <a:xfrm>
            <a:off x="7160084" y="5576866"/>
            <a:ext cx="775602" cy="268762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14300" y="0"/>
            <a:ext cx="1190625" cy="752475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узел 36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35"/>
          <p:cNvSpPr>
            <a:spLocks noChangeArrowheads="1"/>
          </p:cNvSpPr>
          <p:nvPr/>
        </p:nvSpPr>
        <p:spPr bwMode="auto">
          <a:xfrm>
            <a:off x="1171575" y="0"/>
            <a:ext cx="696277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Выполнение условий Соглашения о предоставлении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дотации</a:t>
            </a:r>
          </a:p>
          <a:p>
            <a:pPr algn="ctr" eaLnBrk="0" hangingPunct="0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выравнивание бюджетной обеспеченности в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</p:spTree>
  </p:cSld>
  <p:clrMapOvr>
    <a:masterClrMapping/>
  </p:clrMapOvr>
  <p:transition spd="slow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20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20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/>
      <p:bldP spid="2061" grpId="0"/>
      <p:bldP spid="2062" grpId="0"/>
      <p:bldP spid="2063" grpId="0"/>
      <p:bldP spid="2064" grpId="0" animBg="1"/>
      <p:bldP spid="2065" grpId="0" animBg="1"/>
      <p:bldP spid="2067" grpId="0" animBg="1"/>
      <p:bldP spid="2068" grpId="0" animBg="1"/>
      <p:bldP spid="2070" grpId="0" animBg="1"/>
      <p:bldP spid="2071" grpId="0" animBg="1"/>
      <p:bldP spid="2073" grpId="0" animBg="1"/>
      <p:bldP spid="207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8135161" y="-77906"/>
            <a:ext cx="9268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С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лайд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9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282626" name="Диаграмма 30"/>
          <p:cNvGraphicFramePr>
            <a:graphicFrameLocks/>
          </p:cNvGraphicFramePr>
          <p:nvPr/>
        </p:nvGraphicFramePr>
        <p:xfrm>
          <a:off x="0" y="1362075"/>
          <a:ext cx="4914900" cy="3267075"/>
        </p:xfrm>
        <a:graphic>
          <a:graphicData uri="http://schemas.openxmlformats.org/presentationml/2006/ole">
            <p:oleObj spid="_x0000_s69647" name="Worksheet" r:id="rId3" imgW="5067233" imgH="3371882" progId="Excel.Sheet.8">
              <p:embed/>
            </p:oleObj>
          </a:graphicData>
        </a:graphic>
      </p:graphicFrame>
      <p:sp>
        <p:nvSpPr>
          <p:cNvPr id="5" name="Прямоугольник 21"/>
          <p:cNvSpPr>
            <a:spLocks noChangeArrowheads="1"/>
          </p:cNvSpPr>
          <p:nvPr/>
        </p:nvSpPr>
        <p:spPr bwMode="auto">
          <a:xfrm>
            <a:off x="114300" y="1371586"/>
            <a:ext cx="487679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Налог на имущество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организаций,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endParaRPr lang="ru-RU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619250" y="1119171"/>
            <a:ext cx="828675" cy="276999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4319464" y="947722"/>
          <a:ext cx="4824536" cy="3024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1996281" y="4632779"/>
          <a:ext cx="4071142" cy="2225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Прямоугольник 21"/>
          <p:cNvSpPr>
            <a:spLocks noChangeArrowheads="1"/>
          </p:cNvSpPr>
          <p:nvPr/>
        </p:nvSpPr>
        <p:spPr bwMode="auto">
          <a:xfrm>
            <a:off x="2238349" y="4448182"/>
            <a:ext cx="2736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Транспортный налог</a:t>
            </a:r>
          </a:p>
        </p:txBody>
      </p:sp>
      <p:sp>
        <p:nvSpPr>
          <p:cNvPr id="11" name="Прямоугольник 22"/>
          <p:cNvSpPr>
            <a:spLocks noChangeArrowheads="1"/>
          </p:cNvSpPr>
          <p:nvPr/>
        </p:nvSpPr>
        <p:spPr bwMode="auto">
          <a:xfrm>
            <a:off x="1800225" y="5224463"/>
            <a:ext cx="1584325" cy="735747"/>
          </a:xfrm>
          <a:prstGeom prst="ellipse">
            <a:avLst/>
          </a:prstGeom>
          <a:solidFill>
            <a:srgbClr val="FFC000">
              <a:alpha val="83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Темп роста 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110,5%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22"/>
          <p:cNvSpPr>
            <a:spLocks noChangeArrowheads="1"/>
          </p:cNvSpPr>
          <p:nvPr/>
        </p:nvSpPr>
        <p:spPr bwMode="auto">
          <a:xfrm>
            <a:off x="3157515" y="5310200"/>
            <a:ext cx="12049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3" name="Прямоугольник 22"/>
          <p:cNvSpPr>
            <a:spLocks noChangeArrowheads="1"/>
          </p:cNvSpPr>
          <p:nvPr/>
        </p:nvSpPr>
        <p:spPr bwMode="auto">
          <a:xfrm>
            <a:off x="2519336" y="6086493"/>
            <a:ext cx="12049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8" name="Крест 17"/>
          <p:cNvSpPr/>
          <p:nvPr/>
        </p:nvSpPr>
        <p:spPr>
          <a:xfrm>
            <a:off x="4755698" y="2094140"/>
            <a:ext cx="718456" cy="718456"/>
          </a:xfrm>
          <a:prstGeom prst="plus">
            <a:avLst>
              <a:gd name="adj" fmla="val 32810"/>
            </a:avLst>
          </a:prstGeom>
          <a:solidFill>
            <a:srgbClr val="00B0F0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Прямоугольник 18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4300" y="0"/>
            <a:ext cx="1190625" cy="752475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404914" y="0"/>
            <a:ext cx="65484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Поступление имущественных налогов в республиканский бюджет за 2017 – 2018 годы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8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75000"/>
              </a:schemeClr>
            </a:gs>
            <a:gs pos="64999">
              <a:schemeClr val="bg1"/>
            </a:gs>
            <a:gs pos="100000">
              <a:schemeClr val="bg1">
                <a:lumMod val="95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31">
            <a:extLst>
              <a:ext uri="{FF2B5EF4-FFF2-40B4-BE49-F238E27FC236}">
                <a16:creationId xmlns:a16="http://schemas.microsoft.com/office/drawing/2014/main" xmlns="" id="{A7999A8C-9D8F-44A4-A302-926CE443466B}"/>
              </a:ext>
            </a:extLst>
          </p:cNvPr>
          <p:cNvGrpSpPr/>
          <p:nvPr/>
        </p:nvGrpSpPr>
        <p:grpSpPr>
          <a:xfrm>
            <a:off x="256798" y="1072807"/>
            <a:ext cx="3680600" cy="2832446"/>
            <a:chOff x="1155197" y="1234731"/>
            <a:chExt cx="4907466" cy="283244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8" name="Равнобедренный треугольник 7">
              <a:extLst>
                <a:ext uri="{FF2B5EF4-FFF2-40B4-BE49-F238E27FC236}">
                  <a16:creationId xmlns:a16="http://schemas.microsoft.com/office/drawing/2014/main" xmlns="" id="{ED3A6163-B883-4766-A619-F07BC3355125}"/>
                </a:ext>
              </a:extLst>
            </p:cNvPr>
            <p:cNvSpPr/>
            <p:nvPr/>
          </p:nvSpPr>
          <p:spPr>
            <a:xfrm rot="16200000" flipH="1" flipV="1">
              <a:off x="3619508" y="1624022"/>
              <a:ext cx="2832446" cy="2053864"/>
            </a:xfrm>
            <a:custGeom>
              <a:avLst/>
              <a:gdLst>
                <a:gd name="connsiteX0" fmla="*/ 0 w 751438"/>
                <a:gd name="connsiteY0" fmla="*/ 2049101 h 2049101"/>
                <a:gd name="connsiteX1" fmla="*/ 375719 w 751438"/>
                <a:gd name="connsiteY1" fmla="*/ 0 h 2049101"/>
                <a:gd name="connsiteX2" fmla="*/ 751438 w 751438"/>
                <a:gd name="connsiteY2" fmla="*/ 2049101 h 2049101"/>
                <a:gd name="connsiteX3" fmla="*/ 0 w 751438"/>
                <a:gd name="connsiteY3" fmla="*/ 2049101 h 2049101"/>
                <a:gd name="connsiteX0" fmla="*/ 0 w 2233097"/>
                <a:gd name="connsiteY0" fmla="*/ 2058626 h 2058626"/>
                <a:gd name="connsiteX1" fmla="*/ 2233097 w 2233097"/>
                <a:gd name="connsiteY1" fmla="*/ 0 h 2058626"/>
                <a:gd name="connsiteX2" fmla="*/ 751438 w 2233097"/>
                <a:gd name="connsiteY2" fmla="*/ 2058626 h 2058626"/>
                <a:gd name="connsiteX3" fmla="*/ 0 w 2233097"/>
                <a:gd name="connsiteY3" fmla="*/ 2058626 h 2058626"/>
                <a:gd name="connsiteX0" fmla="*/ 0 w 2197381"/>
                <a:gd name="connsiteY0" fmla="*/ 2053864 h 2053864"/>
                <a:gd name="connsiteX1" fmla="*/ 2197381 w 2197381"/>
                <a:gd name="connsiteY1" fmla="*/ 0 h 2053864"/>
                <a:gd name="connsiteX2" fmla="*/ 751438 w 2197381"/>
                <a:gd name="connsiteY2" fmla="*/ 2053864 h 2053864"/>
                <a:gd name="connsiteX3" fmla="*/ 0 w 2197381"/>
                <a:gd name="connsiteY3" fmla="*/ 2053864 h 205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7381" h="2053864">
                  <a:moveTo>
                    <a:pt x="0" y="2053864"/>
                  </a:moveTo>
                  <a:lnTo>
                    <a:pt x="2197381" y="0"/>
                  </a:lnTo>
                  <a:lnTo>
                    <a:pt x="751438" y="2053864"/>
                  </a:lnTo>
                  <a:lnTo>
                    <a:pt x="0" y="2053864"/>
                  </a:lnTo>
                  <a:close/>
                </a:path>
              </a:pathLst>
            </a:cu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xmlns="" id="{4C0D7DCF-556E-4124-B4C7-C440E4F3AE72}"/>
                </a:ext>
              </a:extLst>
            </p:cNvPr>
            <p:cNvSpPr/>
            <p:nvPr/>
          </p:nvSpPr>
          <p:spPr>
            <a:xfrm>
              <a:off x="1155197" y="1238249"/>
              <a:ext cx="2879002" cy="121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1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Поддержание государственного долга Республики Калмыкия в объеме, обеспечивающем возможность гарантированного выполнения долговых обязательств</a:t>
              </a:r>
              <a:endParaRPr lang="ru-RU" sz="11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30">
            <a:extLst>
              <a:ext uri="{FF2B5EF4-FFF2-40B4-BE49-F238E27FC236}">
                <a16:creationId xmlns:a16="http://schemas.microsoft.com/office/drawing/2014/main" xmlns="" id="{7FEB7415-1DDC-4CE1-A3D2-3CC0D8981C9A}"/>
              </a:ext>
            </a:extLst>
          </p:cNvPr>
          <p:cNvGrpSpPr/>
          <p:nvPr/>
        </p:nvGrpSpPr>
        <p:grpSpPr>
          <a:xfrm>
            <a:off x="247273" y="2554936"/>
            <a:ext cx="3686553" cy="1287741"/>
            <a:chOff x="1167897" y="2393011"/>
            <a:chExt cx="4915403" cy="1287741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B5315CE8-1807-4A32-AAD9-4CF825DA42C0}"/>
                </a:ext>
              </a:extLst>
            </p:cNvPr>
            <p:cNvSpPr/>
            <p:nvPr/>
          </p:nvSpPr>
          <p:spPr>
            <a:xfrm>
              <a:off x="1167897" y="2402532"/>
              <a:ext cx="2879002" cy="7514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100" b="1" i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Предоставление мер соц. поддержки с учетом использования механизма нуждаемости и </a:t>
              </a:r>
              <a:r>
                <a:rPr lang="ru-RU" sz="1100" b="1" i="1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адресности</a:t>
              </a:r>
              <a:endParaRPr lang="ru-RU" sz="1100" b="1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xmlns="" id="{4A59A230-88EB-4563-B7BC-81728B336BE5}"/>
                </a:ext>
              </a:extLst>
            </p:cNvPr>
            <p:cNvSpPr/>
            <p:nvPr/>
          </p:nvSpPr>
          <p:spPr>
            <a:xfrm rot="16200000" flipH="1" flipV="1">
              <a:off x="4414879" y="2012331"/>
              <a:ext cx="1287741" cy="2049101"/>
            </a:xfrm>
            <a:custGeom>
              <a:avLst/>
              <a:gdLst>
                <a:gd name="connsiteX0" fmla="*/ 0 w 751438"/>
                <a:gd name="connsiteY0" fmla="*/ 2049101 h 2049101"/>
                <a:gd name="connsiteX1" fmla="*/ 375719 w 751438"/>
                <a:gd name="connsiteY1" fmla="*/ 0 h 2049101"/>
                <a:gd name="connsiteX2" fmla="*/ 751438 w 751438"/>
                <a:gd name="connsiteY2" fmla="*/ 2049101 h 2049101"/>
                <a:gd name="connsiteX3" fmla="*/ 0 w 751438"/>
                <a:gd name="connsiteY3" fmla="*/ 2049101 h 2049101"/>
                <a:gd name="connsiteX0" fmla="*/ 0 w 1287741"/>
                <a:gd name="connsiteY0" fmla="*/ 2049101 h 2049101"/>
                <a:gd name="connsiteX1" fmla="*/ 1287741 w 1287741"/>
                <a:gd name="connsiteY1" fmla="*/ 0 h 2049101"/>
                <a:gd name="connsiteX2" fmla="*/ 751438 w 1287741"/>
                <a:gd name="connsiteY2" fmla="*/ 2049101 h 2049101"/>
                <a:gd name="connsiteX3" fmla="*/ 0 w 1287741"/>
                <a:gd name="connsiteY3" fmla="*/ 2049101 h 204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741" h="2049101">
                  <a:moveTo>
                    <a:pt x="0" y="2049101"/>
                  </a:moveTo>
                  <a:lnTo>
                    <a:pt x="1287741" y="0"/>
                  </a:lnTo>
                  <a:lnTo>
                    <a:pt x="751438" y="2049101"/>
                  </a:lnTo>
                  <a:lnTo>
                    <a:pt x="0" y="2049101"/>
                  </a:lnTo>
                  <a:close/>
                </a:path>
              </a:pathLst>
            </a:cu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" name="Группа 29">
            <a:extLst>
              <a:ext uri="{FF2B5EF4-FFF2-40B4-BE49-F238E27FC236}">
                <a16:creationId xmlns:a16="http://schemas.microsoft.com/office/drawing/2014/main" xmlns="" id="{2E4952E6-5054-486D-997B-6C75DFA7082F}"/>
              </a:ext>
            </a:extLst>
          </p:cNvPr>
          <p:cNvGrpSpPr/>
          <p:nvPr/>
        </p:nvGrpSpPr>
        <p:grpSpPr>
          <a:xfrm>
            <a:off x="237748" y="3448050"/>
            <a:ext cx="3648452" cy="807047"/>
            <a:chOff x="1117097" y="3333750"/>
            <a:chExt cx="4864603" cy="807047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xmlns="" id="{1AD492F1-BB1F-493E-BD86-0412C3D02ABB}"/>
                </a:ext>
              </a:extLst>
            </p:cNvPr>
            <p:cNvSpPr/>
            <p:nvPr/>
          </p:nvSpPr>
          <p:spPr>
            <a:xfrm>
              <a:off x="1117097" y="3333750"/>
              <a:ext cx="2879002" cy="8070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000" b="1" i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Обеспечение эффективности управления государственным долгом Республики Калмыкия</a:t>
              </a:r>
              <a:endParaRPr lang="ru-RU" sz="1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Равнобедренный треугольник 9">
              <a:extLst>
                <a:ext uri="{FF2B5EF4-FFF2-40B4-BE49-F238E27FC236}">
                  <a16:creationId xmlns:a16="http://schemas.microsoft.com/office/drawing/2014/main" xmlns="" id="{0A251BBC-52D8-4778-8A6D-72BC1EF169B0}"/>
                </a:ext>
              </a:extLst>
            </p:cNvPr>
            <p:cNvSpPr/>
            <p:nvPr/>
          </p:nvSpPr>
          <p:spPr>
            <a:xfrm rot="16200000" flipH="1" flipV="1">
              <a:off x="4605336" y="2747963"/>
              <a:ext cx="771526" cy="1981202"/>
            </a:xfrm>
            <a:prstGeom prst="triangle">
              <a:avLst>
                <a:gd name="adj" fmla="val 51619"/>
              </a:avLst>
            </a:pr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Группа 27">
            <a:extLst>
              <a:ext uri="{FF2B5EF4-FFF2-40B4-BE49-F238E27FC236}">
                <a16:creationId xmlns:a16="http://schemas.microsoft.com/office/drawing/2014/main" xmlns="" id="{B01A6E78-FB20-4F16-A7C4-A9B530D21C96}"/>
              </a:ext>
            </a:extLst>
          </p:cNvPr>
          <p:cNvGrpSpPr/>
          <p:nvPr/>
        </p:nvGrpSpPr>
        <p:grpSpPr>
          <a:xfrm>
            <a:off x="237748" y="3486150"/>
            <a:ext cx="4181852" cy="3114675"/>
            <a:chOff x="1104397" y="3219450"/>
            <a:chExt cx="5575802" cy="311467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xmlns="" id="{7166CEA5-882B-4CE8-BF01-E97CC8CAAE2D}"/>
                </a:ext>
              </a:extLst>
            </p:cNvPr>
            <p:cNvSpPr/>
            <p:nvPr/>
          </p:nvSpPr>
          <p:spPr>
            <a:xfrm>
              <a:off x="1104397" y="4905375"/>
              <a:ext cx="2879002" cy="14287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130" b="1" i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Сохранение социальной и экономической стабильности Республики Калмыкия, обеспечение долгосрочной сбалансированности и финансовой устойчивости бюджетной системы</a:t>
              </a:r>
              <a:endParaRPr lang="ru-RU" sz="113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Равнобедренный треугольник 7">
              <a:extLst>
                <a:ext uri="{FF2B5EF4-FFF2-40B4-BE49-F238E27FC236}">
                  <a16:creationId xmlns:a16="http://schemas.microsoft.com/office/drawing/2014/main" xmlns="" id="{633F9B85-F4C9-4467-8D58-EF8DF0BE7CCD}"/>
                </a:ext>
              </a:extLst>
            </p:cNvPr>
            <p:cNvSpPr/>
            <p:nvPr/>
          </p:nvSpPr>
          <p:spPr>
            <a:xfrm rot="5400000" flipH="1">
              <a:off x="3901462" y="3288686"/>
              <a:ext cx="2847973" cy="2709501"/>
            </a:xfrm>
            <a:custGeom>
              <a:avLst/>
              <a:gdLst>
                <a:gd name="connsiteX0" fmla="*/ 0 w 751438"/>
                <a:gd name="connsiteY0" fmla="*/ 2049101 h 2049101"/>
                <a:gd name="connsiteX1" fmla="*/ 375719 w 751438"/>
                <a:gd name="connsiteY1" fmla="*/ 0 h 2049101"/>
                <a:gd name="connsiteX2" fmla="*/ 751438 w 751438"/>
                <a:gd name="connsiteY2" fmla="*/ 2049101 h 2049101"/>
                <a:gd name="connsiteX3" fmla="*/ 0 w 751438"/>
                <a:gd name="connsiteY3" fmla="*/ 2049101 h 2049101"/>
                <a:gd name="connsiteX0" fmla="*/ 0 w 2233097"/>
                <a:gd name="connsiteY0" fmla="*/ 2058626 h 2058626"/>
                <a:gd name="connsiteX1" fmla="*/ 2233097 w 2233097"/>
                <a:gd name="connsiteY1" fmla="*/ 0 h 2058626"/>
                <a:gd name="connsiteX2" fmla="*/ 751438 w 2233097"/>
                <a:gd name="connsiteY2" fmla="*/ 2058626 h 2058626"/>
                <a:gd name="connsiteX3" fmla="*/ 0 w 2233097"/>
                <a:gd name="connsiteY3" fmla="*/ 2058626 h 2058626"/>
                <a:gd name="connsiteX0" fmla="*/ 0 w 2197381"/>
                <a:gd name="connsiteY0" fmla="*/ 2053864 h 2053864"/>
                <a:gd name="connsiteX1" fmla="*/ 2197381 w 2197381"/>
                <a:gd name="connsiteY1" fmla="*/ 0 h 2053864"/>
                <a:gd name="connsiteX2" fmla="*/ 751438 w 2197381"/>
                <a:gd name="connsiteY2" fmla="*/ 2053864 h 2053864"/>
                <a:gd name="connsiteX3" fmla="*/ 0 w 2197381"/>
                <a:gd name="connsiteY3" fmla="*/ 2053864 h 205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7381" h="2053864">
                  <a:moveTo>
                    <a:pt x="0" y="2053864"/>
                  </a:moveTo>
                  <a:lnTo>
                    <a:pt x="2197381" y="0"/>
                  </a:lnTo>
                  <a:lnTo>
                    <a:pt x="751438" y="2053864"/>
                  </a:lnTo>
                  <a:lnTo>
                    <a:pt x="0" y="2053864"/>
                  </a:lnTo>
                  <a:close/>
                </a:path>
              </a:pathLst>
            </a:cu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8" name="Группа 32">
            <a:extLst>
              <a:ext uri="{FF2B5EF4-FFF2-40B4-BE49-F238E27FC236}">
                <a16:creationId xmlns:a16="http://schemas.microsoft.com/office/drawing/2014/main" xmlns="" id="{06DB6E2F-C08C-45B0-8BA4-E2446FB4691E}"/>
              </a:ext>
            </a:extLst>
          </p:cNvPr>
          <p:cNvGrpSpPr/>
          <p:nvPr/>
        </p:nvGrpSpPr>
        <p:grpSpPr>
          <a:xfrm>
            <a:off x="5172077" y="1217361"/>
            <a:ext cx="3671074" cy="2611692"/>
            <a:chOff x="6134102" y="1236410"/>
            <a:chExt cx="4894765" cy="2611692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A6E78CF-6A40-4088-AC32-227A8DF91452}"/>
                </a:ext>
              </a:extLst>
            </p:cNvPr>
            <p:cNvSpPr/>
            <p:nvPr/>
          </p:nvSpPr>
          <p:spPr>
            <a:xfrm flipH="1">
              <a:off x="8149864" y="1236410"/>
              <a:ext cx="2879003" cy="13353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05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Необходимость поддержания сбалансированности бюджетной системы Республики Калмыкия за счет сохранения бюджетной устойчивости и получения доходов консолидированного бюджета Республики Калмыкия</a:t>
              </a:r>
              <a:endParaRPr lang="ru-RU" sz="105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Равнобедренный треугольник 7">
              <a:extLst>
                <a:ext uri="{FF2B5EF4-FFF2-40B4-BE49-F238E27FC236}">
                  <a16:creationId xmlns:a16="http://schemas.microsoft.com/office/drawing/2014/main" xmlns="" id="{1606D78D-03C4-497B-8E57-C0998B3A6903}"/>
                </a:ext>
              </a:extLst>
            </p:cNvPr>
            <p:cNvSpPr/>
            <p:nvPr/>
          </p:nvSpPr>
          <p:spPr>
            <a:xfrm rot="5400000" flipV="1">
              <a:off x="5837906" y="1532609"/>
              <a:ext cx="2611689" cy="2019297"/>
            </a:xfrm>
            <a:custGeom>
              <a:avLst/>
              <a:gdLst>
                <a:gd name="connsiteX0" fmla="*/ 0 w 751438"/>
                <a:gd name="connsiteY0" fmla="*/ 2049101 h 2049101"/>
                <a:gd name="connsiteX1" fmla="*/ 375719 w 751438"/>
                <a:gd name="connsiteY1" fmla="*/ 0 h 2049101"/>
                <a:gd name="connsiteX2" fmla="*/ 751438 w 751438"/>
                <a:gd name="connsiteY2" fmla="*/ 2049101 h 2049101"/>
                <a:gd name="connsiteX3" fmla="*/ 0 w 751438"/>
                <a:gd name="connsiteY3" fmla="*/ 2049101 h 2049101"/>
                <a:gd name="connsiteX0" fmla="*/ 0 w 2233097"/>
                <a:gd name="connsiteY0" fmla="*/ 2058626 h 2058626"/>
                <a:gd name="connsiteX1" fmla="*/ 2233097 w 2233097"/>
                <a:gd name="connsiteY1" fmla="*/ 0 h 2058626"/>
                <a:gd name="connsiteX2" fmla="*/ 751438 w 2233097"/>
                <a:gd name="connsiteY2" fmla="*/ 2058626 h 2058626"/>
                <a:gd name="connsiteX3" fmla="*/ 0 w 2233097"/>
                <a:gd name="connsiteY3" fmla="*/ 2058626 h 2058626"/>
                <a:gd name="connsiteX0" fmla="*/ 0 w 2197381"/>
                <a:gd name="connsiteY0" fmla="*/ 2053864 h 2053864"/>
                <a:gd name="connsiteX1" fmla="*/ 2197381 w 2197381"/>
                <a:gd name="connsiteY1" fmla="*/ 0 h 2053864"/>
                <a:gd name="connsiteX2" fmla="*/ 751438 w 2197381"/>
                <a:gd name="connsiteY2" fmla="*/ 2053864 h 2053864"/>
                <a:gd name="connsiteX3" fmla="*/ 0 w 2197381"/>
                <a:gd name="connsiteY3" fmla="*/ 2053864 h 205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7381" h="2053864">
                  <a:moveTo>
                    <a:pt x="0" y="2053864"/>
                  </a:moveTo>
                  <a:lnTo>
                    <a:pt x="2197381" y="0"/>
                  </a:lnTo>
                  <a:lnTo>
                    <a:pt x="751438" y="2053864"/>
                  </a:lnTo>
                  <a:lnTo>
                    <a:pt x="0" y="2053864"/>
                  </a:lnTo>
                  <a:close/>
                </a:path>
              </a:pathLst>
            </a:cu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9" name="Группа 33">
            <a:extLst>
              <a:ext uri="{FF2B5EF4-FFF2-40B4-BE49-F238E27FC236}">
                <a16:creationId xmlns:a16="http://schemas.microsoft.com/office/drawing/2014/main" xmlns="" id="{31CA664D-F16A-4E90-8310-348CA3E938D3}"/>
              </a:ext>
            </a:extLst>
          </p:cNvPr>
          <p:cNvGrpSpPr/>
          <p:nvPr/>
        </p:nvGrpSpPr>
        <p:grpSpPr>
          <a:xfrm>
            <a:off x="5185173" y="2781303"/>
            <a:ext cx="3686550" cy="748730"/>
            <a:chOff x="6138866" y="2428878"/>
            <a:chExt cx="4915400" cy="74873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EEEF6D7D-F650-4BA1-ABCC-2DA9B7861435}"/>
                </a:ext>
              </a:extLst>
            </p:cNvPr>
            <p:cNvSpPr/>
            <p:nvPr/>
          </p:nvSpPr>
          <p:spPr>
            <a:xfrm flipH="1">
              <a:off x="8175264" y="2432789"/>
              <a:ext cx="2879002" cy="44376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200" b="1" i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Стимулирование развития экономики</a:t>
              </a:r>
              <a:endParaRPr lang="ru-RU" sz="1200" b="1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Равнобедренный треугольник 8">
              <a:extLst>
                <a:ext uri="{FF2B5EF4-FFF2-40B4-BE49-F238E27FC236}">
                  <a16:creationId xmlns:a16="http://schemas.microsoft.com/office/drawing/2014/main" xmlns="" id="{556DB9CA-0BFB-4C2D-88E0-D1ADF586045D}"/>
                </a:ext>
              </a:extLst>
            </p:cNvPr>
            <p:cNvSpPr/>
            <p:nvPr/>
          </p:nvSpPr>
          <p:spPr>
            <a:xfrm rot="5400000" flipV="1">
              <a:off x="6789052" y="1778692"/>
              <a:ext cx="748730" cy="2049101"/>
            </a:xfrm>
            <a:custGeom>
              <a:avLst/>
              <a:gdLst>
                <a:gd name="connsiteX0" fmla="*/ 0 w 751438"/>
                <a:gd name="connsiteY0" fmla="*/ 2049101 h 2049101"/>
                <a:gd name="connsiteX1" fmla="*/ 375719 w 751438"/>
                <a:gd name="connsiteY1" fmla="*/ 0 h 2049101"/>
                <a:gd name="connsiteX2" fmla="*/ 751438 w 751438"/>
                <a:gd name="connsiteY2" fmla="*/ 2049101 h 2049101"/>
                <a:gd name="connsiteX3" fmla="*/ 0 w 751438"/>
                <a:gd name="connsiteY3" fmla="*/ 2049101 h 2049101"/>
                <a:gd name="connsiteX0" fmla="*/ 0 w 1287741"/>
                <a:gd name="connsiteY0" fmla="*/ 2049101 h 2049101"/>
                <a:gd name="connsiteX1" fmla="*/ 1287741 w 1287741"/>
                <a:gd name="connsiteY1" fmla="*/ 0 h 2049101"/>
                <a:gd name="connsiteX2" fmla="*/ 751438 w 1287741"/>
                <a:gd name="connsiteY2" fmla="*/ 2049101 h 2049101"/>
                <a:gd name="connsiteX3" fmla="*/ 0 w 1287741"/>
                <a:gd name="connsiteY3" fmla="*/ 2049101 h 204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741" h="2049101">
                  <a:moveTo>
                    <a:pt x="0" y="2049101"/>
                  </a:moveTo>
                  <a:lnTo>
                    <a:pt x="1287741" y="0"/>
                  </a:lnTo>
                  <a:lnTo>
                    <a:pt x="751438" y="2049101"/>
                  </a:lnTo>
                  <a:lnTo>
                    <a:pt x="0" y="2049101"/>
                  </a:lnTo>
                  <a:close/>
                </a:path>
              </a:pathLst>
            </a:cu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0" name="Группа 34">
            <a:extLst>
              <a:ext uri="{FF2B5EF4-FFF2-40B4-BE49-F238E27FC236}">
                <a16:creationId xmlns:a16="http://schemas.microsoft.com/office/drawing/2014/main" xmlns="" id="{BEF3E964-39A5-4919-9A02-6126D64E00A8}"/>
              </a:ext>
            </a:extLst>
          </p:cNvPr>
          <p:cNvGrpSpPr/>
          <p:nvPr/>
        </p:nvGrpSpPr>
        <p:grpSpPr>
          <a:xfrm>
            <a:off x="5156598" y="3314841"/>
            <a:ext cx="3696077" cy="751440"/>
            <a:chOff x="6100763" y="3057666"/>
            <a:chExt cx="4928103" cy="75144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8D60D525-79A6-4B34-9235-31B040FEB252}"/>
                </a:ext>
              </a:extLst>
            </p:cNvPr>
            <p:cNvSpPr/>
            <p:nvPr/>
          </p:nvSpPr>
          <p:spPr>
            <a:xfrm flipH="1">
              <a:off x="8149864" y="3057666"/>
              <a:ext cx="2879002" cy="7514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100" b="1" i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Дальнейшее совершенствование и развитие системы межбюджетных отношений</a:t>
              </a:r>
              <a:endParaRPr lang="ru-RU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Равнобедренный треугольник 22">
              <a:extLst>
                <a:ext uri="{FF2B5EF4-FFF2-40B4-BE49-F238E27FC236}">
                  <a16:creationId xmlns:a16="http://schemas.microsoft.com/office/drawing/2014/main" xmlns="" id="{3A4E7DC1-5FC9-4388-B293-C090A266E73C}"/>
                </a:ext>
              </a:extLst>
            </p:cNvPr>
            <p:cNvSpPr/>
            <p:nvPr/>
          </p:nvSpPr>
          <p:spPr>
            <a:xfrm rot="5400000" flipV="1">
              <a:off x="6749595" y="2408836"/>
              <a:ext cx="751438" cy="2049101"/>
            </a:xfrm>
            <a:prstGeom prst="triangle">
              <a:avLst/>
            </a:pr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1" name="Группа 36">
            <a:extLst>
              <a:ext uri="{FF2B5EF4-FFF2-40B4-BE49-F238E27FC236}">
                <a16:creationId xmlns:a16="http://schemas.microsoft.com/office/drawing/2014/main" xmlns="" id="{A9646896-3795-420F-BA6F-588DD44D13A0}"/>
              </a:ext>
            </a:extLst>
          </p:cNvPr>
          <p:cNvGrpSpPr/>
          <p:nvPr/>
        </p:nvGrpSpPr>
        <p:grpSpPr>
          <a:xfrm>
            <a:off x="5162553" y="3619500"/>
            <a:ext cx="3680598" cy="2552700"/>
            <a:chOff x="6121403" y="3352800"/>
            <a:chExt cx="4907463" cy="255270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4" name="Равнобедренный треугольник 7">
              <a:extLst>
                <a:ext uri="{FF2B5EF4-FFF2-40B4-BE49-F238E27FC236}">
                  <a16:creationId xmlns:a16="http://schemas.microsoft.com/office/drawing/2014/main" xmlns="" id="{B2073D20-2555-41D5-B6F9-D8C6C29F1EF0}"/>
                </a:ext>
              </a:extLst>
            </p:cNvPr>
            <p:cNvSpPr/>
            <p:nvPr/>
          </p:nvSpPr>
          <p:spPr>
            <a:xfrm rot="16200000">
              <a:off x="5881510" y="3592693"/>
              <a:ext cx="2533650" cy="2053864"/>
            </a:xfrm>
            <a:custGeom>
              <a:avLst/>
              <a:gdLst>
                <a:gd name="connsiteX0" fmla="*/ 0 w 751438"/>
                <a:gd name="connsiteY0" fmla="*/ 2049101 h 2049101"/>
                <a:gd name="connsiteX1" fmla="*/ 375719 w 751438"/>
                <a:gd name="connsiteY1" fmla="*/ 0 h 2049101"/>
                <a:gd name="connsiteX2" fmla="*/ 751438 w 751438"/>
                <a:gd name="connsiteY2" fmla="*/ 2049101 h 2049101"/>
                <a:gd name="connsiteX3" fmla="*/ 0 w 751438"/>
                <a:gd name="connsiteY3" fmla="*/ 2049101 h 2049101"/>
                <a:gd name="connsiteX0" fmla="*/ 0 w 2233097"/>
                <a:gd name="connsiteY0" fmla="*/ 2058626 h 2058626"/>
                <a:gd name="connsiteX1" fmla="*/ 2233097 w 2233097"/>
                <a:gd name="connsiteY1" fmla="*/ 0 h 2058626"/>
                <a:gd name="connsiteX2" fmla="*/ 751438 w 2233097"/>
                <a:gd name="connsiteY2" fmla="*/ 2058626 h 2058626"/>
                <a:gd name="connsiteX3" fmla="*/ 0 w 2233097"/>
                <a:gd name="connsiteY3" fmla="*/ 2058626 h 2058626"/>
                <a:gd name="connsiteX0" fmla="*/ 0 w 2197381"/>
                <a:gd name="connsiteY0" fmla="*/ 2053864 h 2053864"/>
                <a:gd name="connsiteX1" fmla="*/ 2197381 w 2197381"/>
                <a:gd name="connsiteY1" fmla="*/ 0 h 2053864"/>
                <a:gd name="connsiteX2" fmla="*/ 751438 w 2197381"/>
                <a:gd name="connsiteY2" fmla="*/ 2053864 h 2053864"/>
                <a:gd name="connsiteX3" fmla="*/ 0 w 2197381"/>
                <a:gd name="connsiteY3" fmla="*/ 2053864 h 205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7381" h="2053864">
                  <a:moveTo>
                    <a:pt x="0" y="2053864"/>
                  </a:moveTo>
                  <a:lnTo>
                    <a:pt x="2197381" y="0"/>
                  </a:lnTo>
                  <a:lnTo>
                    <a:pt x="751438" y="2053864"/>
                  </a:lnTo>
                  <a:lnTo>
                    <a:pt x="0" y="2053864"/>
                  </a:lnTo>
                  <a:close/>
                </a:path>
              </a:pathLst>
            </a:cu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xmlns="" id="{A7AC1118-7128-43A2-948E-E7232561E7E0}"/>
                </a:ext>
              </a:extLst>
            </p:cNvPr>
            <p:cNvSpPr/>
            <p:nvPr/>
          </p:nvSpPr>
          <p:spPr>
            <a:xfrm flipH="1">
              <a:off x="8149864" y="4878919"/>
              <a:ext cx="2879002" cy="102658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100" b="1" i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Поддержка </a:t>
              </a:r>
              <a:r>
                <a:rPr lang="ru-RU" sz="1050" b="1" i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инвестиционной и предпринимательской активности хозяйствующих субъектов, осуществляющих деятельность на территории республики</a:t>
              </a:r>
              <a:endParaRPr lang="ru-RU" sz="105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Группа 35">
            <a:extLst>
              <a:ext uri="{FF2B5EF4-FFF2-40B4-BE49-F238E27FC236}">
                <a16:creationId xmlns:a16="http://schemas.microsoft.com/office/drawing/2014/main" xmlns="" id="{4F2FF17D-2D96-44C5-BD87-E4410CEEC6FA}"/>
              </a:ext>
            </a:extLst>
          </p:cNvPr>
          <p:cNvGrpSpPr/>
          <p:nvPr/>
        </p:nvGrpSpPr>
        <p:grpSpPr>
          <a:xfrm>
            <a:off x="5147073" y="3689164"/>
            <a:ext cx="3696077" cy="1287742"/>
            <a:chOff x="6100764" y="3431989"/>
            <a:chExt cx="4928102" cy="128774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007A583B-3BD7-4F7E-A05E-BACA9B0EEAD1}"/>
                </a:ext>
              </a:extLst>
            </p:cNvPr>
            <p:cNvSpPr/>
            <p:nvPr/>
          </p:nvSpPr>
          <p:spPr>
            <a:xfrm flipH="1">
              <a:off x="8149864" y="3968293"/>
              <a:ext cx="2879002" cy="7514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1200" b="1" i="1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Повышение уровня и качества жизни населения</a:t>
              </a:r>
              <a:endParaRPr lang="ru-RU" sz="1200" b="1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Равнобедренный треугольник 8">
              <a:extLst>
                <a:ext uri="{FF2B5EF4-FFF2-40B4-BE49-F238E27FC236}">
                  <a16:creationId xmlns:a16="http://schemas.microsoft.com/office/drawing/2014/main" xmlns="" id="{CF3280B8-C227-4602-A49F-F138A56CF4A0}"/>
                </a:ext>
              </a:extLst>
            </p:cNvPr>
            <p:cNvSpPr/>
            <p:nvPr/>
          </p:nvSpPr>
          <p:spPr>
            <a:xfrm rot="16200000">
              <a:off x="6481444" y="3051309"/>
              <a:ext cx="1287741" cy="2049101"/>
            </a:xfrm>
            <a:custGeom>
              <a:avLst/>
              <a:gdLst>
                <a:gd name="connsiteX0" fmla="*/ 0 w 751438"/>
                <a:gd name="connsiteY0" fmla="*/ 2049101 h 2049101"/>
                <a:gd name="connsiteX1" fmla="*/ 375719 w 751438"/>
                <a:gd name="connsiteY1" fmla="*/ 0 h 2049101"/>
                <a:gd name="connsiteX2" fmla="*/ 751438 w 751438"/>
                <a:gd name="connsiteY2" fmla="*/ 2049101 h 2049101"/>
                <a:gd name="connsiteX3" fmla="*/ 0 w 751438"/>
                <a:gd name="connsiteY3" fmla="*/ 2049101 h 2049101"/>
                <a:gd name="connsiteX0" fmla="*/ 0 w 1287741"/>
                <a:gd name="connsiteY0" fmla="*/ 2049101 h 2049101"/>
                <a:gd name="connsiteX1" fmla="*/ 1287741 w 1287741"/>
                <a:gd name="connsiteY1" fmla="*/ 0 h 2049101"/>
                <a:gd name="connsiteX2" fmla="*/ 751438 w 1287741"/>
                <a:gd name="connsiteY2" fmla="*/ 2049101 h 2049101"/>
                <a:gd name="connsiteX3" fmla="*/ 0 w 1287741"/>
                <a:gd name="connsiteY3" fmla="*/ 2049101 h 204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741" h="2049101">
                  <a:moveTo>
                    <a:pt x="0" y="2049101"/>
                  </a:moveTo>
                  <a:lnTo>
                    <a:pt x="1287741" y="0"/>
                  </a:lnTo>
                  <a:lnTo>
                    <a:pt x="751438" y="2049101"/>
                  </a:lnTo>
                  <a:lnTo>
                    <a:pt x="0" y="2049101"/>
                  </a:lnTo>
                  <a:close/>
                </a:path>
              </a:pathLst>
            </a:cu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xmlns="" id="{87758B1D-AE15-4036-A54F-D3FDFE273CD1}"/>
              </a:ext>
            </a:extLst>
          </p:cNvPr>
          <p:cNvGrpSpPr/>
          <p:nvPr/>
        </p:nvGrpSpPr>
        <p:grpSpPr>
          <a:xfrm>
            <a:off x="215397" y="3897032"/>
            <a:ext cx="3756528" cy="1198843"/>
            <a:chOff x="1167897" y="3430307"/>
            <a:chExt cx="4928102" cy="1287742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16845FF7-92FF-4227-B1BB-3C498C38B7AF}"/>
                </a:ext>
              </a:extLst>
            </p:cNvPr>
            <p:cNvSpPr/>
            <p:nvPr/>
          </p:nvSpPr>
          <p:spPr>
            <a:xfrm>
              <a:off x="1167897" y="3966611"/>
              <a:ext cx="2879002" cy="7514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b="1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Обеспечение исполнения расходных обязательств Республики Калмыкия</a:t>
              </a:r>
              <a:endPara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Равнобедренный треугольник 8">
              <a:extLst>
                <a:ext uri="{FF2B5EF4-FFF2-40B4-BE49-F238E27FC236}">
                  <a16:creationId xmlns:a16="http://schemas.microsoft.com/office/drawing/2014/main" xmlns="" id="{9F50C3E5-CB88-4E97-9748-12026FDBA07A}"/>
                </a:ext>
              </a:extLst>
            </p:cNvPr>
            <p:cNvSpPr/>
            <p:nvPr/>
          </p:nvSpPr>
          <p:spPr>
            <a:xfrm rot="5400000" flipH="1">
              <a:off x="4427578" y="3049627"/>
              <a:ext cx="1287741" cy="2049101"/>
            </a:xfrm>
            <a:custGeom>
              <a:avLst/>
              <a:gdLst>
                <a:gd name="connsiteX0" fmla="*/ 0 w 751438"/>
                <a:gd name="connsiteY0" fmla="*/ 2049101 h 2049101"/>
                <a:gd name="connsiteX1" fmla="*/ 375719 w 751438"/>
                <a:gd name="connsiteY1" fmla="*/ 0 h 2049101"/>
                <a:gd name="connsiteX2" fmla="*/ 751438 w 751438"/>
                <a:gd name="connsiteY2" fmla="*/ 2049101 h 2049101"/>
                <a:gd name="connsiteX3" fmla="*/ 0 w 751438"/>
                <a:gd name="connsiteY3" fmla="*/ 2049101 h 2049101"/>
                <a:gd name="connsiteX0" fmla="*/ 0 w 1287741"/>
                <a:gd name="connsiteY0" fmla="*/ 2049101 h 2049101"/>
                <a:gd name="connsiteX1" fmla="*/ 1287741 w 1287741"/>
                <a:gd name="connsiteY1" fmla="*/ 0 h 2049101"/>
                <a:gd name="connsiteX2" fmla="*/ 751438 w 1287741"/>
                <a:gd name="connsiteY2" fmla="*/ 2049101 h 2049101"/>
                <a:gd name="connsiteX3" fmla="*/ 0 w 1287741"/>
                <a:gd name="connsiteY3" fmla="*/ 2049101 h 2049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7741" h="2049101">
                  <a:moveTo>
                    <a:pt x="0" y="2049101"/>
                  </a:moveTo>
                  <a:lnTo>
                    <a:pt x="1287741" y="0"/>
                  </a:lnTo>
                  <a:lnTo>
                    <a:pt x="751438" y="2049101"/>
                  </a:lnTo>
                  <a:lnTo>
                    <a:pt x="0" y="2049101"/>
                  </a:lnTo>
                  <a:close/>
                </a:path>
              </a:pathLst>
            </a:custGeom>
            <a:solidFill>
              <a:srgbClr val="0068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6" name="Овал 25">
            <a:extLst>
              <a:ext uri="{FF2B5EF4-FFF2-40B4-BE49-F238E27FC236}">
                <a16:creationId xmlns:a16="http://schemas.microsoft.com/office/drawing/2014/main" xmlns="" id="{715AAF74-B605-4424-B5BD-18576D604BD4}"/>
              </a:ext>
            </a:extLst>
          </p:cNvPr>
          <p:cNvSpPr/>
          <p:nvPr/>
        </p:nvSpPr>
        <p:spPr>
          <a:xfrm>
            <a:off x="3486150" y="2476500"/>
            <a:ext cx="2419349" cy="2438400"/>
          </a:xfrm>
          <a:prstGeom prst="ellipse">
            <a:avLst/>
          </a:prstGeom>
          <a:solidFill>
            <a:srgbClr val="D69136"/>
          </a:solidFill>
          <a:ln w="635"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Бюджетная, налоговая и долговая политика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247774" y="0"/>
            <a:ext cx="73628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задачи и направления бюджетной,  налоговой и долговой политики Республики Калмыкия на 2019-2021 годы</a:t>
            </a:r>
            <a: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(определены постановлением Правительства Республики Калмыкия от 1 октября 2018 г. N 286 "Об основных направлениях бюджетной политики, налоговой и долговой политики Республики Калмыкия на 2019 год и на плановый период 2020 и 2021 годов»</a:t>
            </a:r>
            <a:r>
              <a:rPr lang="ru-RU" sz="1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10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14301" y="0"/>
            <a:ext cx="1219200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054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harityRegul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281" y="0"/>
            <a:ext cx="7094484" cy="4667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lvl="0"/>
            <a:r>
              <a:rPr lang="ru-RU" sz="2400" b="1" i="1" dirty="0" smtClean="0">
                <a:solidFill>
                  <a:schemeClr val="tx1"/>
                </a:solidFill>
                <a:latin typeface="Bookman Old Style" pitchFamily="18" charset="0"/>
              </a:rPr>
              <a:t>Уважаемые жители Республики Калмыкия!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3901" y="704850"/>
            <a:ext cx="7486649" cy="48482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98432" y="872139"/>
            <a:ext cx="7330965" cy="43513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marL="342900" lvl="0" indent="373063" algn="just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sz="1500" b="1" i="1" dirty="0" smtClean="0">
                <a:latin typeface="Bookman Old Style" pitchFamily="18" charset="0"/>
              </a:rPr>
              <a:t>Вашему вниманию представляется проект Закона Республики Калмыкия «Об исполнении республиканского бюджета за 2018 год» в формате «Бюджет для граждан». Исполнение бюджета – один из этапов бюджетного процесса, который начинается после принятия закона о бюджете и осуществляется с 1 января по 31 декабря финансового года. </a:t>
            </a:r>
          </a:p>
          <a:p>
            <a:pPr marL="342900" lvl="0" indent="373063" algn="just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sz="1500" b="1" i="1" dirty="0" smtClean="0">
                <a:latin typeface="Bookman Old Style" pitchFamily="18" charset="0"/>
              </a:rPr>
              <a:t>Представленная информация предназначена для широкого круга пользователей и будет интересна и полезна как служащим, так и педагогам, врачам, пенсионерам, студентам, молодым семьям и другим категориям населения, так как республиканский бюджет затрагивает интересы каждого жителя Республики Калмыкия.  В доступной и понятной форме для граждан показаны основные показатели исполнения республиканского бюджета за 2018год. </a:t>
            </a:r>
          </a:p>
          <a:p>
            <a:pPr marL="342900" lvl="0" indent="373063" algn="just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sz="1500" b="1" i="1" dirty="0" smtClean="0">
                <a:latin typeface="Bookman Old Style" pitchFamily="18" charset="0"/>
              </a:rPr>
              <a:t>Бюджет 2018 года сформирован и исполнен в соответствии с Бюджетным посланием Президента РФ и основными направлениями бюджетной и налоговой политики республики на 2018 год. </a:t>
            </a:r>
          </a:p>
          <a:p>
            <a:pPr marL="342900" lvl="0" indent="373063" algn="just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endParaRPr lang="ru-RU" sz="1500" b="1" i="1" dirty="0" smtClean="0">
              <a:latin typeface="Bookman Old Style" pitchFamily="18" charset="0"/>
            </a:endParaRPr>
          </a:p>
          <a:p>
            <a:pPr marL="342900" lvl="0" indent="373063" algn="r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endParaRPr lang="ru-RU" sz="1500" b="1" i="1" dirty="0" smtClean="0">
              <a:latin typeface="Bookman Old Style" pitchFamily="18" charset="0"/>
            </a:endParaRPr>
          </a:p>
          <a:p>
            <a:pPr marL="342900" lvl="0" indent="373063" algn="r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sz="1500" b="1" i="1" dirty="0" smtClean="0">
                <a:latin typeface="Bookman Old Style" pitchFamily="18" charset="0"/>
              </a:rPr>
              <a:t>Министр финансов </a:t>
            </a:r>
          </a:p>
          <a:p>
            <a:pPr marL="342900" lvl="0" indent="373063" algn="r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sz="1500" b="1" i="1" dirty="0" smtClean="0">
                <a:latin typeface="Bookman Old Style" pitchFamily="18" charset="0"/>
              </a:rPr>
              <a:t>Республики Калмыкия</a:t>
            </a:r>
          </a:p>
          <a:p>
            <a:pPr marL="342900" lvl="0" indent="373063" algn="r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sz="1500" b="1" i="1" dirty="0" smtClean="0">
                <a:latin typeface="Bookman Old Style" pitchFamily="18" charset="0"/>
              </a:rPr>
              <a:t>О. Шургучеев</a:t>
            </a:r>
          </a:p>
          <a:p>
            <a:endParaRPr lang="ru-RU" sz="15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38245" y="0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параметры исполнения республиканского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за 2018 год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11"/>
          <p:cNvGraphicFramePr>
            <a:graphicFrameLocks/>
          </p:cNvGraphicFramePr>
          <p:nvPr/>
        </p:nvGraphicFramePr>
        <p:xfrm>
          <a:off x="0" y="1571612"/>
          <a:ext cx="9143999" cy="5286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7892"/>
                <a:gridCol w="1309708"/>
                <a:gridCol w="1447800"/>
                <a:gridCol w="1447800"/>
                <a:gridCol w="1447800"/>
                <a:gridCol w="1142999"/>
              </a:tblGrid>
              <a:tr h="325228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 исполнении бюджета за 2017 год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006699"/>
                        </a:solidFill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006699"/>
                        </a:solidFill>
                        <a:latin typeface="+mn-lt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2018 г. к 2017 г., %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4093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Закон о бюджете на 2018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об исполнении бюджета за 2018 год 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4892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 ДОХОДЫ, всего: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11 027 328,6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10 995 575,6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12 620 999,4</a:t>
                      </a:r>
                      <a:endParaRPr lang="ru-RU" sz="1200" b="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114,8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114,5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4691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37044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5 119 276,6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4 659 159,1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5 728 883,3</a:t>
                      </a:r>
                      <a:endParaRPr lang="ru-RU" sz="1200" b="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123,0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111,9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48237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5 908 052,0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6 336 416,5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6 892 116,0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108,8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116,7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1828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 РАСХОДЫ, всего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11 503 890,5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11 151 685,9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12 698 548,6</a:t>
                      </a:r>
                      <a:endParaRPr lang="ru-RU" sz="1200" b="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113,9</a:t>
                      </a:r>
                      <a:endParaRPr lang="ru-RU" sz="1200" b="1" dirty="0" smtClean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110,4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28695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3. ДЕФИЦИТ (-), ПРОФИЦИТ(+)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-476 561,9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-156</a:t>
                      </a:r>
                      <a:r>
                        <a:rPr lang="ru-RU" sz="12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110,3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-77 549,2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944248" y="1285860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P:\OBMEN\UFP&amp;MBP\_Иван\Материалы для бюджета для граждан\картинки\калмыкия карта.pn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2914667" y="4221595"/>
            <a:ext cx="3095608" cy="2636405"/>
          </a:xfrm>
          <a:prstGeom prst="rect">
            <a:avLst/>
          </a:prstGeom>
          <a:noFill/>
        </p:spPr>
      </p:pic>
      <p:pic>
        <p:nvPicPr>
          <p:cNvPr id="1026" name="Picture 2" descr="P:\OBMEN\UFP&amp;MBP\_Иван\Материалы для бюджета для граждан\картинки\russia_flag_map__lar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19174"/>
            <a:ext cx="3668653" cy="2047875"/>
          </a:xfrm>
          <a:prstGeom prst="rect">
            <a:avLst/>
          </a:prstGeom>
          <a:noFill/>
        </p:spPr>
      </p:pic>
      <p:pic>
        <p:nvPicPr>
          <p:cNvPr id="1028" name="Picture 4" descr="P:\OBMEN\UFP&amp;MBP\_Иван\Материалы для бюджета для граждан\картинки\герб рф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3950" y="1885950"/>
            <a:ext cx="1066799" cy="1066799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Штриховая стрелка вправо 42"/>
          <p:cNvSpPr/>
          <p:nvPr/>
        </p:nvSpPr>
        <p:spPr>
          <a:xfrm rot="19114207">
            <a:off x="5815027" y="5782342"/>
            <a:ext cx="1404239" cy="905305"/>
          </a:xfrm>
          <a:prstGeom prst="stripedRightArrow">
            <a:avLst>
              <a:gd name="adj1" fmla="val 54262"/>
              <a:gd name="adj2" fmla="val 5431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Иные МБТ</a:t>
            </a:r>
          </a:p>
          <a:p>
            <a:pPr algn="ctr"/>
            <a:r>
              <a:rPr lang="ru-RU" sz="15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75,3</a:t>
            </a:r>
            <a:endParaRPr lang="ru-RU" sz="15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Штриховая стрелка вправо 22"/>
          <p:cNvSpPr/>
          <p:nvPr/>
        </p:nvSpPr>
        <p:spPr>
          <a:xfrm rot="2924213">
            <a:off x="2405131" y="2987909"/>
            <a:ext cx="1466655" cy="905305"/>
          </a:xfrm>
          <a:prstGeom prst="stripedRightArrow">
            <a:avLst>
              <a:gd name="adj1" fmla="val 54262"/>
              <a:gd name="adj2" fmla="val 54314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Субсидии</a:t>
            </a:r>
          </a:p>
          <a:p>
            <a:pPr algn="ctr"/>
            <a:r>
              <a:rPr lang="ru-RU" sz="1400" b="1" dirty="0" smtClean="0">
                <a:latin typeface="Times New Roman"/>
                <a:ea typeface="Times New Roman"/>
              </a:rPr>
              <a:t>1 528,8</a:t>
            </a:r>
            <a:endParaRPr lang="ru-RU" sz="15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 rot="2924213">
            <a:off x="81428" y="2927130"/>
            <a:ext cx="1520354" cy="905305"/>
          </a:xfrm>
          <a:prstGeom prst="stripedRightArrow">
            <a:avLst>
              <a:gd name="adj1" fmla="val 54262"/>
              <a:gd name="adj2" fmla="val 54314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Иные МБТ</a:t>
            </a:r>
          </a:p>
          <a:p>
            <a:pPr algn="ctr"/>
            <a:r>
              <a:rPr lang="ru-RU" sz="1400" b="1" dirty="0" smtClean="0">
                <a:latin typeface="Times New Roman"/>
                <a:ea typeface="Times New Roman"/>
              </a:rPr>
              <a:t>295,2</a:t>
            </a:r>
            <a:endParaRPr lang="ru-RU" sz="15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834" y="2043104"/>
            <a:ext cx="24300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Федеральный</a:t>
            </a:r>
          </a:p>
          <a:p>
            <a:pPr algn="ctr"/>
            <a:r>
              <a:rPr lang="ru-RU" sz="1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бюджет</a:t>
            </a:r>
            <a:endParaRPr lang="ru-RU" sz="17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2"/>
          <p:cNvSpPr>
            <a:spLocks noChangeArrowheads="1"/>
          </p:cNvSpPr>
          <p:nvPr/>
        </p:nvSpPr>
        <p:spPr bwMode="auto">
          <a:xfrm>
            <a:off x="1295400" y="0"/>
            <a:ext cx="68770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Калмыкия в 2018 году, млн.руб.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2924213">
            <a:off x="3072267" y="2341337"/>
            <a:ext cx="1520353" cy="905305"/>
          </a:xfrm>
          <a:prstGeom prst="stripedRightArrow">
            <a:avLst>
              <a:gd name="adj1" fmla="val 54262"/>
              <a:gd name="adj2" fmla="val 54314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Дотации</a:t>
            </a:r>
          </a:p>
          <a:p>
            <a:pPr algn="ctr"/>
            <a:r>
              <a:rPr lang="ru-RU" sz="1400" b="1" dirty="0" smtClean="0">
                <a:latin typeface="Times New Roman"/>
                <a:ea typeface="Times New Roman"/>
              </a:rPr>
              <a:t>4 382,7</a:t>
            </a:r>
            <a:endParaRPr lang="ru-RU" sz="15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76671" y="5362589"/>
            <a:ext cx="17859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Республиканский бюджет</a:t>
            </a:r>
            <a:endPara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Рисунок 20" descr="admin-map-kalmykia-region.gif.png"/>
          <p:cNvPicPr>
            <a:picLocks noChangeAspect="1"/>
          </p:cNvPicPr>
          <p:nvPr/>
        </p:nvPicPr>
        <p:blipFill>
          <a:blip r:embed="rId5">
            <a:lum bright="-19000" contrast="-28000"/>
          </a:blip>
          <a:stretch>
            <a:fillRect/>
          </a:stretch>
        </p:blipFill>
        <p:spPr>
          <a:xfrm>
            <a:off x="5643570" y="1428736"/>
            <a:ext cx="3286116" cy="2452168"/>
          </a:xfrm>
          <a:prstGeom prst="rect">
            <a:avLst/>
          </a:prstGeom>
        </p:spPr>
      </p:pic>
      <p:sp>
        <p:nvSpPr>
          <p:cNvPr id="22" name="Штриховая стрелка вправо 21"/>
          <p:cNvSpPr/>
          <p:nvPr/>
        </p:nvSpPr>
        <p:spPr>
          <a:xfrm rot="2924213">
            <a:off x="1319654" y="3179546"/>
            <a:ext cx="1520355" cy="905305"/>
          </a:xfrm>
          <a:prstGeom prst="stripedRightArrow">
            <a:avLst>
              <a:gd name="adj1" fmla="val 54262"/>
              <a:gd name="adj2" fmla="val 54314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Субвенции</a:t>
            </a:r>
          </a:p>
          <a:p>
            <a:pPr algn="ctr"/>
            <a:r>
              <a:rPr lang="ru-RU" sz="1400" b="1" dirty="0" smtClean="0">
                <a:latin typeface="Times New Roman"/>
                <a:ea typeface="Times New Roman"/>
              </a:rPr>
              <a:t>734,6</a:t>
            </a:r>
            <a:endParaRPr lang="ru-RU" sz="15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6" name="Штриховая стрелка вправо 35"/>
          <p:cNvSpPr/>
          <p:nvPr/>
        </p:nvSpPr>
        <p:spPr>
          <a:xfrm rot="19114207">
            <a:off x="4445088" y="3537458"/>
            <a:ext cx="1505071" cy="905305"/>
          </a:xfrm>
          <a:prstGeom prst="stripedRightArrow">
            <a:avLst>
              <a:gd name="adj1" fmla="val 54262"/>
              <a:gd name="adj2" fmla="val 5431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Дотации</a:t>
            </a:r>
          </a:p>
          <a:p>
            <a:pPr algn="ctr"/>
            <a:r>
              <a:rPr lang="ru-RU" sz="15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57,2</a:t>
            </a:r>
            <a:endParaRPr lang="ru-RU" sz="15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1" name="Штриховая стрелка вправо 40"/>
          <p:cNvSpPr/>
          <p:nvPr/>
        </p:nvSpPr>
        <p:spPr>
          <a:xfrm rot="19114207">
            <a:off x="5462596" y="3842233"/>
            <a:ext cx="1404238" cy="905305"/>
          </a:xfrm>
          <a:prstGeom prst="stripedRightArrow">
            <a:avLst>
              <a:gd name="adj1" fmla="val 54262"/>
              <a:gd name="adj2" fmla="val 5431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Субвенции </a:t>
            </a:r>
          </a:p>
          <a:p>
            <a:pPr algn="ctr"/>
            <a:r>
              <a:rPr lang="ru-RU" sz="15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2895,1</a:t>
            </a:r>
            <a:endParaRPr lang="ru-RU" sz="15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Штриховая стрелка вправо 41"/>
          <p:cNvSpPr/>
          <p:nvPr/>
        </p:nvSpPr>
        <p:spPr>
          <a:xfrm rot="19114207">
            <a:off x="5885312" y="4529393"/>
            <a:ext cx="1451509" cy="905305"/>
          </a:xfrm>
          <a:prstGeom prst="stripedRightArrow">
            <a:avLst>
              <a:gd name="adj1" fmla="val 54262"/>
              <a:gd name="adj2" fmla="val 5431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Субсидии</a:t>
            </a:r>
          </a:p>
          <a:p>
            <a:pPr algn="ctr"/>
            <a:r>
              <a:rPr lang="ru-RU" sz="15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827,3</a:t>
            </a:r>
            <a:endParaRPr lang="ru-RU" sz="15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58016" y="2071678"/>
            <a:ext cx="185735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spc="50" dirty="0" smtClean="0">
                <a:ln w="12700" cmpd="sng">
                  <a:noFill/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Бюджеты муниципальных образований Республики Калмыкия</a:t>
            </a:r>
            <a:endParaRPr lang="ru-RU" sz="1500" b="1" spc="50" dirty="0">
              <a:ln w="12700" cmpd="sng">
                <a:noFill/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узел 2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8" name="Диаграмма 27"/>
          <p:cNvGraphicFramePr/>
          <p:nvPr/>
        </p:nvGraphicFramePr>
        <p:xfrm>
          <a:off x="0" y="5048250"/>
          <a:ext cx="3028950" cy="168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71525" y="65810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00175" y="6581001"/>
            <a:ext cx="571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38351" y="6581001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1"/>
          <p:cNvSpPr txBox="1"/>
          <p:nvPr/>
        </p:nvSpPr>
        <p:spPr>
          <a:xfrm>
            <a:off x="0" y="4914900"/>
            <a:ext cx="2952750" cy="24765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i="1" dirty="0" err="1" smtClean="0">
                <a:solidFill>
                  <a:srgbClr val="09FF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Справочно</a:t>
            </a:r>
            <a:r>
              <a:rPr lang="ru-RU" sz="1600" b="1" i="1" dirty="0" smtClean="0">
                <a:solidFill>
                  <a:srgbClr val="09FF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Дотации из ФБ</a:t>
            </a:r>
            <a:endParaRPr lang="ru-RU" sz="1600" b="1" i="1" dirty="0">
              <a:solidFill>
                <a:srgbClr val="09FF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992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03542 0.0458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2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03542 0.0486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2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81481E-6 L 0.03854 0.0541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27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0.03542 0.0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0.06042 -0.08194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-41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0.05625 -0.07639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-38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6042 -0.08195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" y="-41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06667 -0.0930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23" grpId="0" animBg="1"/>
      <p:bldP spid="25" grpId="0" animBg="1"/>
      <p:bldP spid="24" grpId="0" animBg="1"/>
      <p:bldP spid="22" grpId="0" animBg="1"/>
      <p:bldP spid="36" grpId="0" animBg="1"/>
      <p:bldP spid="41" grpId="0" animBg="1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162031" y="0"/>
            <a:ext cx="711519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безвозмездных поступлений республиканского бюджета за 2018 год</a:t>
            </a:r>
            <a:endParaRPr lang="ru-RU" sz="19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Содержимое 9"/>
          <p:cNvGraphicFramePr>
            <a:graphicFrameLocks/>
          </p:cNvGraphicFramePr>
          <p:nvPr/>
        </p:nvGraphicFramePr>
        <p:xfrm>
          <a:off x="2" y="1209659"/>
          <a:ext cx="9143998" cy="56483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643306"/>
                <a:gridCol w="857255"/>
                <a:gridCol w="1014412"/>
                <a:gridCol w="1161588"/>
                <a:gridCol w="1213825"/>
                <a:gridCol w="1253612"/>
              </a:tblGrid>
              <a:tr h="7903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/>
                        <a:t>Наименование показателя</a:t>
                      </a:r>
                      <a:endParaRPr lang="ru-RU" sz="9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900" dirty="0" smtClean="0"/>
                        <a:t>Факт </a:t>
                      </a:r>
                      <a:endParaRPr lang="en-US" sz="900" dirty="0" smtClean="0"/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900" dirty="0" smtClean="0"/>
                        <a:t>2017 года</a:t>
                      </a:r>
                      <a:endParaRPr lang="ru-RU" sz="900" dirty="0"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900" dirty="0" smtClean="0"/>
                        <a:t>Уточненный план 2018 года</a:t>
                      </a:r>
                      <a:endParaRPr lang="ru-RU" sz="900" dirty="0"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900" dirty="0" smtClean="0"/>
                        <a:t>Отчет</a:t>
                      </a:r>
                      <a:r>
                        <a:rPr lang="ru-RU" sz="900" baseline="0" dirty="0" smtClean="0"/>
                        <a:t> об исполнении </a:t>
                      </a:r>
                      <a:endParaRPr lang="en-US" sz="900" dirty="0" smtClean="0"/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900" dirty="0" smtClean="0"/>
                        <a:t>2018 года </a:t>
                      </a:r>
                      <a:endParaRPr lang="ru-RU" sz="900" dirty="0"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Процент исполнения в 2018 году,</a:t>
                      </a:r>
                      <a:r>
                        <a:rPr lang="ru-RU" sz="900" baseline="0" dirty="0" smtClean="0"/>
                        <a:t> %</a:t>
                      </a:r>
                      <a:endParaRPr lang="ru-RU" sz="900" b="1" dirty="0" smtClean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/>
                        <a:t>Рост</a:t>
                      </a:r>
                      <a:r>
                        <a:rPr lang="ru-RU" sz="900" baseline="0" dirty="0" smtClean="0"/>
                        <a:t> (снижение) поступлений </a:t>
                      </a:r>
                      <a:endParaRPr lang="en-US" sz="9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aseline="0" dirty="0" smtClean="0"/>
                        <a:t>к 2017году, %</a:t>
                      </a:r>
                      <a:endParaRPr lang="ru-RU" sz="9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</a:tr>
              <a:tr h="359250">
                <a:tc>
                  <a:txBody>
                    <a:bodyPr/>
                    <a:lstStyle/>
                    <a:p>
                      <a:pPr marL="0" algn="l">
                        <a:lnSpc>
                          <a:spcPct val="90000"/>
                        </a:lnSpc>
                        <a:spcBef>
                          <a:spcPts val="200"/>
                        </a:spcBef>
                      </a:pPr>
                      <a:r>
                        <a:rPr lang="ru-RU" sz="1000" dirty="0" smtClean="0"/>
                        <a:t>Безвозмездные</a:t>
                      </a:r>
                      <a:r>
                        <a:rPr lang="ru-RU" sz="1000" baseline="0" dirty="0" smtClean="0"/>
                        <a:t> поступления, всего</a:t>
                      </a:r>
                      <a:endParaRPr lang="ru-RU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5 908 052,0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6 931 970,9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6 892 116,0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116,6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592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 том числе: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748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mtClean="0"/>
                        <a:t>Дотации бюджетам субъектов Российской Федерации</a:t>
                      </a:r>
                      <a:r>
                        <a:rPr lang="ru-RU" sz="1000" baseline="0" smtClean="0"/>
                        <a:t> и муниципальных образований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3 714 078,3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4 382 735,8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4 382 735,8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105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748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Субсидии бюджетам субъектов Российской Федерации</a:t>
                      </a:r>
                      <a:r>
                        <a:rPr lang="ru-RU" sz="1000" baseline="0" dirty="0" smtClean="0"/>
                        <a:t> и муниципальных образований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1 246 893,5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1 620 175,4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1 528 800,6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122,6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613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/>
                        <a:t>Субвенции бюджетам субъектов Российской Федерации</a:t>
                      </a:r>
                      <a:r>
                        <a:rPr lang="ru-RU" sz="900" baseline="0" dirty="0" smtClean="0"/>
                        <a:t> и муниципальных образований</a:t>
                      </a:r>
                      <a:endParaRPr lang="ru-RU" sz="9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686 528,0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737 274,3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734 562,7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lang="ru-RU" sz="105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592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Иные межбюджетные трансферты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232 315,4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189 639,4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295 184,4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155,7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127,0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592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Прочие безвозмездные поступления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1 566,0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2 146,0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2 189,4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102,0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139,8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196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/>
                        <a:t>Доходы бюджетов бюджетной системы</a:t>
                      </a:r>
                      <a:r>
                        <a:rPr lang="ru-RU" sz="900" baseline="0" dirty="0" smtClean="0"/>
                        <a:t>  РФ </a:t>
                      </a:r>
                      <a:r>
                        <a:rPr lang="ru-RU" sz="900" dirty="0" smtClean="0"/>
                        <a:t>от возврата бюджетам бюджетной  системы Российской Федерации</a:t>
                      </a:r>
                      <a:r>
                        <a:rPr lang="ru-RU" sz="900" baseline="0" dirty="0" smtClean="0"/>
                        <a:t> и организациями остатков субсидий, субвенций и иных межбюджетных трансфертов, имеющих целевое назначение, прошлых лет</a:t>
                      </a:r>
                      <a:endParaRPr lang="ru-RU" sz="9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655,4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227,9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34,8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790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Возврат остатков субсидий,</a:t>
                      </a:r>
                      <a:r>
                        <a:rPr lang="ru-RU" sz="1000" baseline="0" dirty="0" smtClean="0"/>
                        <a:t> субвенций и иных межбюджетных трансфертов, имеющих целевое назначение, прошлых лет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-6 888,0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-51 584,7</a:t>
                      </a:r>
                      <a:endParaRPr lang="ru-RU" sz="105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5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885829"/>
          <a:ext cx="9143998" cy="5972173"/>
        </p:xfrm>
        <a:graphic>
          <a:graphicData uri="http://schemas.openxmlformats.org/drawingml/2006/table">
            <a:tbl>
              <a:tblPr/>
              <a:tblGrid>
                <a:gridCol w="1600199"/>
                <a:gridCol w="907868"/>
                <a:gridCol w="959032"/>
                <a:gridCol w="70974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3799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 gridSpan="5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Дотации на поддержку мер по обеспечению сбалансированности бюджетов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4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62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145 891,2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239 438,2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224 178,4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955,0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955,0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139 040,3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188 239,8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187 358,4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2 604,0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2 604,0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3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291 218,7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187 717,4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177 521,6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1 566,6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1 566,6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178 874,1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217 907,3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208 433,0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5 299,1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5 228,4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37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109 098,5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154 980,9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147 564,5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135,3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2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100 454,5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139 014,1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127 884,0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6 528,5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3 028,5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2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134 728,8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164 507,1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159 620,1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2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100 372,2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145 104,6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134 087,1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133,6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1 023,1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2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188 369,1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292 747,3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280 925,6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10 500,0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2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141 175,8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190 952,6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181 596,3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95,1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2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122 504,1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164 554,3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161 307,1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131,7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98,0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2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148 878,3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198 971,5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180 632,9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121,3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2 292,1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1 972,7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47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171 191,9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218 331,5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212 144,3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123,9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6 978,8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6 978,8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02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911 406,2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1 591 838,9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1 471 728,3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161,5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23 813,0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23 813,0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9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2 883 203,7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4 094 305,5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3 854 981,6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66 937,1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57 231,7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" y="876304"/>
          <a:ext cx="9143998" cy="6063330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5253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9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на капитальный ремонт, ремонт и содержание автомобильных дорог общего пользования местного значения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на поддержку обустройства мест массового отдыха населения (городских парков)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6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6 935,2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14 910,1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14 910,1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9 923,3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9 923,3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4 741,1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6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240 738,9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162 077,5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2 422,6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2 422,6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2 422,6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18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375 572,3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288 587,2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2 422,6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2 422,6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2 422,6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914398"/>
          <a:ext cx="9143998" cy="6009934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2654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3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на софинансирование капитальных вложений в объекты государственной (муниципальной) собственности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на создание в общеобразовательных организациях, расположенных в сельской местности, условий для занятий физической культурой и спортом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18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65 862,8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58 196,6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7 502,6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7 502,6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3 436,6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3 436,6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3 436,6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23 965,8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23 965,8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2 269,2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2 269,1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9 140,9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6 789,9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8 054,6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22 138,4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16 789,7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11 528,1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7 028,1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1 279,4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1 279,4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18 710,7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10 976,6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11 781,5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6 545,0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63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49 800,0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32 800,0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232 334,0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175 442,8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24 916,6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24 916,6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24 916,6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904870"/>
          <a:ext cx="9143998" cy="6013773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2192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01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на поддержку отрасли культуры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на реализацию мероприятий  по содействию созданию в субъектах Российской Федерации новых мест в общеобразовательных организациях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75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4 100,4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4 100,4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4 300,9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3 665,0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7 244,1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7 244,1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2 407,0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8 188,8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8 188,8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6 500,0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4 661,9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3 465,0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708,0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28 006,4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28 006,4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11 231,3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11 231,3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1 729,5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13 189,4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13 189,4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6 758,1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6 758,1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9 020,1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2 145,5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75 167,6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75 167,6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44 286,4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26 017,3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904871"/>
          <a:ext cx="9143998" cy="6031019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2264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2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на поддержку государственных программ субъектов Российской Федерации и муниципальных программ формирования современной городской среды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на обеспечение развития и укрепления материально-технической базы  домов культуры в населенных пунктах с числом жителей до 50 тыс. человек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3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6 410,0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6 410,0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6 410,0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4 150,3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4 485,3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4 485,3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7 175,8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7 175,8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7 175,8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1 444,0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1 444,0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5 572,0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5 572,0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5 572,0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1 127,3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1 127,3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1 486,8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1 486,8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3 892,0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3 892,0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2 043,7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2 043,7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9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33 730,2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33 730,2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33 730,2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4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60 468,3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61 265,3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61 265,3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8 020,7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8 020,7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895350"/>
          <a:ext cx="9143998" cy="6078850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0335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6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бюджетам муниципальных образований на финансовое обеспечение государственных полномочий по организации отдыха детей в каникулярное время в лагерях дневного пребывания на базе муниципальных образовательных учреждений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 субсидии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20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1 024,7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1 347,8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1 347,8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693,4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1 200,3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866,5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5 547,3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471,0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525,7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380,4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652,8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470,2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621,9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72,1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2 444,1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1 297,2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979,7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1 670,0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876,3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450,6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415,7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415,7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1 071,1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922,1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47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8 017,1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5 473,6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9 050,0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9 050,0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5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18 824,0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13 472,9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32 060,8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22 564,9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70,4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885826"/>
          <a:ext cx="9143998" cy="6047817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065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9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на содержание ребенка в семье опекуна и приемной семье, а также вознаграждение, причитающееся приемному родителю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на компенсацию части платы, взимаемой с родителей (законных представителей) за присмотр и уход за детьми, посещающими образовательные организации, реализующие образовательные программы дошкольного образования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25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3 113,3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2 813,3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2 561,3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2 257,9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2 470,0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2 316,2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1 927,5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2 129,2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1 979,2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779,7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1 734,7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1 734,7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1 574,1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822,5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4 626,0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4 859,2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4 533,3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1 809,5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2 564,5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2 452,5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1 670,5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1 610,7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1 277,9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1 836,4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1 643,0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1 927,5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1 777,5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1 493,8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1 520,2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1 280,8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1 173,5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6 225,9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5 625,9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5 181,9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83,2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1 208,5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1 104,6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4 533,0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4 686,7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4 332,3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872,7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7 350,6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7 350,6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6 259,1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2 214,0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2 000,1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5 143,7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7 358,0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6 904,0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1 065,4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1 370,3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1 253,1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5 756,0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4 756,0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4 354,1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2 671,6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1 552,0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1 511,3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11 095,5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7 911,2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7 208,2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1 126,2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1 767,9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1 588,2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4 707,2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3 613,9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3 257,9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992,7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1 570,5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1 471,4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09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19 251,6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16 951,6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15 701,0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20 493,2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27 995,8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25 435,2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16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79 063,0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73 297,8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66 950,9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38 167,2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48 592,4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44 424,0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91,4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9912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71388" y="1233475"/>
          <a:ext cx="8858312" cy="521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14300" y="0"/>
            <a:ext cx="1209675" cy="7524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43275" y="114300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0" grpId="1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876305"/>
          <a:ext cx="9143998" cy="6025500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2030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44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на выполнение передаваемых полномочий субъектов Российской Федерации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на содействие достижению целевых показателей региональных программ развития агропромышленного комплекса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44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132 499,1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144 512,4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141 844,1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426,9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426,9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126 004,9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144 810,2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144 313,7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114,5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760,3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116 430,7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129 728,9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127 444,3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1 586,5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161 227,2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170 304,0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167 748,1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733,4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98 643,7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110 306,4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110 193,3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2 460,6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92 818,2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98 753,7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98 714,7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1 149,8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789,7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789,7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116 242,2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129 990,7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128 173,3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110,3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91 534,1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94 359,9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94 230,2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779,8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172 791,7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195 756,0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194 787,2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112,7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1 289,7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129 825,6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147 378,3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147 190,2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1 805,9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466,5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107 933,7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122 408,3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119 776,2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3 388,3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122 698,9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132 278,3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129 900,0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2 931,1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1 094,2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1 094,2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157 683,9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171 167,2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170 950,6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1 423,3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1 070,1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1 070,1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46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834 754,9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1 006 531,7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988 437,2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5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2 461 088,8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2 798 286,0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2 763 703,1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19 587,6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7 175,2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7 175,2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866776"/>
          <a:ext cx="9143998" cy="6070227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1590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7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на возмещение части процентной ставки по инвестиционным кредитам (займам) в агропромышленном комплексе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на осуществление первичного воинского учета на территориях, где отсутствуют военные комиссариаты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9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236,9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309,6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734,4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1 022,4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1 022,4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167 708,4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3 769,5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424,5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586,9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519,4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269,5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697,9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424,6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394,8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624,0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650,1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898,9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898,9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141,1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678,6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941,0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941,0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511,2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511,2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388,3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388,0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886,9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886,9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373,6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#ДЕЛ/0!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726,0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1 029,6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1 029,6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141,8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63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55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169 986,4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4 733,8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974,5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6 588,5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9 144,6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9 077,1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99,3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876294"/>
          <a:ext cx="9143998" cy="6018442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2254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23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 на осуществление полномочий по составлению списков кандидатов в присяжные заседатели федеральных судов общей юрисдикции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4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1 318,7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1 318,7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3 708,5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225,0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225,0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182,1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81,4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848,2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848,1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125,5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101,8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139,1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3 134,1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3 134,1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1 993,4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1 993,4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87,3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118,0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251,1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250,9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67,2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113,7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2 602,3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2 602,2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103,9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103,9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88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65 830,0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65 830,0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722,8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537,0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537,0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74,3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3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80 125,8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76 424,7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1 672,5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1 672,5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1 672,5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межбюджетных трансфертов, переданных местным бюджетам в 2018 году, тыс.руб.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914403"/>
          <a:ext cx="9143998" cy="6033327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0573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47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 на реализацию мероприятий по устойчивому развитию сельских территорий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на  создание в Республике Калмыкия дополнительных мест для детей в возрасте от 2 месяцев до 3 лет в образовательных организациях, осуществляющих образовательную деятельность по образовательным программам дошкольного образования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84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первоначаль- 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первоначаль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1 208,6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1 208,6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1 208,6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637,6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637,6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637,6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2 242,9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2 242,9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2 128,6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2 128,6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2 128,6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12 947,4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12 947,4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2 127,7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2 127,7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2 127,7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1 896,8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1 896,8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1 896,8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72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106 280,4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106 280,4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10 242,2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10 242,2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10 242,2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119 227,8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119 227,8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38251" y="0"/>
            <a:ext cx="6991350" cy="830997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налоговых и неналоговых доходов республиканского бюджета за 2018 год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016100"/>
          <a:ext cx="9144001" cy="5841899"/>
        </p:xfrm>
        <a:graphic>
          <a:graphicData uri="http://schemas.openxmlformats.org/drawingml/2006/table">
            <a:tbl>
              <a:tblPr/>
              <a:tblGrid>
                <a:gridCol w="2481085"/>
                <a:gridCol w="1476645"/>
                <a:gridCol w="1408617"/>
                <a:gridCol w="1424623"/>
                <a:gridCol w="1008442"/>
                <a:gridCol w="1344589"/>
              </a:tblGrid>
              <a:tr h="32319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Факт 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Уточненный план 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2018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года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Отчет об исполнении 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Процент исполнения в 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2018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году, %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Рост (снижение) поступлений 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64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2017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года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2018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года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к </a:t>
                      </a:r>
                      <a:r>
                        <a:rPr lang="ru-RU" sz="1000" b="1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2017 </a:t>
                      </a:r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году, %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024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5 119 276,6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6 116 922,7</a:t>
                      </a:r>
                      <a:endParaRPr lang="ru-RU" sz="10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5 728 883,3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8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прибыль организаций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2 014 498,5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2 264 060,6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2 234 971,2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98,7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6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1 220 102,8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1 359 485,7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1 285 222,7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105,3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8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Акцизы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593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220,0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674 344,7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661 862,5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98,1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00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Налог, взимаемый в связи с применением упрощенной системы налогообложения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158 761,3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107 706,7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105 061,4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97,5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организаций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695 488,5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1 134 529,7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1 136 483,7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25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161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541,5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173 383,9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178 485,6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8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Налог на игорный бизнес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1 885,0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2 970,0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3 071,3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103,4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00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Налоги, сборы и регулярные платежи за пользование природными ресурсами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627,0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700,9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633,2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8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30 954,8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35 436,9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35 312,2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99,6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8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17,5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23,1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16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использования имущества, находящегося в государственной собственности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11 266,2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11 778,4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13 522,2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115,1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1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пользовании природными ресурсами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11 339,4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5 400,2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6 375,0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118,1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1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и компенсации затрат государства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51 760,9 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36 117,7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11 263,0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1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15 521,0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177 151,7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457,8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4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Административные платежи и сборы</a:t>
                      </a:r>
                      <a:r>
                        <a:rPr lang="ru-RU" sz="1000" b="1" i="0" u="none" strike="noStrike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623,7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491,0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426,2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86,8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4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91 547,9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133 344,6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90 834,2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99,2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4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  доходы</a:t>
                      </a:r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60 120,5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-35 125,7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843C0C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843C0C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5" name="Rectangle 16"/>
          <p:cNvSpPr>
            <a:spLocks noChangeArrowheads="1"/>
          </p:cNvSpPr>
          <p:nvPr/>
        </p:nvSpPr>
        <p:spPr bwMode="auto">
          <a:xfrm>
            <a:off x="642912" y="0"/>
            <a:ext cx="80724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налоговых и неналоговых доходов</a:t>
            </a:r>
          </a:p>
          <a:p>
            <a:pPr algn="ctr" eaLnBrk="0" hangingPunct="0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республиканского бюджета за 2016-2018 годы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7" name="Выгнутая вниз стрелка 16"/>
          <p:cNvSpPr>
            <a:spLocks noChangeArrowheads="1"/>
          </p:cNvSpPr>
          <p:nvPr/>
        </p:nvSpPr>
        <p:spPr bwMode="auto">
          <a:xfrm>
            <a:off x="2843213" y="2420938"/>
            <a:ext cx="785812" cy="285750"/>
          </a:xfrm>
          <a:prstGeom prst="curvedUpArrow">
            <a:avLst>
              <a:gd name="adj1" fmla="val 24992"/>
              <a:gd name="adj2" fmla="val 49996"/>
              <a:gd name="adj3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814891" y="1347773"/>
            <a:ext cx="4052884" cy="442927"/>
          </a:xfrm>
          <a:prstGeom prst="roundRect">
            <a:avLst/>
          </a:prstGeom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F3F3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Увеличение поступлений по налогам:</a:t>
            </a:r>
          </a:p>
        </p:txBody>
      </p:sp>
      <p:graphicFrame>
        <p:nvGraphicFramePr>
          <p:cNvPr id="33" name="Схема 32"/>
          <p:cNvGraphicFramePr/>
          <p:nvPr/>
        </p:nvGraphicFramePr>
        <p:xfrm>
          <a:off x="4786314" y="1785926"/>
          <a:ext cx="4357686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0" y="6550223"/>
            <a:ext cx="6286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* По данным официального сайта Федерального казначейства 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100" i="1" dirty="0" smtClean="0">
                <a:latin typeface="Times New Roman" pitchFamily="18" charset="0"/>
                <a:cs typeface="Times New Roman" pitchFamily="18" charset="0"/>
              </a:rPr>
              <a:t>//www.roskazna.ru/</a:t>
            </a:r>
            <a:endParaRPr lang="ru-RU" sz="11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71604" y="4000504"/>
            <a:ext cx="5896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показатели бюджетов ЮФО за 2018 год* (млн.руб.)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8702458"/>
              </p:ext>
            </p:extLst>
          </p:nvPr>
        </p:nvGraphicFramePr>
        <p:xfrm>
          <a:off x="1" y="4362449"/>
          <a:ext cx="9144001" cy="2162874"/>
        </p:xfrm>
        <a:graphic>
          <a:graphicData uri="http://schemas.openxmlformats.org/drawingml/2006/table">
            <a:tbl>
              <a:tblPr/>
              <a:tblGrid>
                <a:gridCol w="3464633"/>
                <a:gridCol w="1820029"/>
                <a:gridCol w="1885813"/>
                <a:gridCol w="1973526"/>
              </a:tblGrid>
              <a:tr h="4141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Times New Roman"/>
                        </a:rPr>
                        <a:t>Субъекты ЮФО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Доходы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Расходы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FFFFFF"/>
                          </a:solidFill>
                          <a:latin typeface="Times New Roman"/>
                        </a:rPr>
                        <a:t>Дефицит (-)/ Профицит (+)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2336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Краснодарский край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250 925,15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235 405,79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15 519,31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Калмыкия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12 621,00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12 698,55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-77,55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ABD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Адыгея (Адыгея)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19 985,62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19 598,57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387,05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Астраханская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47 351,29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40 089,19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7 262,1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Волгоградская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99 639,94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96 827,20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2 812,74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г. Севастополь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39 481,61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35 645,76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3 835,85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Крым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161 686,37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161 382,51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303,86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22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178 748,82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170 177,12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8 571,7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0" y="914400"/>
            <a:ext cx="4800600" cy="3143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51327468"/>
              </p:ext>
            </p:extLst>
          </p:nvPr>
        </p:nvGraphicFramePr>
        <p:xfrm>
          <a:off x="-180975" y="657225"/>
          <a:ext cx="5286380" cy="349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22" name="Diagram group"/>
          <p:cNvGrpSpPr/>
          <p:nvPr/>
        </p:nvGrpSpPr>
        <p:grpSpPr>
          <a:xfrm rot="20816743">
            <a:off x="1733532" y="1809742"/>
            <a:ext cx="742969" cy="562384"/>
            <a:chOff x="223224" y="0"/>
            <a:chExt cx="1497766" cy="93610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3" name=" 3"/>
            <p:cNvSpPr/>
            <p:nvPr/>
          </p:nvSpPr>
          <p:spPr>
            <a:xfrm>
              <a:off x="223224" y="0"/>
              <a:ext cx="1497766" cy="936104"/>
            </a:xfrm>
            <a:prstGeom prst="swooshArrow">
              <a:avLst>
                <a:gd name="adj1" fmla="val 25000"/>
                <a:gd name="adj2" fmla="val 25000"/>
              </a:avLst>
            </a:prstGeom>
            <a:solidFill>
              <a:srgbClr val="66FF66"/>
            </a:solidFill>
            <a:sp3d z="-161800" extrusionH="600" contourW="3000">
              <a:bevelT w="48600" h="18600" prst="relaxedInset"/>
              <a:bevelB w="48600" h="8600" prst="relaxedInse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4" name="Diagram group"/>
          <p:cNvGrpSpPr/>
          <p:nvPr/>
        </p:nvGrpSpPr>
        <p:grpSpPr>
          <a:xfrm rot="299021">
            <a:off x="2990832" y="1133467"/>
            <a:ext cx="742969" cy="562384"/>
            <a:chOff x="223224" y="0"/>
            <a:chExt cx="1497766" cy="93610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5" name=" 3"/>
            <p:cNvSpPr/>
            <p:nvPr/>
          </p:nvSpPr>
          <p:spPr>
            <a:xfrm>
              <a:off x="223224" y="0"/>
              <a:ext cx="1497766" cy="936104"/>
            </a:xfrm>
            <a:prstGeom prst="swooshArrow">
              <a:avLst>
                <a:gd name="adj1" fmla="val 25000"/>
                <a:gd name="adj2" fmla="val 25000"/>
              </a:avLst>
            </a:prstGeom>
            <a:solidFill>
              <a:srgbClr val="66FF66"/>
            </a:solidFill>
            <a:sp3d z="-161800" extrusionH="600" contourW="3000">
              <a:bevelT w="48600" h="18600" prst="relaxedInset"/>
              <a:bevelB w="48600" h="8600" prst="relaxedInse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xmlns="" val="164980093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3" grpId="0">
        <p:bldAsOne/>
      </p:bldGraphic>
      <p:bldGraphic spid="21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62100" y="0"/>
            <a:ext cx="6486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Консолидированный бюджет Республики Калмыкия 2017-2018 гг.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4851" y="1390650"/>
            <a:ext cx="781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924424" y="1352551"/>
          <a:ext cx="3676651" cy="2028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72075" y="1428750"/>
            <a:ext cx="6883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7029450" y="1676400"/>
            <a:ext cx="1409700" cy="40005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15 799,8</a:t>
            </a:r>
          </a:p>
          <a:p>
            <a:pPr>
              <a:lnSpc>
                <a:spcPct val="50000"/>
              </a:lnSpc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Факт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15 185,4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7067550" y="2343150"/>
            <a:ext cx="1409700" cy="40005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16 512,1</a:t>
            </a:r>
          </a:p>
          <a:p>
            <a:pPr>
              <a:lnSpc>
                <a:spcPct val="50000"/>
              </a:lnSpc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Факт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15 294,1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066800"/>
            <a:ext cx="91440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 w="1905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бюджета</a:t>
            </a:r>
            <a:endParaRPr lang="ru-RU" sz="1400" b="1" dirty="0">
              <a:ln w="1905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2050" y="1047750"/>
            <a:ext cx="118110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16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sz="1600" b="1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1775" y="1038225"/>
            <a:ext cx="12096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16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2018год</a:t>
            </a:r>
            <a:endParaRPr lang="ru-RU" sz="1600" b="1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838450"/>
            <a:ext cx="91440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 исполнения бюджета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4043363" y="2214564"/>
            <a:ext cx="1038225" cy="1"/>
          </a:xfrm>
          <a:prstGeom prst="line">
            <a:avLst/>
          </a:prstGeom>
          <a:ln w="2222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4106068" y="3819526"/>
            <a:ext cx="932660" cy="795"/>
          </a:xfrm>
          <a:prstGeom prst="line">
            <a:avLst/>
          </a:prstGeom>
          <a:ln w="2222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Диаграмма 26"/>
          <p:cNvGraphicFramePr/>
          <p:nvPr/>
        </p:nvGraphicFramePr>
        <p:xfrm>
          <a:off x="4695825" y="3286126"/>
          <a:ext cx="2924175" cy="1333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3550" y="3105150"/>
            <a:ext cx="819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Дефицит</a:t>
            </a:r>
          </a:p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-505,8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62050" y="2819400"/>
            <a:ext cx="118110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16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sz="1600" b="1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00825" y="2828925"/>
            <a:ext cx="12096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16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sz="1600" b="1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" name="Диаграмма 33"/>
          <p:cNvGraphicFramePr/>
          <p:nvPr/>
        </p:nvGraphicFramePr>
        <p:xfrm>
          <a:off x="285751" y="1304925"/>
          <a:ext cx="3981450" cy="206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TextBox 1"/>
          <p:cNvSpPr txBox="1"/>
          <p:nvPr/>
        </p:nvSpPr>
        <p:spPr>
          <a:xfrm>
            <a:off x="2628900" y="2390775"/>
            <a:ext cx="1409700" cy="40005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14 962,1</a:t>
            </a:r>
          </a:p>
          <a:p>
            <a:pPr>
              <a:lnSpc>
                <a:spcPct val="50000"/>
              </a:lnSpc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Факт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13 513,7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" name="Диаграмма 35"/>
          <p:cNvGraphicFramePr/>
          <p:nvPr/>
        </p:nvGraphicFramePr>
        <p:xfrm>
          <a:off x="1247775" y="3276601"/>
          <a:ext cx="2924175" cy="1333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2200275" y="3114675"/>
            <a:ext cx="819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Дефицит</a:t>
            </a:r>
          </a:p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-834,9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1" y="4452009"/>
          <a:ext cx="9144001" cy="2388566"/>
        </p:xfrm>
        <a:graphic>
          <a:graphicData uri="http://schemas.openxmlformats.org/drawingml/2006/table">
            <a:tbl>
              <a:tblPr/>
              <a:tblGrid>
                <a:gridCol w="2378927"/>
                <a:gridCol w="966439"/>
                <a:gridCol w="966439"/>
                <a:gridCol w="669073"/>
                <a:gridCol w="743415"/>
                <a:gridCol w="1040780"/>
                <a:gridCol w="966439"/>
                <a:gridCol w="669073"/>
                <a:gridCol w="743416"/>
              </a:tblGrid>
              <a:tr h="46083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Среднедушевой бюджетный доход на 1 чел. 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Среднедушевой бюджетный расход на 1 чел.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</a:tr>
              <a:tr h="211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2017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2018 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Ранг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2017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2018 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Ранг</a:t>
                      </a: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1000"/>
                      </a:schemeClr>
                    </a:solidFill>
                  </a:tcPr>
                </a:tc>
              </a:tr>
              <a:tr h="1939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 Крым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83 883,9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91 710,6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84 573,2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91 690,3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Севастополь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72 282,0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90 540,6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78 248,9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81 785,9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Краснодарский край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53 293,4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56 436,7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50 157,6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53 598,1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 Калмыкия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46 495,0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55 136,7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48 644,9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55 531,6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4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Астраханская область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42 978,5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55 018,2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41 134,3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47 950,1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 Адыгея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42 032,6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51 938,1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43 595,8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51 351,3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Ростовская область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45 412,1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51 490,2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45 066,1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49 620,6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Волгоградская область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42 499,0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48 022,7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43 083,9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47 234,2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43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ЮФО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52 588,4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58 654,6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51 727,2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56 404,5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Прямая соединительная линия 74"/>
          <p:cNvCxnSpPr>
            <a:stCxn id="70" idx="1"/>
          </p:cNvCxnSpPr>
          <p:nvPr/>
        </p:nvCxnSpPr>
        <p:spPr>
          <a:xfrm rot="16200000" flipV="1">
            <a:off x="4959975" y="4545975"/>
            <a:ext cx="1017862" cy="1679512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18" idx="4"/>
            <a:endCxn id="17" idx="0"/>
          </p:cNvCxnSpPr>
          <p:nvPr/>
        </p:nvCxnSpPr>
        <p:spPr>
          <a:xfrm rot="5400000">
            <a:off x="3976687" y="5219701"/>
            <a:ext cx="561976" cy="28574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18" idx="7"/>
            <a:endCxn id="10" idx="3"/>
          </p:cNvCxnSpPr>
          <p:nvPr/>
        </p:nvCxnSpPr>
        <p:spPr>
          <a:xfrm rot="5400000" flipH="1" flipV="1">
            <a:off x="5049539" y="2481098"/>
            <a:ext cx="648547" cy="701754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18" idx="1"/>
            <a:endCxn id="12" idx="4"/>
          </p:cNvCxnSpPr>
          <p:nvPr/>
        </p:nvCxnSpPr>
        <p:spPr>
          <a:xfrm rot="16200000" flipV="1">
            <a:off x="2973196" y="2608455"/>
            <a:ext cx="517823" cy="577763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18" idx="2"/>
            <a:endCxn id="16" idx="5"/>
          </p:cNvCxnSpPr>
          <p:nvPr/>
        </p:nvCxnSpPr>
        <p:spPr>
          <a:xfrm rot="10800000">
            <a:off x="1726890" y="3475545"/>
            <a:ext cx="1483034" cy="424943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18" idx="3"/>
            <a:endCxn id="13" idx="6"/>
          </p:cNvCxnSpPr>
          <p:nvPr/>
        </p:nvCxnSpPr>
        <p:spPr>
          <a:xfrm rot="5400000">
            <a:off x="2480276" y="4145650"/>
            <a:ext cx="541637" cy="15397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15" idx="3"/>
            <a:endCxn id="18" idx="6"/>
          </p:cNvCxnSpPr>
          <p:nvPr/>
        </p:nvCxnSpPr>
        <p:spPr>
          <a:xfrm rot="5400000">
            <a:off x="5985597" y="2187250"/>
            <a:ext cx="1061639" cy="2364834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10800000" flipV="1">
            <a:off x="5032461" y="4457700"/>
            <a:ext cx="1435015" cy="187026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stCxn id="14" idx="2"/>
          </p:cNvCxnSpPr>
          <p:nvPr/>
        </p:nvCxnSpPr>
        <p:spPr>
          <a:xfrm rot="10800000">
            <a:off x="4791076" y="4791075"/>
            <a:ext cx="2628901" cy="68103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>
            <a:stCxn id="63" idx="7"/>
          </p:cNvCxnSpPr>
          <p:nvPr/>
        </p:nvCxnSpPr>
        <p:spPr>
          <a:xfrm rot="5400000" flipH="1" flipV="1">
            <a:off x="2933061" y="4803271"/>
            <a:ext cx="774834" cy="807593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узел 16"/>
          <p:cNvSpPr/>
          <p:nvPr/>
        </p:nvSpPr>
        <p:spPr>
          <a:xfrm>
            <a:off x="3771901" y="5514976"/>
            <a:ext cx="942974" cy="904874"/>
          </a:xfrm>
          <a:prstGeom prst="flowChartConnector">
            <a:avLst/>
          </a:prstGeom>
          <a:solidFill>
            <a:srgbClr val="38CC5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95400" y="0"/>
            <a:ext cx="6772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Функциональная структура расходов республиканского бюджета за 2018 год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2962274" y="2600326"/>
            <a:ext cx="2667001" cy="2619374"/>
          </a:xfrm>
          <a:prstGeom prst="flowChartConnector">
            <a:avLst/>
          </a:prstGeom>
          <a:solidFill>
            <a:srgbClr val="38CC5F">
              <a:alpha val="24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5495925" y="1190625"/>
            <a:ext cx="1562100" cy="1543050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6477001" y="4086225"/>
            <a:ext cx="866774" cy="771525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2324099" y="1495424"/>
            <a:ext cx="1238251" cy="1143001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904875" y="4686300"/>
            <a:ext cx="1076325" cy="1000125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419976" y="5200650"/>
            <a:ext cx="571500" cy="542925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7591425" y="2286001"/>
            <a:ext cx="733425" cy="647700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66724" y="2247899"/>
            <a:ext cx="1476376" cy="1438275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924550" y="1457324"/>
            <a:ext cx="704850" cy="619125"/>
          </a:xfrm>
          <a:prstGeom prst="roundRect">
            <a:avLst/>
          </a:prstGeom>
          <a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6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886575" y="1162050"/>
            <a:ext cx="1390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3 835,4 млн.руб.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47726" y="2362200"/>
            <a:ext cx="704850" cy="704850"/>
          </a:xfrm>
          <a:prstGeom prst="rect">
            <a:avLst/>
          </a:prstGeom>
          <a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0" y="1781175"/>
            <a:ext cx="1743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3 879,3 млн.руб.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0100" y="3076575"/>
            <a:ext cx="819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30,5%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57875" y="2085975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30,2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705100" y="1619250"/>
            <a:ext cx="504825" cy="561975"/>
          </a:xfrm>
          <a:prstGeom prst="roundRect">
            <a:avLst/>
          </a:prstGeom>
          <a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590799" y="2181225"/>
            <a:ext cx="7715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6,9%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05175" y="1266825"/>
            <a:ext cx="159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875,4 млн.руб.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228725" y="4791075"/>
            <a:ext cx="447675" cy="533400"/>
          </a:xfrm>
          <a:prstGeom prst="roundRect">
            <a:avLst/>
          </a:prstGeom>
          <a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104899" y="5305425"/>
            <a:ext cx="71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17,3%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6749" y="4248150"/>
            <a:ext cx="1990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2 202 млн.руб.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4019551" y="5591176"/>
            <a:ext cx="438149" cy="485774"/>
          </a:xfrm>
          <a:prstGeom prst="flowChartAlternateProcess">
            <a:avLst/>
          </a:prstGeom>
          <a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981451" y="6076950"/>
            <a:ext cx="628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4,4%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33900" y="6164044"/>
            <a:ext cx="179069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r>
              <a:rPr lang="ru-RU" sz="10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550,3 млн.руб.</a:t>
            </a:r>
            <a:endParaRPr lang="ru-RU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6686550" y="4171951"/>
            <a:ext cx="447675" cy="419100"/>
          </a:xfrm>
          <a:prstGeom prst="flowChartAlternateProcess">
            <a:avLst/>
          </a:prstGeom>
          <a:blipFill>
            <a:blip r:embed="rId9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6619875" y="4514850"/>
            <a:ext cx="590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2,4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953250" y="3486150"/>
            <a:ext cx="20574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Жилищно-коммунальное</a:t>
            </a:r>
          </a:p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хозяйство</a:t>
            </a:r>
          </a:p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296,4 млн.руб.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Блок-схема: альтернативный процесс 45"/>
          <p:cNvSpPr/>
          <p:nvPr/>
        </p:nvSpPr>
        <p:spPr>
          <a:xfrm>
            <a:off x="7724775" y="2314575"/>
            <a:ext cx="409575" cy="361950"/>
          </a:xfrm>
          <a:prstGeom prst="flowChartAlternateProcess">
            <a:avLst/>
          </a:prstGeom>
          <a:blipFill>
            <a:blip r:embed="rId10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5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7753350" y="2657475"/>
            <a:ext cx="4857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3%</a:t>
            </a:r>
            <a:endParaRPr lang="ru-RU" sz="10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20025" y="1724025"/>
            <a:ext cx="13239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Культура, кинематография</a:t>
            </a:r>
          </a:p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374,9 млн.руб.</a:t>
            </a:r>
            <a:endParaRPr lang="en-US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Блок-схема: альтернативный процесс 51"/>
          <p:cNvSpPr/>
          <p:nvPr/>
        </p:nvSpPr>
        <p:spPr>
          <a:xfrm>
            <a:off x="7524749" y="5295899"/>
            <a:ext cx="352425" cy="190501"/>
          </a:xfrm>
          <a:prstGeom prst="flowChartAlternateProcess">
            <a:avLst/>
          </a:prstGeom>
          <a:blipFill>
            <a:blip r:embed="rId11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7477125" y="5429250"/>
            <a:ext cx="4857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1,8%</a:t>
            </a:r>
            <a:endParaRPr lang="ru-RU" sz="105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772400" y="4733925"/>
            <a:ext cx="137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</a:p>
          <a:p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230,9 млн.руб.</a:t>
            </a:r>
            <a:endPara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3209924" y="2847974"/>
            <a:ext cx="2124075" cy="2105026"/>
          </a:xfrm>
          <a:prstGeom prst="flowChartConnector">
            <a:avLst/>
          </a:prstGeom>
          <a:solidFill>
            <a:srgbClr val="2AD02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лок-схема: узел 62"/>
          <p:cNvSpPr/>
          <p:nvPr/>
        </p:nvSpPr>
        <p:spPr>
          <a:xfrm>
            <a:off x="2428876" y="5514975"/>
            <a:ext cx="571500" cy="542925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571750" y="5591175"/>
            <a:ext cx="314325" cy="228600"/>
          </a:xfrm>
          <a:prstGeom prst="roundRect">
            <a:avLst/>
          </a:prstGeom>
          <a:blipFill>
            <a:blip r:embed="rId1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2486024" y="5791200"/>
            <a:ext cx="447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0,9%</a:t>
            </a:r>
            <a:endParaRPr lang="ru-RU" sz="9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771650" y="6029325"/>
            <a:ext cx="21717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  <a:p>
            <a:r>
              <a:rPr lang="ru-RU" sz="10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122,4 млн.руб.</a:t>
            </a:r>
            <a:endParaRPr lang="ru-RU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Блок-схема: узел 69"/>
          <p:cNvSpPr/>
          <p:nvPr/>
        </p:nvSpPr>
        <p:spPr>
          <a:xfrm>
            <a:off x="6181726" y="5781675"/>
            <a:ext cx="866774" cy="771525"/>
          </a:xfrm>
          <a:prstGeom prst="flowChartConnector">
            <a:avLst/>
          </a:prstGeom>
          <a:solidFill>
            <a:srgbClr val="38CC5F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6438900" y="5848350"/>
            <a:ext cx="333375" cy="400050"/>
          </a:xfrm>
          <a:prstGeom prst="roundRect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6391275" y="6248400"/>
            <a:ext cx="5905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2,6%</a:t>
            </a:r>
            <a:endParaRPr lang="ru-RU" sz="11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000874" y="6019800"/>
            <a:ext cx="1971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Прочие расходы бюджета</a:t>
            </a:r>
          </a:p>
          <a:p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331,5 млн.руб.</a:t>
            </a:r>
            <a:endPara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343275" y="3314700"/>
            <a:ext cx="18192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</a:t>
            </a:r>
          </a:p>
          <a:p>
            <a:pPr algn="ctr"/>
            <a:r>
              <a:rPr lang="ru-RU" sz="22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12 698,5 млн.руб.</a:t>
            </a:r>
            <a:endParaRPr lang="ru-RU" sz="22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  <p:bldP spid="35" grpId="0" animBg="1"/>
      <p:bldP spid="36" grpId="0"/>
      <p:bldP spid="38" grpId="0"/>
      <p:bldP spid="43" grpId="0" animBg="1"/>
      <p:bldP spid="44" grpId="0"/>
      <p:bldP spid="45" grpId="0"/>
      <p:bldP spid="46" grpId="0" animBg="1"/>
      <p:bldP spid="47" grpId="0"/>
      <p:bldP spid="48" grpId="0"/>
      <p:bldP spid="52" grpId="0" animBg="1"/>
      <p:bldP spid="53" grpId="0"/>
      <p:bldP spid="54" grpId="0"/>
      <p:bldP spid="18" grpId="0" animBg="1"/>
      <p:bldP spid="63" grpId="0" animBg="1"/>
      <p:bldP spid="64" grpId="0" animBg="1"/>
      <p:bldP spid="65" grpId="0"/>
      <p:bldP spid="66" grpId="0"/>
      <p:bldP spid="70" grpId="0" animBg="1"/>
      <p:bldP spid="71" grpId="0" animBg="1"/>
      <p:bldP spid="72" grpId="0"/>
      <p:bldP spid="73" grpId="0"/>
      <p:bldP spid="7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0"/>
            <a:ext cx="6772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Функциональная структура расходов республиканского бюджета за 2018 год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2063750"/>
          <a:ext cx="4429125" cy="4089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400551" y="2025651"/>
          <a:ext cx="4743449" cy="4156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85900" y="3019425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95,6 %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95650" y="4705350"/>
            <a:ext cx="88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4,4 %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0025" y="4695825"/>
            <a:ext cx="87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4,9 %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7424" y="2962275"/>
            <a:ext cx="1000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95,1 %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2352675" y="5743575"/>
            <a:ext cx="990600" cy="190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857500" y="6248400"/>
            <a:ext cx="148590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6948487" y="5738811"/>
            <a:ext cx="971553" cy="953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>
            <a:off x="5962650" y="6229350"/>
            <a:ext cx="1466852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2175670" y="2490787"/>
            <a:ext cx="677070" cy="79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514600" y="2143125"/>
            <a:ext cx="1438275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5676900" y="2457450"/>
            <a:ext cx="60960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0800000">
            <a:off x="4552950" y="2152650"/>
            <a:ext cx="142875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457449" y="942975"/>
            <a:ext cx="3590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в рамках государственных программ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71873" y="5391150"/>
            <a:ext cx="3228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Непрограммные расходы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52676" y="1790700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10 999,4 млн.руб.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14649" y="5905500"/>
            <a:ext cx="158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504,5 млн.руб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876925" y="5886450"/>
            <a:ext cx="15049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622,3 млн.руб.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57699" y="1809750"/>
            <a:ext cx="2009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12 076,3 млн.руб.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3900" y="2333625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43800" y="2333625"/>
            <a:ext cx="1028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00"/>
                            </p:stCondLst>
                            <p:childTnLst>
                              <p:par>
                                <p:cTn id="11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0"/>
            <a:ext cx="6772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республиканского бюджета в разрезе государственных программ в 2018 году, руб.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923924"/>
          <a:ext cx="9144000" cy="5934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575"/>
                <a:gridCol w="4882158"/>
                <a:gridCol w="1576551"/>
                <a:gridCol w="1370914"/>
                <a:gridCol w="904802"/>
              </a:tblGrid>
              <a:tr h="7214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государственной программы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Уточненные годовые назначения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Кассовое исполнение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14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"Развитие здравоохранения Республики Калмыкия на 2013-2020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2 604 287 846,58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2 437 960 368,33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93,61</a:t>
                      </a:r>
                    </a:p>
                  </a:txBody>
                  <a:tcPr marL="9525" marR="9525" marT="9525" marB="0" anchor="ctr"/>
                </a:tc>
              </a:tr>
              <a:tr h="6177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"Социальная поддержка населения Республики Калмыкия на 2013-2020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2 136 426 085,39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2 069 372 186,90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96,86</a:t>
                      </a:r>
                    </a:p>
                  </a:txBody>
                  <a:tcPr marL="9525" marR="9525" marT="9525" marB="0" anchor="ctr"/>
                </a:tc>
              </a:tr>
              <a:tr h="505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"Доступная среда на 2016-2020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35 697 316,95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24 287 118,40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68,04</a:t>
                      </a:r>
                    </a:p>
                  </a:txBody>
                  <a:tcPr marL="9525" marR="9525" marT="9525" marB="0" anchor="ctr"/>
                </a:tc>
              </a:tr>
              <a:tr h="592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"Содействие занятости населения и улучшение условий, охраны труда в Республике Калмыкия на 2013–2020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142 137 970,70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137 347 953,88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96,63</a:t>
                      </a:r>
                    </a:p>
                  </a:txBody>
                  <a:tcPr marL="9525" marR="9525" marT="9525" marB="0" anchor="ctr"/>
                </a:tc>
              </a:tr>
              <a:tr h="5187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"Развитие образования Республики Калмыкия на 2013-2020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4 008 887 512,83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3 840 389 443,63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95,80</a:t>
                      </a:r>
                    </a:p>
                  </a:txBody>
                  <a:tcPr marL="9525" marR="9525" marT="9525" marB="0" anchor="ctr"/>
                </a:tc>
              </a:tr>
              <a:tr h="5805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"Развитие культуры и туризма Республики Калмыкия на 2013 -2020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426 358 918,61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417 724 569,40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97,97</a:t>
                      </a:r>
                    </a:p>
                  </a:txBody>
                  <a:tcPr marL="9525" marR="9525" marT="9525" marB="0" anchor="ctr"/>
                </a:tc>
              </a:tr>
              <a:tr h="4735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"Развитие физической культуры, спорта и молодежной политики в Республике Калмыкия на 2013-2020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244 179 234,13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236 733 747,69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96,95</a:t>
                      </a:r>
                    </a:p>
                  </a:txBody>
                  <a:tcPr marL="9525" marR="9525" marT="9525" marB="0" anchor="ctr"/>
                </a:tc>
              </a:tr>
              <a:tr h="601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"Повышение качества предоставления жилищно-коммунальных услуг, развитие инфраструктуры жилищно-коммунального комплекса Республики Калмыкия на 2013-2020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143 654 131,00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93 680 379,11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65,21</a:t>
                      </a:r>
                    </a:p>
                  </a:txBody>
                  <a:tcPr marL="9525" marR="9525" marT="9525" marB="0" anchor="ctr"/>
                </a:tc>
              </a:tr>
              <a:tr h="601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 на 2013-2020 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1 186 441 875,13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1 111 507 539,44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93,68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5825"/>
            <a:ext cx="9144000" cy="5972175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142813" y="1443026"/>
          <a:ext cx="8858312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" y="0"/>
            <a:ext cx="1209675" cy="7524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43275" y="114300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0" grpId="1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0"/>
            <a:ext cx="6772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республиканского бюджета в разрезе государственных программ в 2018 году, руб.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881403"/>
          <a:ext cx="9144002" cy="6007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1"/>
                <a:gridCol w="5000625"/>
                <a:gridCol w="1514474"/>
                <a:gridCol w="1390651"/>
                <a:gridCol w="838201"/>
              </a:tblGrid>
              <a:tr h="677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государственной программы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Уточненные годовые назначения</a:t>
                      </a: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Кассовое исполнение</a:t>
                      </a: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1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транспортного комплекса и дорожного хозяйства Республики Калмыкия на 2013 -2022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804 501 736,34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671 196 418,11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83,43</a:t>
                      </a:r>
                    </a:p>
                  </a:txBody>
                  <a:tcPr marL="9525" marR="9525" marT="9525" marB="0" anchor="ctr"/>
                </a:tc>
              </a:tr>
              <a:tr h="4876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"Развитие жилищного строительства в Республике Калмыкия на 2013-2020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191 090 920,00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177 293 510,67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92,78</a:t>
                      </a:r>
                    </a:p>
                  </a:txBody>
                  <a:tcPr marL="9525" marR="9525" marT="9525" marB="0" anchor="ctr"/>
                </a:tc>
              </a:tr>
              <a:tr h="4627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"Охрана окружающей среды на 2013-2020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147 181 007,36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142 009 209,76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96,49</a:t>
                      </a:r>
                    </a:p>
                  </a:txBody>
                  <a:tcPr marL="9525" marR="9525" marT="9525" marB="0" anchor="ctr"/>
                </a:tc>
              </a:tr>
              <a:tr h="551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"Экономическое развитие и улучшение инвестиционного климата в Республике Калмыкия на 2013-2020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96 651 693,00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91 355 467,76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94,52</a:t>
                      </a:r>
                    </a:p>
                  </a:txBody>
                  <a:tcPr marL="9525" marR="9525" marT="9525" marB="0" anchor="ctr"/>
                </a:tc>
              </a:tr>
              <a:tr h="4079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"Управление государственными финансами Республики Калмыкия на 2013-2020 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413 933 884,00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389 993 625,12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94,22</a:t>
                      </a:r>
                    </a:p>
                  </a:txBody>
                  <a:tcPr marL="9525" marR="9525" marT="9525" marB="0" anchor="ctr"/>
                </a:tc>
              </a:tr>
              <a:tr h="6604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"Управление республиканским имуществом и земельными ресурсами на 2013-2020 годы"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65 082 240,79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60 327 748,37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92,69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"Информационное общество Республики Калмыкия на 2013-2020 годы"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150 582 193,16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111 099 928,72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73,78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370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"Противодействие коррупции в Республике Калмыкия на 2017-2021 годы"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400 000,00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206 161,75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51,54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51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Республики Калмыкия "Формирование комфортной городской среды на территории Республики Калмыкия в 2018-2022 годах"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63 787 900,00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63 787 851,07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100,00</a:t>
                      </a:r>
                    </a:p>
                  </a:txBody>
                  <a:tcPr marL="9525" marR="9525" marT="9525" marB="0" anchor="ctr"/>
                </a:tc>
              </a:tr>
              <a:tr h="4633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Непрограммные</a:t>
                      </a:r>
                      <a:r>
                        <a:rPr lang="ru-RU" sz="12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направления деятельности органов государственной власти Республики Калмыкия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659 771 768,20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622 275 347,19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94,32</a:t>
                      </a:r>
                    </a:p>
                  </a:txBody>
                  <a:tcPr marL="9525" marR="9525" marT="9525" marB="0" anchor="ctr"/>
                </a:tc>
              </a:tr>
              <a:tr h="380272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 расходов 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13 521 054 234,17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12 698 548 575,30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93,92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P:\OBMEN\UFP&amp;MBP\_Иван\Материалы для бюджета для граждан\картинки\челов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0824" y="4667249"/>
            <a:ext cx="1714501" cy="219075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90500" y="1028701"/>
            <a:ext cx="5943600" cy="129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4926" y="0"/>
            <a:ext cx="6877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республиканского бюджета на осуществление бюджетных инвестиций в объекты капитального строительства государственной и муниципальной собственности в 2018 году</a:t>
            </a:r>
            <a:endParaRPr lang="ru-RU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P:\OBMEN\UFP&amp;MBP\_Иван\Материалы для бюджета для граждан\картинки\соцсфер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387" y="1309688"/>
            <a:ext cx="947738" cy="686921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 rot="5400000">
            <a:off x="1171575" y="1657352"/>
            <a:ext cx="933451" cy="1588"/>
          </a:xfrm>
          <a:prstGeom prst="line">
            <a:avLst/>
          </a:prstGeom>
          <a:ln w="222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971675" y="1933575"/>
            <a:ext cx="3619500" cy="1588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676400" y="1028700"/>
            <a:ext cx="37814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Социальная сфера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500" y="2466976"/>
            <a:ext cx="5943600" cy="129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1162050" y="3105152"/>
            <a:ext cx="933451" cy="1588"/>
          </a:xfrm>
          <a:prstGeom prst="line">
            <a:avLst/>
          </a:prstGeom>
          <a:ln w="222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676399" y="2514600"/>
            <a:ext cx="4429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P:\OBMEN\UFP&amp;MBP\_Иван\Материалы для бюджета для граждан\картинки\жкх зн.png"/>
          <p:cNvPicPr>
            <a:picLocks noChangeAspect="1" noChangeArrowheads="1"/>
          </p:cNvPicPr>
          <p:nvPr/>
        </p:nvPicPr>
        <p:blipFill>
          <a:blip r:embed="rId6" cstate="print">
            <a:lum bright="-100000" contrast="-100000"/>
          </a:blip>
          <a:srcRect/>
          <a:stretch>
            <a:fillRect/>
          </a:stretch>
        </p:blipFill>
        <p:spPr bwMode="auto">
          <a:xfrm>
            <a:off x="474664" y="2646364"/>
            <a:ext cx="915986" cy="915986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180975" y="3886201"/>
            <a:ext cx="5943600" cy="129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1143000" y="4514852"/>
            <a:ext cx="933451" cy="1588"/>
          </a:xfrm>
          <a:prstGeom prst="line">
            <a:avLst/>
          </a:prstGeom>
          <a:ln w="222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657349" y="3924300"/>
            <a:ext cx="4429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P:\OBMEN\UFP&amp;MBP\_Иван\Материалы для бюджета для граждан\картинки\руб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2451" y="4119563"/>
            <a:ext cx="725326" cy="804861"/>
          </a:xfrm>
          <a:prstGeom prst="rect">
            <a:avLst/>
          </a:prstGeom>
          <a:noFill/>
        </p:spPr>
      </p:pic>
      <p:sp>
        <p:nvSpPr>
          <p:cNvPr id="26" name="Блок-схема: узел 25"/>
          <p:cNvSpPr/>
          <p:nvPr/>
        </p:nvSpPr>
        <p:spPr>
          <a:xfrm>
            <a:off x="5438775" y="1866900"/>
            <a:ext cx="133350" cy="123825"/>
          </a:xfrm>
          <a:prstGeom prst="flowChartConnector">
            <a:avLst/>
          </a:prstGeom>
          <a:solidFill>
            <a:srgbClr val="2AD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5048250" y="1352550"/>
            <a:ext cx="857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(+237,9%)</a:t>
            </a:r>
            <a:endParaRPr lang="ru-RU" sz="11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990725" y="3409950"/>
            <a:ext cx="3619500" cy="1588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Блок-схема: узел 28"/>
          <p:cNvSpPr/>
          <p:nvPr/>
        </p:nvSpPr>
        <p:spPr>
          <a:xfrm>
            <a:off x="3352800" y="3333750"/>
            <a:ext cx="133350" cy="123825"/>
          </a:xfrm>
          <a:prstGeom prst="flowChartConnector">
            <a:avLst/>
          </a:prstGeom>
          <a:solidFill>
            <a:srgbClr val="2AD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5057775" y="2809875"/>
            <a:ext cx="723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(-16,6%)</a:t>
            </a:r>
            <a:endParaRPr lang="ru-RU" sz="11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1981200" y="4848225"/>
            <a:ext cx="3619500" cy="1588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Блок-схема: узел 31"/>
          <p:cNvSpPr/>
          <p:nvPr/>
        </p:nvSpPr>
        <p:spPr>
          <a:xfrm>
            <a:off x="3581400" y="4772025"/>
            <a:ext cx="133350" cy="123825"/>
          </a:xfrm>
          <a:prstGeom prst="flowChartConnector">
            <a:avLst/>
          </a:prstGeom>
          <a:solidFill>
            <a:srgbClr val="2AD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010150" y="4248150"/>
            <a:ext cx="7239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(-7,6%)</a:t>
            </a:r>
            <a:endParaRPr lang="ru-RU" sz="11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P:\OBMEN\UFP&amp;MBP\_Иван\Материалы для бюджета для граждан\картинки\плюс.png"/>
          <p:cNvPicPr>
            <a:picLocks noChangeAspect="1" noChangeArrowheads="1"/>
          </p:cNvPicPr>
          <p:nvPr/>
        </p:nvPicPr>
        <p:blipFill>
          <a:blip r:embed="rId8" cstate="print">
            <a:lum contrast="-3000"/>
          </a:blip>
          <a:srcRect/>
          <a:stretch>
            <a:fillRect/>
          </a:stretch>
        </p:blipFill>
        <p:spPr bwMode="auto">
          <a:xfrm>
            <a:off x="5621339" y="3297239"/>
            <a:ext cx="207962" cy="207962"/>
          </a:xfrm>
          <a:prstGeom prst="rect">
            <a:avLst/>
          </a:prstGeom>
          <a:noFill/>
        </p:spPr>
      </p:pic>
      <p:pic>
        <p:nvPicPr>
          <p:cNvPr id="1029" name="Picture 5" descr="P:\OBMEN\UFP&amp;MBP\_Иван\Материалы для бюджета для граждан\картинки\минус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71650" y="3309939"/>
            <a:ext cx="171450" cy="171793"/>
          </a:xfrm>
          <a:prstGeom prst="rect">
            <a:avLst/>
          </a:prstGeom>
          <a:noFill/>
        </p:spPr>
      </p:pic>
      <p:pic>
        <p:nvPicPr>
          <p:cNvPr id="36" name="Picture 4" descr="P:\OBMEN\UFP&amp;MBP\_Иван\Материалы для бюджета для граждан\картинки\плюс.png"/>
          <p:cNvPicPr>
            <a:picLocks noChangeAspect="1" noChangeArrowheads="1"/>
          </p:cNvPicPr>
          <p:nvPr/>
        </p:nvPicPr>
        <p:blipFill>
          <a:blip r:embed="rId8" cstate="print">
            <a:lum contrast="-3000"/>
          </a:blip>
          <a:srcRect/>
          <a:stretch>
            <a:fillRect/>
          </a:stretch>
        </p:blipFill>
        <p:spPr bwMode="auto">
          <a:xfrm>
            <a:off x="5602289" y="1820864"/>
            <a:ext cx="207962" cy="207962"/>
          </a:xfrm>
          <a:prstGeom prst="rect">
            <a:avLst/>
          </a:prstGeom>
          <a:noFill/>
        </p:spPr>
      </p:pic>
      <p:pic>
        <p:nvPicPr>
          <p:cNvPr id="37" name="Picture 5" descr="P:\OBMEN\UFP&amp;MBP\_Иван\Материалы для бюджета для граждан\картинки\минус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52600" y="1833564"/>
            <a:ext cx="171450" cy="171793"/>
          </a:xfrm>
          <a:prstGeom prst="rect">
            <a:avLst/>
          </a:prstGeom>
          <a:noFill/>
        </p:spPr>
      </p:pic>
      <p:pic>
        <p:nvPicPr>
          <p:cNvPr id="38" name="Picture 4" descr="P:\OBMEN\UFP&amp;MBP\_Иван\Материалы для бюджета для граждан\картинки\плюс.png"/>
          <p:cNvPicPr>
            <a:picLocks noChangeAspect="1" noChangeArrowheads="1"/>
          </p:cNvPicPr>
          <p:nvPr/>
        </p:nvPicPr>
        <p:blipFill>
          <a:blip r:embed="rId8" cstate="print">
            <a:lum contrast="-3000"/>
          </a:blip>
          <a:srcRect/>
          <a:stretch>
            <a:fillRect/>
          </a:stretch>
        </p:blipFill>
        <p:spPr bwMode="auto">
          <a:xfrm>
            <a:off x="5621339" y="4735514"/>
            <a:ext cx="207962" cy="207962"/>
          </a:xfrm>
          <a:prstGeom prst="rect">
            <a:avLst/>
          </a:prstGeom>
          <a:noFill/>
        </p:spPr>
      </p:pic>
      <p:pic>
        <p:nvPicPr>
          <p:cNvPr id="39" name="Picture 5" descr="P:\OBMEN\UFP&amp;MBP\_Иван\Материалы для бюджета для граждан\картинки\минус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71650" y="4748214"/>
            <a:ext cx="171450" cy="171793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6229350" y="904875"/>
            <a:ext cx="29146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Образование – 329,2 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Социальная политика – 107,0 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Культура  - 96,6 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Здравоохранение  - 86,1 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Физическая культура и спорт  -3,6 млн.руб.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10300" y="2638425"/>
            <a:ext cx="2933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Жилищное хозяйство – 51,0 млн.руб.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Коммунальное хозяйство – 80,3 млн.руб.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29350" y="4029075"/>
            <a:ext cx="29146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Дорожное хозяйство – 59,2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Топливно-энергетический комплекс и водное хозяйство – 0,2 млн.руб.</a:t>
            </a:r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14500" y="1304925"/>
            <a:ext cx="2924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по направлению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622,5</a:t>
            </a:r>
            <a:r>
              <a:rPr lang="ru-RU" sz="1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млн.руб.</a:t>
            </a:r>
            <a:endParaRPr lang="ru-RU" sz="1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95450" y="2762250"/>
            <a:ext cx="252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по направлению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131,3 </a:t>
            </a:r>
            <a:r>
              <a:rPr lang="ru-RU" sz="1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млн.руб.</a:t>
            </a:r>
            <a:endParaRPr lang="ru-RU" sz="10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95450" y="4210050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по направлению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59,4 </a:t>
            </a:r>
            <a:r>
              <a:rPr lang="ru-RU" sz="1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млн.руб.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190500" y="5308110"/>
          <a:ext cx="5943599" cy="1409085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2955227"/>
                <a:gridCol w="929715"/>
                <a:gridCol w="896525"/>
                <a:gridCol w="1162132"/>
              </a:tblGrid>
              <a:tr h="37362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 Отрасли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2017г.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2018 г.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20638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Всего, млн.руб.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341,8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813,2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237,9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</a:tr>
              <a:tr h="20638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Социальная сфера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120,0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622,5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518,8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</a:tr>
              <a:tr h="3788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131,3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83,4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</a:tr>
              <a:tr h="20638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64,3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59,4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18000" marB="18000" anchor="ctr" horzOverflow="overflow"/>
                </a:tc>
              </a:tr>
            </a:tbl>
          </a:graphicData>
        </a:graphic>
      </p:graphicFrame>
      <p:cxnSp>
        <p:nvCxnSpPr>
          <p:cNvPr id="49" name="Прямая соединительная линия 48"/>
          <p:cNvCxnSpPr/>
          <p:nvPr/>
        </p:nvCxnSpPr>
        <p:spPr>
          <a:xfrm rot="5400000">
            <a:off x="3624263" y="1947862"/>
            <a:ext cx="257175" cy="158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3624263" y="3405189"/>
            <a:ext cx="257175" cy="158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3624263" y="4833939"/>
            <a:ext cx="257175" cy="158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75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75"/>
                            </p:stCondLst>
                            <p:childTnLst>
                              <p:par>
                                <p:cTn id="5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07812 0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75"/>
                            </p:stCondLst>
                            <p:childTnLst>
                              <p:par>
                                <p:cTn id="59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0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475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475"/>
                            </p:stCondLst>
                            <p:childTnLst>
                              <p:par>
                                <p:cTn id="10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75"/>
                            </p:stCondLst>
                            <p:childTnLst>
                              <p:par>
                                <p:cTn id="112" presetID="2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1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6575"/>
                            </p:stCondLst>
                            <p:childTnLst>
                              <p:par>
                                <p:cTn id="11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0.02916 2.22222E-6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8575"/>
                            </p:stCondLst>
                            <p:childTnLst>
                              <p:par>
                                <p:cTn id="119" presetID="27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0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25"/>
                            </p:stCondLst>
                            <p:childTnLst>
                              <p:par>
                                <p:cTn id="125" presetID="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1925"/>
                            </p:stCondLst>
                            <p:childTnLst>
                              <p:par>
                                <p:cTn id="1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8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9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5525"/>
                            </p:stCondLst>
                            <p:childTnLst>
                              <p:par>
                                <p:cTn id="172" presetID="2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8025"/>
                            </p:stCondLst>
                            <p:childTnLst>
                              <p:par>
                                <p:cTn id="176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07916 0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0025"/>
                            </p:stCondLst>
                            <p:childTnLst>
                              <p:par>
                                <p:cTn id="179" presetID="27" presetClass="emph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80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1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2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1825"/>
                            </p:stCondLst>
                            <p:childTnLst>
                              <p:par>
                                <p:cTn id="185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20" grpId="0"/>
      <p:bldP spid="21" grpId="0" animBg="1"/>
      <p:bldP spid="24" grpId="0"/>
      <p:bldP spid="26" grpId="0" animBg="1"/>
      <p:bldP spid="26" grpId="1" animBg="1"/>
      <p:bldP spid="27" grpId="0"/>
      <p:bldP spid="27" grpId="1"/>
      <p:bldP spid="29" grpId="1" animBg="1"/>
      <p:bldP spid="30" grpId="1"/>
      <p:bldP spid="32" grpId="0" animBg="1"/>
      <p:bldP spid="32" grpId="1" animBg="1"/>
      <p:bldP spid="33" grpId="0"/>
      <p:bldP spid="33" grpId="1"/>
      <p:bldP spid="41" grpId="0"/>
      <p:bldP spid="42" grpId="0"/>
      <p:bldP spid="43" grpId="0"/>
      <p:bldP spid="44" grpId="0"/>
      <p:bldP spid="4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Скругленный прямоугольник 228"/>
          <p:cNvSpPr/>
          <p:nvPr/>
        </p:nvSpPr>
        <p:spPr>
          <a:xfrm>
            <a:off x="2905125" y="885825"/>
            <a:ext cx="3381375" cy="2181225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7" name="Picture 2" descr="C:\Users\Kekeeva_KA\Desktop\borcy_kalmykia_elista_lagan_51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5033974"/>
            <a:ext cx="2573153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6" name="Picture 12" descr="C:\Users\Kekeeva_KA\Desktop\Слайды, доклад 21.12.15\37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7331" y="5091124"/>
            <a:ext cx="2714644" cy="1579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" name="Picture 5" descr="http://www.maam.ru/images/photos/medium/article52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8394" y="3357560"/>
            <a:ext cx="2643206" cy="1860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4" name="Picture 8" descr="C:\Users\Meltenov_PA\Desktop\1397215146_shkola_apri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81000" y="3714751"/>
            <a:ext cx="2001169" cy="1538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3" name="Picture 10" descr="C:\Users\Kekeeva_KA\Desktop\Слайды, доклад 21.12.15\8e7bb50af0e5abc3c2ddf5c15a4c805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4124" y="1605974"/>
            <a:ext cx="2643206" cy="1432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2" name="Picture 5" descr="C:\Users\Kekeeva_KA\Desktop\Слайды, доклад 21.12.15\6272e2554d48ba49135174083f7c2ac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1576373"/>
            <a:ext cx="2714644" cy="1587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8" name="Прямоугольник 77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Блок-схема: узел 79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609725" y="0"/>
            <a:ext cx="5753100" cy="620713"/>
          </a:xfrm>
          <a:prstGeom prst="rect">
            <a:avLst/>
          </a:prstGeom>
          <a:noFill/>
          <a:ln/>
        </p:spPr>
        <p:txBody>
          <a:bodyPr/>
          <a:lstStyle/>
          <a:p>
            <a:pPr algn="ctr" eaLnBrk="0" hangingPunct="0">
              <a:defRPr/>
            </a:pPr>
            <a:r>
              <a:rPr lang="ru-RU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Основные направления расходов </a:t>
            </a:r>
          </a:p>
          <a:p>
            <a:pPr algn="ctr" eaLnBrk="0" hangingPunct="0">
              <a:defRPr/>
            </a:pPr>
            <a:r>
              <a:rPr lang="ru-RU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в сфере образования за 2018 год</a:t>
            </a:r>
            <a:endParaRPr lang="ru-RU" b="1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+mj-cs"/>
            </a:endParaRPr>
          </a:p>
        </p:txBody>
      </p:sp>
      <p:grpSp>
        <p:nvGrpSpPr>
          <p:cNvPr id="99" name="Группа 98"/>
          <p:cNvGrpSpPr/>
          <p:nvPr/>
        </p:nvGrpSpPr>
        <p:grpSpPr>
          <a:xfrm>
            <a:off x="-2" y="1143000"/>
            <a:ext cx="9144002" cy="4591050"/>
            <a:chOff x="409327" y="1330167"/>
            <a:chExt cx="8274988" cy="4591050"/>
          </a:xfrm>
        </p:grpSpPr>
        <p:sp>
          <p:nvSpPr>
            <p:cNvPr id="117" name="Полилиния 116"/>
            <p:cNvSpPr/>
            <p:nvPr/>
          </p:nvSpPr>
          <p:spPr>
            <a:xfrm>
              <a:off x="409327" y="1330167"/>
              <a:ext cx="2568695" cy="600075"/>
            </a:xfrm>
            <a:custGeom>
              <a:avLst/>
              <a:gdLst/>
              <a:ahLst/>
              <a:cxnLst/>
              <a:rect l="l" t="t" r="r" b="b"/>
              <a:pathLst>
                <a:path w="1532076" h="228000">
                  <a:moveTo>
                    <a:pt x="0" y="0"/>
                  </a:moveTo>
                  <a:lnTo>
                    <a:pt x="1418076" y="0"/>
                  </a:lnTo>
                  <a:lnTo>
                    <a:pt x="1532076" y="114000"/>
                  </a:lnTo>
                  <a:lnTo>
                    <a:pt x="1418076" y="228000"/>
                  </a:lnTo>
                  <a:lnTo>
                    <a:pt x="1304076" y="228000"/>
                  </a:lnTo>
                  <a:lnTo>
                    <a:pt x="0" y="228000"/>
                  </a:lnTo>
                  <a:lnTo>
                    <a:pt x="114000" y="1140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AED75B"/>
                </a:gs>
                <a:gs pos="100000">
                  <a:srgbClr val="8BB82D"/>
                </a:gs>
              </a:gsLst>
              <a:lin ang="5400000" scaled="0"/>
            </a:gradFill>
            <a:ln w="7600" cap="flat">
              <a:solidFill>
                <a:srgbClr val="7BA428"/>
              </a:solidFill>
              <a:bevel/>
            </a:ln>
            <a:effectLst>
              <a:outerShdw blurRad="30000" dist="21496" dir="2700000" algn="tl">
                <a:srgbClr val="000000">
                  <a:alpha val="40000"/>
                </a:srgbClr>
              </a:outerShdw>
            </a:effectLst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Молодежная политика и оздоровление детей</a:t>
              </a:r>
              <a:endParaRPr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Полилиния 114"/>
            <p:cNvSpPr/>
            <p:nvPr/>
          </p:nvSpPr>
          <p:spPr>
            <a:xfrm>
              <a:off x="409329" y="3263740"/>
              <a:ext cx="2456625" cy="638177"/>
            </a:xfrm>
            <a:custGeom>
              <a:avLst/>
              <a:gdLst/>
              <a:ahLst/>
              <a:cxnLst/>
              <a:rect l="l" t="t" r="r" b="b"/>
              <a:pathLst>
                <a:path w="1532076" h="228000">
                  <a:moveTo>
                    <a:pt x="0" y="0"/>
                  </a:moveTo>
                  <a:lnTo>
                    <a:pt x="1418076" y="0"/>
                  </a:lnTo>
                  <a:lnTo>
                    <a:pt x="1532076" y="114000"/>
                  </a:lnTo>
                  <a:lnTo>
                    <a:pt x="1418076" y="228000"/>
                  </a:lnTo>
                  <a:lnTo>
                    <a:pt x="1304076" y="228000"/>
                  </a:lnTo>
                  <a:lnTo>
                    <a:pt x="0" y="228000"/>
                  </a:lnTo>
                  <a:lnTo>
                    <a:pt x="114000" y="1140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3AAF1"/>
                </a:gs>
                <a:gs pos="100000">
                  <a:srgbClr val="4680E9"/>
                </a:gs>
              </a:gsLst>
              <a:lin ang="5400000" scaled="0"/>
            </a:gradFill>
            <a:ln w="7600" cap="flat">
              <a:solidFill>
                <a:srgbClr val="286CE6"/>
              </a:solidFill>
              <a:bevel/>
            </a:ln>
            <a:effectLst>
              <a:outerShdw blurRad="30000" dist="21496" dir="2700000" algn="tl">
                <a:srgbClr val="000000">
                  <a:alpha val="40000"/>
                </a:srgbClr>
              </a:outerShdw>
            </a:effectLst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Другие вопросы в сфере образования</a:t>
              </a:r>
              <a:endParaRPr sz="1600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13" name="Полилиния 112"/>
            <p:cNvSpPr/>
            <p:nvPr/>
          </p:nvSpPr>
          <p:spPr>
            <a:xfrm>
              <a:off x="409329" y="5059214"/>
              <a:ext cx="2637652" cy="814377"/>
            </a:xfrm>
            <a:custGeom>
              <a:avLst/>
              <a:gdLst/>
              <a:ahLst/>
              <a:cxnLst/>
              <a:rect l="l" t="t" r="r" b="b"/>
              <a:pathLst>
                <a:path w="1532076" h="228000">
                  <a:moveTo>
                    <a:pt x="0" y="0"/>
                  </a:moveTo>
                  <a:lnTo>
                    <a:pt x="1418076" y="0"/>
                  </a:lnTo>
                  <a:lnTo>
                    <a:pt x="1532076" y="114000"/>
                  </a:lnTo>
                  <a:lnTo>
                    <a:pt x="1418076" y="228000"/>
                  </a:lnTo>
                  <a:lnTo>
                    <a:pt x="1304076" y="228000"/>
                  </a:lnTo>
                  <a:lnTo>
                    <a:pt x="0" y="228000"/>
                  </a:lnTo>
                  <a:lnTo>
                    <a:pt x="114000" y="1140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A98DE2"/>
                </a:gs>
                <a:gs pos="100000">
                  <a:srgbClr val="7F56D4"/>
                </a:gs>
              </a:gsLst>
              <a:lin ang="5400000" scaled="0"/>
            </a:gradFill>
            <a:ln w="7600" cap="flat">
              <a:solidFill>
                <a:srgbClr val="6B3BCE"/>
              </a:solidFill>
              <a:bevel/>
            </a:ln>
            <a:effectLst>
              <a:outerShdw blurRad="30000" dist="21496" dir="2700000" algn="tl">
                <a:srgbClr val="000000">
                  <a:alpha val="40000"/>
                </a:srgbClr>
              </a:outerShdw>
            </a:effectLst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Среднее профессиональное образование и повышение квалификации </a:t>
              </a:r>
              <a:endPara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Полилиния 110"/>
            <p:cNvSpPr/>
            <p:nvPr/>
          </p:nvSpPr>
          <p:spPr>
            <a:xfrm flipH="1">
              <a:off x="5969095" y="1415877"/>
              <a:ext cx="2715220" cy="360040"/>
            </a:xfrm>
            <a:custGeom>
              <a:avLst/>
              <a:gdLst/>
              <a:ahLst/>
              <a:cxnLst/>
              <a:rect l="l" t="t" r="r" b="b"/>
              <a:pathLst>
                <a:path w="1532076" h="228000">
                  <a:moveTo>
                    <a:pt x="0" y="0"/>
                  </a:moveTo>
                  <a:lnTo>
                    <a:pt x="1418076" y="0"/>
                  </a:lnTo>
                  <a:lnTo>
                    <a:pt x="1532076" y="114000"/>
                  </a:lnTo>
                  <a:lnTo>
                    <a:pt x="1418076" y="228000"/>
                  </a:lnTo>
                  <a:lnTo>
                    <a:pt x="1304076" y="228000"/>
                  </a:lnTo>
                  <a:lnTo>
                    <a:pt x="0" y="228000"/>
                  </a:lnTo>
                  <a:lnTo>
                    <a:pt x="114000" y="1140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033"/>
                </a:gs>
                <a:gs pos="100000">
                  <a:srgbClr val="E5D400"/>
                </a:gs>
              </a:gsLst>
              <a:lin ang="5400000" scaled="0"/>
            </a:gradFill>
            <a:ln w="7600" cap="flat">
              <a:solidFill>
                <a:srgbClr val="CCBD00"/>
              </a:solidFill>
              <a:bevel/>
            </a:ln>
            <a:effectLst>
              <a:outerShdw blurRad="30000" dist="21496" dir="2700000" algn="tl">
                <a:srgbClr val="000000">
                  <a:alpha val="40000"/>
                </a:srgbClr>
              </a:outerShdw>
            </a:effectLst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Дошкольное образование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Полилиния 108"/>
            <p:cNvSpPr/>
            <p:nvPr/>
          </p:nvSpPr>
          <p:spPr>
            <a:xfrm flipH="1">
              <a:off x="6227690" y="3058951"/>
              <a:ext cx="2456625" cy="500066"/>
            </a:xfrm>
            <a:custGeom>
              <a:avLst/>
              <a:gdLst/>
              <a:ahLst/>
              <a:cxnLst/>
              <a:rect l="l" t="t" r="r" b="b"/>
              <a:pathLst>
                <a:path w="1532076" h="228000">
                  <a:moveTo>
                    <a:pt x="0" y="0"/>
                  </a:moveTo>
                  <a:lnTo>
                    <a:pt x="1418076" y="0"/>
                  </a:lnTo>
                  <a:lnTo>
                    <a:pt x="1532076" y="114000"/>
                  </a:lnTo>
                  <a:lnTo>
                    <a:pt x="1418076" y="228000"/>
                  </a:lnTo>
                  <a:lnTo>
                    <a:pt x="1304076" y="228000"/>
                  </a:lnTo>
                  <a:lnTo>
                    <a:pt x="0" y="228000"/>
                  </a:lnTo>
                  <a:lnTo>
                    <a:pt x="114000" y="1140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6B680"/>
                </a:gs>
                <a:gs pos="100000">
                  <a:srgbClr val="F29240"/>
                </a:gs>
              </a:gsLst>
              <a:lin ang="5400000" scaled="0"/>
            </a:gradFill>
            <a:ln w="7600" cap="flat">
              <a:solidFill>
                <a:srgbClr val="F08020"/>
              </a:solidFill>
              <a:bevel/>
            </a:ln>
            <a:effectLst>
              <a:outerShdw blurRad="30000" dist="21496" dir="2700000" algn="tl">
                <a:srgbClr val="000000">
                  <a:alpha val="40000"/>
                </a:srgbClr>
              </a:outerShdw>
            </a:effectLst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Общее образование</a:t>
              </a:r>
              <a:endPara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Полилиния 106"/>
            <p:cNvSpPr/>
            <p:nvPr/>
          </p:nvSpPr>
          <p:spPr>
            <a:xfrm flipH="1">
              <a:off x="5857028" y="5406867"/>
              <a:ext cx="2827285" cy="514350"/>
            </a:xfrm>
            <a:custGeom>
              <a:avLst/>
              <a:gdLst/>
              <a:ahLst/>
              <a:cxnLst/>
              <a:rect l="l" t="t" r="r" b="b"/>
              <a:pathLst>
                <a:path w="1532076" h="228000">
                  <a:moveTo>
                    <a:pt x="0" y="0"/>
                  </a:moveTo>
                  <a:lnTo>
                    <a:pt x="1418076" y="0"/>
                  </a:lnTo>
                  <a:lnTo>
                    <a:pt x="1532076" y="114000"/>
                  </a:lnTo>
                  <a:lnTo>
                    <a:pt x="1418076" y="228000"/>
                  </a:lnTo>
                  <a:lnTo>
                    <a:pt x="1304076" y="228000"/>
                  </a:lnTo>
                  <a:lnTo>
                    <a:pt x="0" y="228000"/>
                  </a:lnTo>
                  <a:lnTo>
                    <a:pt x="114000" y="1140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28DA9"/>
                </a:gs>
                <a:gs pos="100000">
                  <a:srgbClr val="D4567F"/>
                </a:gs>
              </a:gsLst>
              <a:lin ang="5400000" scaled="0"/>
            </a:gradFill>
            <a:ln w="7600" cap="flat">
              <a:solidFill>
                <a:srgbClr val="CE3B6B"/>
              </a:solidFill>
              <a:bevel/>
            </a:ln>
            <a:effectLst>
              <a:outerShdw blurRad="30000" dist="21496" dir="2700000" algn="tl">
                <a:srgbClr val="000000">
                  <a:alpha val="40000"/>
                </a:srgbClr>
              </a:outerShdw>
            </a:effectLst>
          </p:spPr>
          <p:txBody>
            <a:bodyPr wrap="square" lIns="36000" tIns="18000" rIns="36000" bIns="18000"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Дополнительное образование</a:t>
              </a:r>
              <a:endPara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2571736" y="2000240"/>
            <a:ext cx="3777575" cy="3438400"/>
            <a:chOff x="2541272" y="1470428"/>
            <a:chExt cx="3927247" cy="4097510"/>
          </a:xfrm>
        </p:grpSpPr>
        <p:grpSp>
          <p:nvGrpSpPr>
            <p:cNvPr id="119" name="Hexagon"/>
            <p:cNvGrpSpPr/>
            <p:nvPr/>
          </p:nvGrpSpPr>
          <p:grpSpPr>
            <a:xfrm>
              <a:off x="3718771" y="1470428"/>
              <a:ext cx="1496759" cy="1273837"/>
              <a:chOff x="3718771" y="1470428"/>
              <a:chExt cx="1496759" cy="1273837"/>
            </a:xfrm>
          </p:grpSpPr>
          <p:sp>
            <p:nvSpPr>
              <p:cNvPr id="205" name="Полилиния 204"/>
              <p:cNvSpPr/>
              <p:nvPr/>
            </p:nvSpPr>
            <p:spPr>
              <a:xfrm>
                <a:off x="3718772" y="1470431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358534" y="0"/>
                    </a:moveTo>
                    <a:lnTo>
                      <a:pt x="0" y="620356"/>
                    </a:lnTo>
                    <a:lnTo>
                      <a:pt x="62621" y="653474"/>
                    </a:lnTo>
                    <a:lnTo>
                      <a:pt x="421155" y="33117"/>
                    </a:lnTo>
                    <a:lnTo>
                      <a:pt x="358534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206" name="Полилиния 205"/>
              <p:cNvSpPr/>
              <p:nvPr/>
            </p:nvSpPr>
            <p:spPr>
              <a:xfrm>
                <a:off x="4077306" y="1470428"/>
                <a:ext cx="779692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779692" h="33117">
                    <a:moveTo>
                      <a:pt x="717068" y="0"/>
                    </a:moveTo>
                    <a:lnTo>
                      <a:pt x="0" y="0"/>
                    </a:lnTo>
                    <a:lnTo>
                      <a:pt x="62622" y="33117"/>
                    </a:lnTo>
                    <a:lnTo>
                      <a:pt x="779692" y="33117"/>
                    </a:lnTo>
                    <a:lnTo>
                      <a:pt x="71706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207" name="Полилиния 206"/>
              <p:cNvSpPr/>
              <p:nvPr/>
            </p:nvSpPr>
            <p:spPr>
              <a:xfrm>
                <a:off x="3718772" y="2090788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62621" y="33117"/>
                    </a:moveTo>
                    <a:lnTo>
                      <a:pt x="421155" y="653474"/>
                    </a:lnTo>
                    <a:lnTo>
                      <a:pt x="358534" y="620356"/>
                    </a:lnTo>
                    <a:lnTo>
                      <a:pt x="0" y="0"/>
                    </a:lnTo>
                    <a:lnTo>
                      <a:pt x="62621" y="33117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208" name="Полилиния 207"/>
              <p:cNvSpPr/>
              <p:nvPr/>
            </p:nvSpPr>
            <p:spPr>
              <a:xfrm>
                <a:off x="3832526" y="1535459"/>
                <a:ext cx="1329118" cy="11540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54052" stroke="0">
                    <a:moveTo>
                      <a:pt x="996839" y="0"/>
                    </a:moveTo>
                    <a:lnTo>
                      <a:pt x="1329118" y="577025"/>
                    </a:lnTo>
                    <a:lnTo>
                      <a:pt x="996839" y="1154052"/>
                    </a:lnTo>
                    <a:lnTo>
                      <a:pt x="332280" y="1154052"/>
                    </a:lnTo>
                    <a:lnTo>
                      <a:pt x="0" y="5770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FFFFA0"/>
              </a:solidFill>
              <a:ln w="7600" cap="flat">
                <a:noFill/>
                <a:bevel/>
              </a:ln>
            </p:spPr>
          </p:sp>
          <p:sp>
            <p:nvSpPr>
              <p:cNvPr id="209" name="Полилиния 208"/>
              <p:cNvSpPr/>
              <p:nvPr/>
            </p:nvSpPr>
            <p:spPr>
              <a:xfrm>
                <a:off x="3781392" y="1503545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358536" y="0"/>
                    </a:moveTo>
                    <a:lnTo>
                      <a:pt x="0" y="620357"/>
                    </a:lnTo>
                    <a:lnTo>
                      <a:pt x="52172" y="620357"/>
                    </a:lnTo>
                    <a:lnTo>
                      <a:pt x="384622" y="45135"/>
                    </a:lnTo>
                    <a:lnTo>
                      <a:pt x="3585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210" name="Полилиния 209"/>
              <p:cNvSpPr/>
              <p:nvPr/>
            </p:nvSpPr>
            <p:spPr>
              <a:xfrm>
                <a:off x="4139927" y="1503545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0"/>
                    </a:moveTo>
                    <a:lnTo>
                      <a:pt x="0" y="0"/>
                    </a:lnTo>
                    <a:lnTo>
                      <a:pt x="26086" y="45136"/>
                    </a:lnTo>
                    <a:lnTo>
                      <a:pt x="690984" y="45136"/>
                    </a:lnTo>
                    <a:lnTo>
                      <a:pt x="7170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211" name="Полилиния 210"/>
              <p:cNvSpPr/>
              <p:nvPr/>
            </p:nvSpPr>
            <p:spPr>
              <a:xfrm>
                <a:off x="4830910" y="1503548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620357"/>
                    </a:moveTo>
                    <a:lnTo>
                      <a:pt x="0" y="45135"/>
                    </a:lnTo>
                    <a:lnTo>
                      <a:pt x="26086" y="0"/>
                    </a:lnTo>
                    <a:lnTo>
                      <a:pt x="384618" y="620357"/>
                    </a:lnTo>
                    <a:lnTo>
                      <a:pt x="332448" y="620357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212" name="Полилиния 211"/>
              <p:cNvSpPr/>
              <p:nvPr/>
            </p:nvSpPr>
            <p:spPr>
              <a:xfrm>
                <a:off x="4830910" y="2123908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0"/>
                    </a:moveTo>
                    <a:lnTo>
                      <a:pt x="384618" y="0"/>
                    </a:lnTo>
                    <a:lnTo>
                      <a:pt x="26086" y="620357"/>
                    </a:lnTo>
                    <a:lnTo>
                      <a:pt x="0" y="575221"/>
                    </a:lnTo>
                    <a:lnTo>
                      <a:pt x="3324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213" name="Полилиния 212"/>
              <p:cNvSpPr/>
              <p:nvPr/>
            </p:nvSpPr>
            <p:spPr>
              <a:xfrm>
                <a:off x="4139927" y="2699124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45136"/>
                    </a:moveTo>
                    <a:lnTo>
                      <a:pt x="0" y="45136"/>
                    </a:lnTo>
                    <a:lnTo>
                      <a:pt x="26086" y="0"/>
                    </a:lnTo>
                    <a:lnTo>
                      <a:pt x="690984" y="0"/>
                    </a:lnTo>
                    <a:lnTo>
                      <a:pt x="717070" y="45136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214" name="Полилиния 213"/>
              <p:cNvSpPr/>
              <p:nvPr/>
            </p:nvSpPr>
            <p:spPr>
              <a:xfrm>
                <a:off x="3781392" y="2123900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52172" y="0"/>
                    </a:moveTo>
                    <a:lnTo>
                      <a:pt x="384622" y="575221"/>
                    </a:lnTo>
                    <a:lnTo>
                      <a:pt x="358536" y="620357"/>
                    </a:lnTo>
                    <a:lnTo>
                      <a:pt x="0" y="0"/>
                    </a:lnTo>
                    <a:lnTo>
                      <a:pt x="521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215" name="Полилиния 214"/>
              <p:cNvSpPr/>
              <p:nvPr/>
            </p:nvSpPr>
            <p:spPr>
              <a:xfrm>
                <a:off x="4787195" y="1548679"/>
                <a:ext cx="376168" cy="575222"/>
              </a:xfrm>
              <a:custGeom>
                <a:avLst/>
                <a:gdLst/>
                <a:ahLst/>
                <a:cxnLst/>
                <a:rect l="0" t="0" r="0" b="0"/>
                <a:pathLst>
                  <a:path w="376168" h="575222">
                    <a:moveTo>
                      <a:pt x="0" y="0"/>
                    </a:moveTo>
                    <a:lnTo>
                      <a:pt x="43721" y="0"/>
                    </a:lnTo>
                    <a:lnTo>
                      <a:pt x="376168" y="575222"/>
                    </a:lnTo>
                    <a:lnTo>
                      <a:pt x="313548" y="54210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0000">
                    <a:srgbClr val="FFFFA9"/>
                  </a:gs>
                  <a:gs pos="55000">
                    <a:srgbClr val="FFFF4D"/>
                  </a:gs>
                </a:gsLst>
                <a:lin ang="8880000" scaled="0"/>
              </a:gradFill>
              <a:ln w="7600" cap="flat">
                <a:noFill/>
                <a:bevel/>
              </a:ln>
            </p:spPr>
          </p:sp>
          <p:sp>
            <p:nvSpPr>
              <p:cNvPr id="216" name="Полилиния 215"/>
              <p:cNvSpPr/>
              <p:nvPr/>
            </p:nvSpPr>
            <p:spPr>
              <a:xfrm>
                <a:off x="4768290" y="2090784"/>
                <a:ext cx="395068" cy="608340"/>
              </a:xfrm>
              <a:custGeom>
                <a:avLst/>
                <a:gdLst/>
                <a:ahLst/>
                <a:cxnLst/>
                <a:rect l="0" t="0" r="0" b="0"/>
                <a:pathLst>
                  <a:path w="395068" h="608340">
                    <a:moveTo>
                      <a:pt x="395068" y="33117"/>
                    </a:moveTo>
                    <a:lnTo>
                      <a:pt x="332448" y="0"/>
                    </a:lnTo>
                    <a:lnTo>
                      <a:pt x="0" y="575222"/>
                    </a:lnTo>
                    <a:lnTo>
                      <a:pt x="62620" y="608340"/>
                    </a:lnTo>
                    <a:lnTo>
                      <a:pt x="395068" y="33117"/>
                    </a:lnTo>
                    <a:close/>
                  </a:path>
                </a:pathLst>
              </a:custGeom>
              <a:gradFill>
                <a:gsLst>
                  <a:gs pos="40000">
                    <a:srgbClr val="FFFFA9"/>
                  </a:gs>
                  <a:gs pos="55000">
                    <a:srgbClr val="FFFF4D"/>
                  </a:gs>
                </a:gsLst>
                <a:lin ang="12600000" scaled="0"/>
              </a:gradFill>
              <a:ln w="7600" cap="flat">
                <a:noFill/>
                <a:bevel/>
              </a:ln>
            </p:spPr>
          </p:sp>
          <p:sp>
            <p:nvSpPr>
              <p:cNvPr id="217" name="Полилиния 216"/>
              <p:cNvSpPr/>
              <p:nvPr/>
            </p:nvSpPr>
            <p:spPr>
              <a:xfrm>
                <a:off x="4146257" y="2666009"/>
                <a:ext cx="684651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684651" h="33117">
                    <a:moveTo>
                      <a:pt x="0" y="0"/>
                    </a:moveTo>
                    <a:lnTo>
                      <a:pt x="19754" y="33117"/>
                    </a:lnTo>
                    <a:lnTo>
                      <a:pt x="684651" y="33117"/>
                    </a:lnTo>
                    <a:lnTo>
                      <a:pt x="62203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FFA9"/>
                  </a:gs>
                  <a:gs pos="100000">
                    <a:srgbClr val="FFFF4D"/>
                  </a:gs>
                </a:gsLst>
                <a:lin ang="16200000" scaled="0"/>
              </a:gradFill>
              <a:ln w="7600" cap="flat">
                <a:noFill/>
                <a:bevel/>
              </a:ln>
            </p:spPr>
          </p:sp>
          <p:sp>
            <p:nvSpPr>
              <p:cNvPr id="218" name="Полилиния 217"/>
              <p:cNvSpPr/>
              <p:nvPr/>
            </p:nvSpPr>
            <p:spPr>
              <a:xfrm>
                <a:off x="3718771" y="1470428"/>
                <a:ext cx="1496759" cy="1273836"/>
              </a:xfrm>
              <a:custGeom>
                <a:avLst/>
                <a:gdLst/>
                <a:ahLst/>
                <a:cxnLst/>
                <a:rect l="0" t="0" r="0" b="0"/>
                <a:pathLst>
                  <a:path w="1496759" h="1273836" fill="none">
                    <a:moveTo>
                      <a:pt x="1138222" y="33117"/>
                    </a:moveTo>
                    <a:lnTo>
                      <a:pt x="1496759" y="653476"/>
                    </a:lnTo>
                    <a:lnTo>
                      <a:pt x="1138222" y="1273836"/>
                    </a:lnTo>
                    <a:lnTo>
                      <a:pt x="421153" y="1273836"/>
                    </a:lnTo>
                    <a:lnTo>
                      <a:pt x="358535" y="1240715"/>
                    </a:lnTo>
                    <a:lnTo>
                      <a:pt x="0" y="620361"/>
                    </a:lnTo>
                    <a:lnTo>
                      <a:pt x="358535" y="0"/>
                    </a:lnTo>
                    <a:lnTo>
                      <a:pt x="1075605" y="0"/>
                    </a:lnTo>
                    <a:lnTo>
                      <a:pt x="1138222" y="33117"/>
                    </a:lnTo>
                    <a:close/>
                  </a:path>
                </a:pathLst>
              </a:custGeom>
              <a:noFill/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219" name="Полилиния 218"/>
              <p:cNvSpPr/>
              <p:nvPr/>
            </p:nvSpPr>
            <p:spPr>
              <a:xfrm>
                <a:off x="3832526" y="1546859"/>
                <a:ext cx="1329118" cy="11464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46452" fill="none">
                    <a:moveTo>
                      <a:pt x="996839" y="0"/>
                    </a:moveTo>
                    <a:lnTo>
                      <a:pt x="1329118" y="573225"/>
                    </a:lnTo>
                    <a:lnTo>
                      <a:pt x="996839" y="1146452"/>
                    </a:lnTo>
                    <a:lnTo>
                      <a:pt x="332280" y="1146452"/>
                    </a:lnTo>
                    <a:lnTo>
                      <a:pt x="0" y="5732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noFill/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220" name="Text 364"/>
              <p:cNvSpPr txBox="1"/>
              <p:nvPr/>
            </p:nvSpPr>
            <p:spPr>
              <a:xfrm>
                <a:off x="4048059" y="1559597"/>
                <a:ext cx="898054" cy="1120970"/>
              </a:xfrm>
              <a:prstGeom prst="rect">
                <a:avLst/>
              </a:prstGeom>
              <a:noFill/>
            </p:spPr>
            <p:txBody>
              <a:bodyPr wrap="square" lIns="36000" tIns="18000" rIns="36000" bIns="18000" rtlCol="0" anchor="ctr"/>
              <a:lstStyle/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766,4</a:t>
                </a:r>
                <a:endParaRPr lang="ru-RU" sz="1400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1400" dirty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млн. руб.</a:t>
                </a:r>
              </a:p>
            </p:txBody>
          </p:sp>
        </p:grpSp>
        <p:grpSp>
          <p:nvGrpSpPr>
            <p:cNvPr id="120" name="Hexagon"/>
            <p:cNvGrpSpPr/>
            <p:nvPr/>
          </p:nvGrpSpPr>
          <p:grpSpPr>
            <a:xfrm>
              <a:off x="2541272" y="2185117"/>
              <a:ext cx="1496759" cy="1273836"/>
              <a:chOff x="2541272" y="2185117"/>
              <a:chExt cx="1496759" cy="1273836"/>
            </a:xfrm>
          </p:grpSpPr>
          <p:sp>
            <p:nvSpPr>
              <p:cNvPr id="189" name="Полилиния 188"/>
              <p:cNvSpPr/>
              <p:nvPr/>
            </p:nvSpPr>
            <p:spPr>
              <a:xfrm>
                <a:off x="2541274" y="2185119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358534" y="0"/>
                    </a:moveTo>
                    <a:lnTo>
                      <a:pt x="0" y="620356"/>
                    </a:lnTo>
                    <a:lnTo>
                      <a:pt x="62621" y="653474"/>
                    </a:lnTo>
                    <a:lnTo>
                      <a:pt x="421155" y="33117"/>
                    </a:lnTo>
                    <a:lnTo>
                      <a:pt x="358534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90" name="Полилиния 189"/>
              <p:cNvSpPr/>
              <p:nvPr/>
            </p:nvSpPr>
            <p:spPr>
              <a:xfrm>
                <a:off x="2899808" y="2185117"/>
                <a:ext cx="779692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779692" h="33117">
                    <a:moveTo>
                      <a:pt x="717068" y="0"/>
                    </a:moveTo>
                    <a:lnTo>
                      <a:pt x="0" y="0"/>
                    </a:lnTo>
                    <a:lnTo>
                      <a:pt x="62622" y="33117"/>
                    </a:lnTo>
                    <a:lnTo>
                      <a:pt x="779692" y="33117"/>
                    </a:lnTo>
                    <a:lnTo>
                      <a:pt x="71706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91" name="Полилиния 190"/>
              <p:cNvSpPr/>
              <p:nvPr/>
            </p:nvSpPr>
            <p:spPr>
              <a:xfrm>
                <a:off x="2541274" y="2805477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62621" y="33117"/>
                    </a:moveTo>
                    <a:lnTo>
                      <a:pt x="421155" y="653474"/>
                    </a:lnTo>
                    <a:lnTo>
                      <a:pt x="358534" y="620356"/>
                    </a:lnTo>
                    <a:lnTo>
                      <a:pt x="0" y="0"/>
                    </a:lnTo>
                    <a:lnTo>
                      <a:pt x="62621" y="33117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92" name="Полилиния 191"/>
              <p:cNvSpPr/>
              <p:nvPr/>
            </p:nvSpPr>
            <p:spPr>
              <a:xfrm>
                <a:off x="2655028" y="2250147"/>
                <a:ext cx="1329118" cy="11540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54052" stroke="0">
                    <a:moveTo>
                      <a:pt x="996839" y="0"/>
                    </a:moveTo>
                    <a:lnTo>
                      <a:pt x="1329118" y="577025"/>
                    </a:lnTo>
                    <a:lnTo>
                      <a:pt x="996839" y="1154052"/>
                    </a:lnTo>
                    <a:lnTo>
                      <a:pt x="332280" y="1154052"/>
                    </a:lnTo>
                    <a:lnTo>
                      <a:pt x="0" y="5770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D4FFA0"/>
              </a:solidFill>
              <a:ln w="7600" cap="flat">
                <a:noFill/>
                <a:bevel/>
              </a:ln>
            </p:spPr>
          </p:sp>
          <p:sp>
            <p:nvSpPr>
              <p:cNvPr id="193" name="Полилиния 192"/>
              <p:cNvSpPr/>
              <p:nvPr/>
            </p:nvSpPr>
            <p:spPr>
              <a:xfrm>
                <a:off x="2603893" y="2218233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358536" y="0"/>
                    </a:moveTo>
                    <a:lnTo>
                      <a:pt x="0" y="620357"/>
                    </a:lnTo>
                    <a:lnTo>
                      <a:pt x="52172" y="620357"/>
                    </a:lnTo>
                    <a:lnTo>
                      <a:pt x="384622" y="45135"/>
                    </a:lnTo>
                    <a:lnTo>
                      <a:pt x="3585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94" name="Полилиния 193"/>
              <p:cNvSpPr/>
              <p:nvPr/>
            </p:nvSpPr>
            <p:spPr>
              <a:xfrm>
                <a:off x="2962429" y="2218234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0"/>
                    </a:moveTo>
                    <a:lnTo>
                      <a:pt x="0" y="0"/>
                    </a:lnTo>
                    <a:lnTo>
                      <a:pt x="26086" y="45136"/>
                    </a:lnTo>
                    <a:lnTo>
                      <a:pt x="690984" y="45136"/>
                    </a:lnTo>
                    <a:lnTo>
                      <a:pt x="7170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95" name="Полилиния 194"/>
              <p:cNvSpPr/>
              <p:nvPr/>
            </p:nvSpPr>
            <p:spPr>
              <a:xfrm>
                <a:off x="3653412" y="2218237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620357"/>
                    </a:moveTo>
                    <a:lnTo>
                      <a:pt x="0" y="45135"/>
                    </a:lnTo>
                    <a:lnTo>
                      <a:pt x="26086" y="0"/>
                    </a:lnTo>
                    <a:lnTo>
                      <a:pt x="384618" y="620357"/>
                    </a:lnTo>
                    <a:lnTo>
                      <a:pt x="332448" y="620357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96" name="Полилиния 195"/>
              <p:cNvSpPr/>
              <p:nvPr/>
            </p:nvSpPr>
            <p:spPr>
              <a:xfrm>
                <a:off x="3653412" y="2838596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0"/>
                    </a:moveTo>
                    <a:lnTo>
                      <a:pt x="384618" y="0"/>
                    </a:lnTo>
                    <a:lnTo>
                      <a:pt x="26086" y="620357"/>
                    </a:lnTo>
                    <a:lnTo>
                      <a:pt x="0" y="575221"/>
                    </a:lnTo>
                    <a:lnTo>
                      <a:pt x="3324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97" name="Полилиния 196"/>
              <p:cNvSpPr/>
              <p:nvPr/>
            </p:nvSpPr>
            <p:spPr>
              <a:xfrm>
                <a:off x="2962429" y="3413813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45136"/>
                    </a:moveTo>
                    <a:lnTo>
                      <a:pt x="0" y="45136"/>
                    </a:lnTo>
                    <a:lnTo>
                      <a:pt x="26086" y="0"/>
                    </a:lnTo>
                    <a:lnTo>
                      <a:pt x="690984" y="0"/>
                    </a:lnTo>
                    <a:lnTo>
                      <a:pt x="717070" y="45136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98" name="Полилиния 197"/>
              <p:cNvSpPr/>
              <p:nvPr/>
            </p:nvSpPr>
            <p:spPr>
              <a:xfrm>
                <a:off x="2603893" y="2838588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52172" y="0"/>
                    </a:moveTo>
                    <a:lnTo>
                      <a:pt x="384622" y="575221"/>
                    </a:lnTo>
                    <a:lnTo>
                      <a:pt x="358536" y="620357"/>
                    </a:lnTo>
                    <a:lnTo>
                      <a:pt x="0" y="0"/>
                    </a:lnTo>
                    <a:lnTo>
                      <a:pt x="521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99" name="Полилиния 198"/>
              <p:cNvSpPr/>
              <p:nvPr/>
            </p:nvSpPr>
            <p:spPr>
              <a:xfrm>
                <a:off x="3609696" y="2263367"/>
                <a:ext cx="376168" cy="575222"/>
              </a:xfrm>
              <a:custGeom>
                <a:avLst/>
                <a:gdLst/>
                <a:ahLst/>
                <a:cxnLst/>
                <a:rect l="0" t="0" r="0" b="0"/>
                <a:pathLst>
                  <a:path w="376168" h="575222">
                    <a:moveTo>
                      <a:pt x="0" y="0"/>
                    </a:moveTo>
                    <a:lnTo>
                      <a:pt x="43721" y="0"/>
                    </a:lnTo>
                    <a:lnTo>
                      <a:pt x="376168" y="575222"/>
                    </a:lnTo>
                    <a:lnTo>
                      <a:pt x="313548" y="54210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0000">
                    <a:srgbClr val="D8FFA9"/>
                  </a:gs>
                  <a:gs pos="55000">
                    <a:srgbClr val="AEFF4D"/>
                  </a:gs>
                </a:gsLst>
                <a:lin ang="8880000" scaled="0"/>
              </a:gradFill>
              <a:ln w="7600" cap="flat">
                <a:noFill/>
                <a:bevel/>
              </a:ln>
            </p:spPr>
          </p:sp>
          <p:sp>
            <p:nvSpPr>
              <p:cNvPr id="200" name="Полилиния 199"/>
              <p:cNvSpPr/>
              <p:nvPr/>
            </p:nvSpPr>
            <p:spPr>
              <a:xfrm>
                <a:off x="3590792" y="2805472"/>
                <a:ext cx="395068" cy="608340"/>
              </a:xfrm>
              <a:custGeom>
                <a:avLst/>
                <a:gdLst/>
                <a:ahLst/>
                <a:cxnLst/>
                <a:rect l="0" t="0" r="0" b="0"/>
                <a:pathLst>
                  <a:path w="395068" h="608340">
                    <a:moveTo>
                      <a:pt x="395068" y="33117"/>
                    </a:moveTo>
                    <a:lnTo>
                      <a:pt x="332448" y="0"/>
                    </a:lnTo>
                    <a:lnTo>
                      <a:pt x="0" y="575222"/>
                    </a:lnTo>
                    <a:lnTo>
                      <a:pt x="62620" y="608340"/>
                    </a:lnTo>
                    <a:lnTo>
                      <a:pt x="395068" y="33117"/>
                    </a:lnTo>
                    <a:close/>
                  </a:path>
                </a:pathLst>
              </a:custGeom>
              <a:gradFill>
                <a:gsLst>
                  <a:gs pos="40000">
                    <a:srgbClr val="D8FFA9"/>
                  </a:gs>
                  <a:gs pos="55000">
                    <a:srgbClr val="AEFF4D"/>
                  </a:gs>
                </a:gsLst>
                <a:lin ang="12600000" scaled="0"/>
              </a:gradFill>
              <a:ln w="7600" cap="flat">
                <a:noFill/>
                <a:bevel/>
              </a:ln>
            </p:spPr>
          </p:sp>
          <p:sp>
            <p:nvSpPr>
              <p:cNvPr id="201" name="Полилиния 200"/>
              <p:cNvSpPr/>
              <p:nvPr/>
            </p:nvSpPr>
            <p:spPr>
              <a:xfrm>
                <a:off x="2968759" y="3380697"/>
                <a:ext cx="684651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684651" h="33117">
                    <a:moveTo>
                      <a:pt x="0" y="0"/>
                    </a:moveTo>
                    <a:lnTo>
                      <a:pt x="19754" y="33117"/>
                    </a:lnTo>
                    <a:lnTo>
                      <a:pt x="684651" y="33117"/>
                    </a:lnTo>
                    <a:lnTo>
                      <a:pt x="62203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D8FFA9"/>
                  </a:gs>
                  <a:gs pos="100000">
                    <a:srgbClr val="AEFF4D"/>
                  </a:gs>
                </a:gsLst>
                <a:lin ang="16200000" scaled="0"/>
              </a:gradFill>
              <a:ln w="7600" cap="flat">
                <a:noFill/>
                <a:bevel/>
              </a:ln>
            </p:spPr>
          </p:sp>
          <p:sp>
            <p:nvSpPr>
              <p:cNvPr id="202" name="Полилиния 201"/>
              <p:cNvSpPr/>
              <p:nvPr/>
            </p:nvSpPr>
            <p:spPr>
              <a:xfrm>
                <a:off x="2541272" y="2185117"/>
                <a:ext cx="1496759" cy="1273836"/>
              </a:xfrm>
              <a:custGeom>
                <a:avLst/>
                <a:gdLst/>
                <a:ahLst/>
                <a:cxnLst/>
                <a:rect l="0" t="0" r="0" b="0"/>
                <a:pathLst>
                  <a:path w="1496759" h="1273836" fill="none">
                    <a:moveTo>
                      <a:pt x="1138222" y="33117"/>
                    </a:moveTo>
                    <a:lnTo>
                      <a:pt x="1496759" y="653476"/>
                    </a:lnTo>
                    <a:lnTo>
                      <a:pt x="1138222" y="1273836"/>
                    </a:lnTo>
                    <a:lnTo>
                      <a:pt x="421153" y="1273836"/>
                    </a:lnTo>
                    <a:lnTo>
                      <a:pt x="358535" y="1240715"/>
                    </a:lnTo>
                    <a:lnTo>
                      <a:pt x="0" y="620361"/>
                    </a:lnTo>
                    <a:lnTo>
                      <a:pt x="358535" y="0"/>
                    </a:lnTo>
                    <a:lnTo>
                      <a:pt x="1075605" y="0"/>
                    </a:lnTo>
                    <a:lnTo>
                      <a:pt x="1138222" y="33117"/>
                    </a:lnTo>
                    <a:close/>
                  </a:path>
                </a:pathLst>
              </a:custGeom>
              <a:solidFill>
                <a:srgbClr val="D4FFA0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203" name="Полилиния 202"/>
              <p:cNvSpPr/>
              <p:nvPr/>
            </p:nvSpPr>
            <p:spPr>
              <a:xfrm>
                <a:off x="2655028" y="2261547"/>
                <a:ext cx="1329118" cy="11464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46452" fill="none">
                    <a:moveTo>
                      <a:pt x="996839" y="0"/>
                    </a:moveTo>
                    <a:lnTo>
                      <a:pt x="1329118" y="573225"/>
                    </a:lnTo>
                    <a:lnTo>
                      <a:pt x="996839" y="1146452"/>
                    </a:lnTo>
                    <a:lnTo>
                      <a:pt x="332280" y="1146452"/>
                    </a:lnTo>
                    <a:lnTo>
                      <a:pt x="0" y="5732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D4FFA0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204" name="Text 365"/>
              <p:cNvSpPr txBox="1"/>
              <p:nvPr/>
            </p:nvSpPr>
            <p:spPr>
              <a:xfrm>
                <a:off x="2871659" y="2235614"/>
                <a:ext cx="898054" cy="1120970"/>
              </a:xfrm>
              <a:prstGeom prst="rect">
                <a:avLst/>
              </a:prstGeom>
              <a:noFill/>
            </p:spPr>
            <p:txBody>
              <a:bodyPr wrap="square" lIns="36000" tIns="18000" rIns="36000" bIns="18000" rtlCol="0" anchor="ctr"/>
              <a:lstStyle/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54,9</a:t>
                </a:r>
              </a:p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млн. руб.</a:t>
                </a:r>
                <a:endParaRPr sz="1400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1" name="Hexagon"/>
            <p:cNvGrpSpPr/>
            <p:nvPr/>
          </p:nvGrpSpPr>
          <p:grpSpPr>
            <a:xfrm>
              <a:off x="2541272" y="3537119"/>
              <a:ext cx="1496759" cy="1273836"/>
              <a:chOff x="2541272" y="3537119"/>
              <a:chExt cx="1496759" cy="1273836"/>
            </a:xfrm>
          </p:grpSpPr>
          <p:sp>
            <p:nvSpPr>
              <p:cNvPr id="173" name="Полилиния 172"/>
              <p:cNvSpPr/>
              <p:nvPr/>
            </p:nvSpPr>
            <p:spPr>
              <a:xfrm>
                <a:off x="2541274" y="3537121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358534" y="0"/>
                    </a:moveTo>
                    <a:lnTo>
                      <a:pt x="0" y="620356"/>
                    </a:lnTo>
                    <a:lnTo>
                      <a:pt x="62621" y="653474"/>
                    </a:lnTo>
                    <a:lnTo>
                      <a:pt x="421155" y="33117"/>
                    </a:lnTo>
                    <a:lnTo>
                      <a:pt x="358534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74" name="Полилиния 173"/>
              <p:cNvSpPr/>
              <p:nvPr/>
            </p:nvSpPr>
            <p:spPr>
              <a:xfrm>
                <a:off x="2899808" y="3537119"/>
                <a:ext cx="779692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779692" h="33117">
                    <a:moveTo>
                      <a:pt x="717068" y="0"/>
                    </a:moveTo>
                    <a:lnTo>
                      <a:pt x="0" y="0"/>
                    </a:lnTo>
                    <a:lnTo>
                      <a:pt x="62622" y="33117"/>
                    </a:lnTo>
                    <a:lnTo>
                      <a:pt x="779692" y="33117"/>
                    </a:lnTo>
                    <a:lnTo>
                      <a:pt x="71706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75" name="Полилиния 174"/>
              <p:cNvSpPr/>
              <p:nvPr/>
            </p:nvSpPr>
            <p:spPr>
              <a:xfrm>
                <a:off x="2541274" y="4157479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62621" y="33117"/>
                    </a:moveTo>
                    <a:lnTo>
                      <a:pt x="421155" y="653474"/>
                    </a:lnTo>
                    <a:lnTo>
                      <a:pt x="358534" y="620356"/>
                    </a:lnTo>
                    <a:lnTo>
                      <a:pt x="0" y="0"/>
                    </a:lnTo>
                    <a:lnTo>
                      <a:pt x="62621" y="33117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76" name="Полилиния 175"/>
              <p:cNvSpPr/>
              <p:nvPr/>
            </p:nvSpPr>
            <p:spPr>
              <a:xfrm>
                <a:off x="2655028" y="3602149"/>
                <a:ext cx="1329118" cy="11540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54052" stroke="0">
                    <a:moveTo>
                      <a:pt x="996839" y="0"/>
                    </a:moveTo>
                    <a:lnTo>
                      <a:pt x="1329118" y="577025"/>
                    </a:lnTo>
                    <a:lnTo>
                      <a:pt x="996839" y="1154052"/>
                    </a:lnTo>
                    <a:lnTo>
                      <a:pt x="332280" y="1154052"/>
                    </a:lnTo>
                    <a:lnTo>
                      <a:pt x="0" y="5770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A0C0FF"/>
              </a:solidFill>
              <a:ln w="7600" cap="flat">
                <a:noFill/>
                <a:bevel/>
              </a:ln>
            </p:spPr>
          </p:sp>
          <p:sp>
            <p:nvSpPr>
              <p:cNvPr id="177" name="Полилиния 176"/>
              <p:cNvSpPr/>
              <p:nvPr/>
            </p:nvSpPr>
            <p:spPr>
              <a:xfrm>
                <a:off x="2603893" y="3570235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358536" y="0"/>
                    </a:moveTo>
                    <a:lnTo>
                      <a:pt x="0" y="620357"/>
                    </a:lnTo>
                    <a:lnTo>
                      <a:pt x="52172" y="620357"/>
                    </a:lnTo>
                    <a:lnTo>
                      <a:pt x="384622" y="45135"/>
                    </a:lnTo>
                    <a:lnTo>
                      <a:pt x="3585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78" name="Полилиния 177"/>
              <p:cNvSpPr/>
              <p:nvPr/>
            </p:nvSpPr>
            <p:spPr>
              <a:xfrm>
                <a:off x="2962429" y="3570236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0"/>
                    </a:moveTo>
                    <a:lnTo>
                      <a:pt x="0" y="0"/>
                    </a:lnTo>
                    <a:lnTo>
                      <a:pt x="26086" y="45136"/>
                    </a:lnTo>
                    <a:lnTo>
                      <a:pt x="690984" y="45136"/>
                    </a:lnTo>
                    <a:lnTo>
                      <a:pt x="7170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79" name="Полилиния 178"/>
              <p:cNvSpPr/>
              <p:nvPr/>
            </p:nvSpPr>
            <p:spPr>
              <a:xfrm>
                <a:off x="3653412" y="3570239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620357"/>
                    </a:moveTo>
                    <a:lnTo>
                      <a:pt x="0" y="45135"/>
                    </a:lnTo>
                    <a:lnTo>
                      <a:pt x="26086" y="0"/>
                    </a:lnTo>
                    <a:lnTo>
                      <a:pt x="384618" y="620357"/>
                    </a:lnTo>
                    <a:lnTo>
                      <a:pt x="332448" y="620357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80" name="Полилиния 179"/>
              <p:cNvSpPr/>
              <p:nvPr/>
            </p:nvSpPr>
            <p:spPr>
              <a:xfrm>
                <a:off x="3653412" y="4190598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0"/>
                    </a:moveTo>
                    <a:lnTo>
                      <a:pt x="384618" y="0"/>
                    </a:lnTo>
                    <a:lnTo>
                      <a:pt x="26086" y="620357"/>
                    </a:lnTo>
                    <a:lnTo>
                      <a:pt x="0" y="575221"/>
                    </a:lnTo>
                    <a:lnTo>
                      <a:pt x="3324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81" name="Полилиния 180"/>
              <p:cNvSpPr/>
              <p:nvPr/>
            </p:nvSpPr>
            <p:spPr>
              <a:xfrm>
                <a:off x="2962429" y="4765815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45136"/>
                    </a:moveTo>
                    <a:lnTo>
                      <a:pt x="0" y="45136"/>
                    </a:lnTo>
                    <a:lnTo>
                      <a:pt x="26086" y="0"/>
                    </a:lnTo>
                    <a:lnTo>
                      <a:pt x="690984" y="0"/>
                    </a:lnTo>
                    <a:lnTo>
                      <a:pt x="717070" y="45136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82" name="Полилиния 181"/>
              <p:cNvSpPr/>
              <p:nvPr/>
            </p:nvSpPr>
            <p:spPr>
              <a:xfrm>
                <a:off x="2603893" y="4190591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52172" y="0"/>
                    </a:moveTo>
                    <a:lnTo>
                      <a:pt x="384622" y="575221"/>
                    </a:lnTo>
                    <a:lnTo>
                      <a:pt x="358536" y="620357"/>
                    </a:lnTo>
                    <a:lnTo>
                      <a:pt x="0" y="0"/>
                    </a:lnTo>
                    <a:lnTo>
                      <a:pt x="521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83" name="Полилиния 182"/>
              <p:cNvSpPr/>
              <p:nvPr/>
            </p:nvSpPr>
            <p:spPr>
              <a:xfrm>
                <a:off x="3609696" y="3615369"/>
                <a:ext cx="376168" cy="575222"/>
              </a:xfrm>
              <a:custGeom>
                <a:avLst/>
                <a:gdLst/>
                <a:ahLst/>
                <a:cxnLst/>
                <a:rect l="0" t="0" r="0" b="0"/>
                <a:pathLst>
                  <a:path w="376168" h="575222">
                    <a:moveTo>
                      <a:pt x="0" y="0"/>
                    </a:moveTo>
                    <a:lnTo>
                      <a:pt x="43721" y="0"/>
                    </a:lnTo>
                    <a:lnTo>
                      <a:pt x="376168" y="575222"/>
                    </a:lnTo>
                    <a:lnTo>
                      <a:pt x="313548" y="54210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0000">
                    <a:srgbClr val="A9C6FF"/>
                  </a:gs>
                  <a:gs pos="55000">
                    <a:srgbClr val="4D89FF"/>
                  </a:gs>
                </a:gsLst>
                <a:lin ang="8880000" scaled="0"/>
              </a:gradFill>
              <a:ln w="7600" cap="flat">
                <a:noFill/>
                <a:bevel/>
              </a:ln>
            </p:spPr>
          </p:sp>
          <p:sp>
            <p:nvSpPr>
              <p:cNvPr id="184" name="Полилиния 183"/>
              <p:cNvSpPr/>
              <p:nvPr/>
            </p:nvSpPr>
            <p:spPr>
              <a:xfrm>
                <a:off x="3590792" y="4157475"/>
                <a:ext cx="395068" cy="608340"/>
              </a:xfrm>
              <a:custGeom>
                <a:avLst/>
                <a:gdLst/>
                <a:ahLst/>
                <a:cxnLst/>
                <a:rect l="0" t="0" r="0" b="0"/>
                <a:pathLst>
                  <a:path w="395068" h="608340">
                    <a:moveTo>
                      <a:pt x="395068" y="33117"/>
                    </a:moveTo>
                    <a:lnTo>
                      <a:pt x="332448" y="0"/>
                    </a:lnTo>
                    <a:lnTo>
                      <a:pt x="0" y="575222"/>
                    </a:lnTo>
                    <a:lnTo>
                      <a:pt x="62620" y="608340"/>
                    </a:lnTo>
                    <a:lnTo>
                      <a:pt x="395068" y="33117"/>
                    </a:lnTo>
                    <a:close/>
                  </a:path>
                </a:pathLst>
              </a:custGeom>
              <a:gradFill>
                <a:gsLst>
                  <a:gs pos="40000">
                    <a:srgbClr val="A9C6FF"/>
                  </a:gs>
                  <a:gs pos="55000">
                    <a:srgbClr val="4D89FF"/>
                  </a:gs>
                </a:gsLst>
                <a:lin ang="12600000" scaled="0"/>
              </a:gradFill>
              <a:ln w="7600" cap="flat">
                <a:noFill/>
                <a:bevel/>
              </a:ln>
            </p:spPr>
          </p:sp>
          <p:sp>
            <p:nvSpPr>
              <p:cNvPr id="185" name="Полилиния 184"/>
              <p:cNvSpPr/>
              <p:nvPr/>
            </p:nvSpPr>
            <p:spPr>
              <a:xfrm>
                <a:off x="2968759" y="4732700"/>
                <a:ext cx="684651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684651" h="33117">
                    <a:moveTo>
                      <a:pt x="0" y="0"/>
                    </a:moveTo>
                    <a:lnTo>
                      <a:pt x="19754" y="33117"/>
                    </a:lnTo>
                    <a:lnTo>
                      <a:pt x="684651" y="33117"/>
                    </a:lnTo>
                    <a:lnTo>
                      <a:pt x="62203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A9C6FF"/>
                  </a:gs>
                  <a:gs pos="100000">
                    <a:srgbClr val="4D89FF"/>
                  </a:gs>
                </a:gsLst>
                <a:lin ang="16200000" scaled="0"/>
              </a:gradFill>
              <a:ln w="7600" cap="flat">
                <a:noFill/>
                <a:bevel/>
              </a:ln>
            </p:spPr>
          </p:sp>
          <p:sp>
            <p:nvSpPr>
              <p:cNvPr id="186" name="Полилиния 185"/>
              <p:cNvSpPr/>
              <p:nvPr/>
            </p:nvSpPr>
            <p:spPr>
              <a:xfrm>
                <a:off x="2541272" y="3537119"/>
                <a:ext cx="1496759" cy="1273836"/>
              </a:xfrm>
              <a:custGeom>
                <a:avLst/>
                <a:gdLst/>
                <a:ahLst/>
                <a:cxnLst/>
                <a:rect l="0" t="0" r="0" b="0"/>
                <a:pathLst>
                  <a:path w="1496759" h="1273836" fill="none">
                    <a:moveTo>
                      <a:pt x="1138222" y="33117"/>
                    </a:moveTo>
                    <a:lnTo>
                      <a:pt x="1496759" y="653476"/>
                    </a:lnTo>
                    <a:lnTo>
                      <a:pt x="1138222" y="1273836"/>
                    </a:lnTo>
                    <a:lnTo>
                      <a:pt x="421153" y="1273836"/>
                    </a:lnTo>
                    <a:lnTo>
                      <a:pt x="358535" y="1240715"/>
                    </a:lnTo>
                    <a:lnTo>
                      <a:pt x="0" y="620361"/>
                    </a:lnTo>
                    <a:lnTo>
                      <a:pt x="358535" y="0"/>
                    </a:lnTo>
                    <a:lnTo>
                      <a:pt x="1075605" y="0"/>
                    </a:lnTo>
                    <a:lnTo>
                      <a:pt x="1138222" y="33117"/>
                    </a:lnTo>
                    <a:close/>
                  </a:path>
                </a:pathLst>
              </a:custGeom>
              <a:solidFill>
                <a:srgbClr val="A0C0FF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187" name="Полилиния 186"/>
              <p:cNvSpPr/>
              <p:nvPr/>
            </p:nvSpPr>
            <p:spPr>
              <a:xfrm>
                <a:off x="2655028" y="3613549"/>
                <a:ext cx="1329118" cy="11464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46452" fill="none">
                    <a:moveTo>
                      <a:pt x="996839" y="0"/>
                    </a:moveTo>
                    <a:lnTo>
                      <a:pt x="1329118" y="573225"/>
                    </a:lnTo>
                    <a:lnTo>
                      <a:pt x="996839" y="1146452"/>
                    </a:lnTo>
                    <a:lnTo>
                      <a:pt x="332280" y="1146452"/>
                    </a:lnTo>
                    <a:lnTo>
                      <a:pt x="0" y="5732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A0C0FF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188" name="Text 366"/>
              <p:cNvSpPr txBox="1"/>
              <p:nvPr/>
            </p:nvSpPr>
            <p:spPr>
              <a:xfrm>
                <a:off x="2870560" y="3626288"/>
                <a:ext cx="898054" cy="1120970"/>
              </a:xfrm>
              <a:prstGeom prst="rect">
                <a:avLst/>
              </a:prstGeom>
              <a:noFill/>
            </p:spPr>
            <p:txBody>
              <a:bodyPr wrap="square" lIns="36000" tIns="18000" rIns="36000" bIns="18000" rtlCol="0" anchor="ctr"/>
              <a:lstStyle/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76,9</a:t>
                </a:r>
                <a:endParaRPr lang="ru-RU" sz="1400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1400" dirty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млн. руб.</a:t>
                </a:r>
              </a:p>
            </p:txBody>
          </p:sp>
        </p:grpSp>
        <p:grpSp>
          <p:nvGrpSpPr>
            <p:cNvPr id="122" name="Hexagon"/>
            <p:cNvGrpSpPr/>
            <p:nvPr/>
          </p:nvGrpSpPr>
          <p:grpSpPr>
            <a:xfrm>
              <a:off x="3765959" y="4294102"/>
              <a:ext cx="1496759" cy="1273836"/>
              <a:chOff x="3765959" y="4294102"/>
              <a:chExt cx="1496759" cy="1273836"/>
            </a:xfrm>
          </p:grpSpPr>
          <p:sp>
            <p:nvSpPr>
              <p:cNvPr id="157" name="Полилиния 156"/>
              <p:cNvSpPr/>
              <p:nvPr/>
            </p:nvSpPr>
            <p:spPr>
              <a:xfrm>
                <a:off x="3765961" y="4294104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358534" y="0"/>
                    </a:moveTo>
                    <a:lnTo>
                      <a:pt x="0" y="620356"/>
                    </a:lnTo>
                    <a:lnTo>
                      <a:pt x="62621" y="653474"/>
                    </a:lnTo>
                    <a:lnTo>
                      <a:pt x="421155" y="33117"/>
                    </a:lnTo>
                    <a:lnTo>
                      <a:pt x="358534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58" name="Полилиния 157"/>
              <p:cNvSpPr/>
              <p:nvPr/>
            </p:nvSpPr>
            <p:spPr>
              <a:xfrm>
                <a:off x="4124495" y="4294102"/>
                <a:ext cx="779692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779692" h="33117">
                    <a:moveTo>
                      <a:pt x="717068" y="0"/>
                    </a:moveTo>
                    <a:lnTo>
                      <a:pt x="0" y="0"/>
                    </a:lnTo>
                    <a:lnTo>
                      <a:pt x="62622" y="33117"/>
                    </a:lnTo>
                    <a:lnTo>
                      <a:pt x="779692" y="33117"/>
                    </a:lnTo>
                    <a:lnTo>
                      <a:pt x="71706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59" name="Полилиния 158"/>
              <p:cNvSpPr/>
              <p:nvPr/>
            </p:nvSpPr>
            <p:spPr>
              <a:xfrm>
                <a:off x="3765961" y="4914461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62621" y="33117"/>
                    </a:moveTo>
                    <a:lnTo>
                      <a:pt x="421155" y="653474"/>
                    </a:lnTo>
                    <a:lnTo>
                      <a:pt x="358534" y="620356"/>
                    </a:lnTo>
                    <a:lnTo>
                      <a:pt x="0" y="0"/>
                    </a:lnTo>
                    <a:lnTo>
                      <a:pt x="62621" y="33117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60" name="Полилиния 159"/>
              <p:cNvSpPr/>
              <p:nvPr/>
            </p:nvSpPr>
            <p:spPr>
              <a:xfrm>
                <a:off x="3879715" y="4359132"/>
                <a:ext cx="1329118" cy="11540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54052" stroke="0">
                    <a:moveTo>
                      <a:pt x="996839" y="0"/>
                    </a:moveTo>
                    <a:lnTo>
                      <a:pt x="1329118" y="577025"/>
                    </a:lnTo>
                    <a:lnTo>
                      <a:pt x="996839" y="1154052"/>
                    </a:lnTo>
                    <a:lnTo>
                      <a:pt x="332280" y="1154052"/>
                    </a:lnTo>
                    <a:lnTo>
                      <a:pt x="0" y="5770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D4A0FF"/>
              </a:solidFill>
              <a:ln w="7600" cap="flat">
                <a:noFill/>
                <a:bevel/>
              </a:ln>
            </p:spPr>
          </p:sp>
          <p:sp>
            <p:nvSpPr>
              <p:cNvPr id="161" name="Полилиния 160"/>
              <p:cNvSpPr/>
              <p:nvPr/>
            </p:nvSpPr>
            <p:spPr>
              <a:xfrm>
                <a:off x="3828580" y="4327218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358536" y="0"/>
                    </a:moveTo>
                    <a:lnTo>
                      <a:pt x="0" y="620357"/>
                    </a:lnTo>
                    <a:lnTo>
                      <a:pt x="52172" y="620357"/>
                    </a:lnTo>
                    <a:lnTo>
                      <a:pt x="384622" y="45135"/>
                    </a:lnTo>
                    <a:lnTo>
                      <a:pt x="3585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62" name="Полилиния 161"/>
              <p:cNvSpPr/>
              <p:nvPr/>
            </p:nvSpPr>
            <p:spPr>
              <a:xfrm>
                <a:off x="4187116" y="4327219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0"/>
                    </a:moveTo>
                    <a:lnTo>
                      <a:pt x="0" y="0"/>
                    </a:lnTo>
                    <a:lnTo>
                      <a:pt x="26086" y="45136"/>
                    </a:lnTo>
                    <a:lnTo>
                      <a:pt x="690984" y="45136"/>
                    </a:lnTo>
                    <a:lnTo>
                      <a:pt x="7170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63" name="Полилиния 162"/>
              <p:cNvSpPr/>
              <p:nvPr/>
            </p:nvSpPr>
            <p:spPr>
              <a:xfrm>
                <a:off x="4878099" y="4327222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620357"/>
                    </a:moveTo>
                    <a:lnTo>
                      <a:pt x="0" y="45135"/>
                    </a:lnTo>
                    <a:lnTo>
                      <a:pt x="26086" y="0"/>
                    </a:lnTo>
                    <a:lnTo>
                      <a:pt x="384618" y="620357"/>
                    </a:lnTo>
                    <a:lnTo>
                      <a:pt x="332448" y="620357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64" name="Полилиния 163"/>
              <p:cNvSpPr/>
              <p:nvPr/>
            </p:nvSpPr>
            <p:spPr>
              <a:xfrm>
                <a:off x="4878099" y="4947581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0"/>
                    </a:moveTo>
                    <a:lnTo>
                      <a:pt x="384618" y="0"/>
                    </a:lnTo>
                    <a:lnTo>
                      <a:pt x="26086" y="620357"/>
                    </a:lnTo>
                    <a:lnTo>
                      <a:pt x="0" y="575221"/>
                    </a:lnTo>
                    <a:lnTo>
                      <a:pt x="3324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65" name="Полилиния 164"/>
              <p:cNvSpPr/>
              <p:nvPr/>
            </p:nvSpPr>
            <p:spPr>
              <a:xfrm>
                <a:off x="4187116" y="5522798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45136"/>
                    </a:moveTo>
                    <a:lnTo>
                      <a:pt x="0" y="45136"/>
                    </a:lnTo>
                    <a:lnTo>
                      <a:pt x="26086" y="0"/>
                    </a:lnTo>
                    <a:lnTo>
                      <a:pt x="690984" y="0"/>
                    </a:lnTo>
                    <a:lnTo>
                      <a:pt x="717070" y="45136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66" name="Полилиния 165"/>
              <p:cNvSpPr/>
              <p:nvPr/>
            </p:nvSpPr>
            <p:spPr>
              <a:xfrm>
                <a:off x="3828580" y="4947573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52172" y="0"/>
                    </a:moveTo>
                    <a:lnTo>
                      <a:pt x="384622" y="575221"/>
                    </a:lnTo>
                    <a:lnTo>
                      <a:pt x="358536" y="620357"/>
                    </a:lnTo>
                    <a:lnTo>
                      <a:pt x="0" y="0"/>
                    </a:lnTo>
                    <a:lnTo>
                      <a:pt x="521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67" name="Полилиния 166"/>
              <p:cNvSpPr/>
              <p:nvPr/>
            </p:nvSpPr>
            <p:spPr>
              <a:xfrm>
                <a:off x="4834383" y="4372352"/>
                <a:ext cx="376168" cy="575222"/>
              </a:xfrm>
              <a:custGeom>
                <a:avLst/>
                <a:gdLst/>
                <a:ahLst/>
                <a:cxnLst/>
                <a:rect l="0" t="0" r="0" b="0"/>
                <a:pathLst>
                  <a:path w="376168" h="575222">
                    <a:moveTo>
                      <a:pt x="0" y="0"/>
                    </a:moveTo>
                    <a:lnTo>
                      <a:pt x="43721" y="0"/>
                    </a:lnTo>
                    <a:lnTo>
                      <a:pt x="376168" y="575222"/>
                    </a:lnTo>
                    <a:lnTo>
                      <a:pt x="313548" y="54210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0000">
                    <a:srgbClr val="D8A9FF"/>
                  </a:gs>
                  <a:gs pos="55000">
                    <a:srgbClr val="AE4DFF"/>
                  </a:gs>
                </a:gsLst>
                <a:lin ang="8880000" scaled="0"/>
              </a:gradFill>
              <a:ln w="7600" cap="flat">
                <a:noFill/>
                <a:bevel/>
              </a:ln>
            </p:spPr>
          </p:sp>
          <p:sp>
            <p:nvSpPr>
              <p:cNvPr id="168" name="Полилиния 167"/>
              <p:cNvSpPr/>
              <p:nvPr/>
            </p:nvSpPr>
            <p:spPr>
              <a:xfrm>
                <a:off x="4815479" y="4914457"/>
                <a:ext cx="395068" cy="608340"/>
              </a:xfrm>
              <a:custGeom>
                <a:avLst/>
                <a:gdLst/>
                <a:ahLst/>
                <a:cxnLst/>
                <a:rect l="0" t="0" r="0" b="0"/>
                <a:pathLst>
                  <a:path w="395068" h="608340">
                    <a:moveTo>
                      <a:pt x="395068" y="33117"/>
                    </a:moveTo>
                    <a:lnTo>
                      <a:pt x="332448" y="0"/>
                    </a:lnTo>
                    <a:lnTo>
                      <a:pt x="0" y="575222"/>
                    </a:lnTo>
                    <a:lnTo>
                      <a:pt x="62620" y="608340"/>
                    </a:lnTo>
                    <a:lnTo>
                      <a:pt x="395068" y="33117"/>
                    </a:lnTo>
                    <a:close/>
                  </a:path>
                </a:pathLst>
              </a:custGeom>
              <a:gradFill>
                <a:gsLst>
                  <a:gs pos="40000">
                    <a:srgbClr val="D8A9FF"/>
                  </a:gs>
                  <a:gs pos="55000">
                    <a:srgbClr val="AE4DFF"/>
                  </a:gs>
                </a:gsLst>
                <a:lin ang="12600000" scaled="0"/>
              </a:gradFill>
              <a:ln w="7600" cap="flat">
                <a:noFill/>
                <a:bevel/>
              </a:ln>
            </p:spPr>
          </p:sp>
          <p:sp>
            <p:nvSpPr>
              <p:cNvPr id="169" name="Полилиния 168"/>
              <p:cNvSpPr/>
              <p:nvPr/>
            </p:nvSpPr>
            <p:spPr>
              <a:xfrm>
                <a:off x="4193446" y="5489682"/>
                <a:ext cx="684651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684651" h="33117">
                    <a:moveTo>
                      <a:pt x="0" y="0"/>
                    </a:moveTo>
                    <a:lnTo>
                      <a:pt x="19754" y="33117"/>
                    </a:lnTo>
                    <a:lnTo>
                      <a:pt x="684651" y="33117"/>
                    </a:lnTo>
                    <a:lnTo>
                      <a:pt x="62203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D8A9FF"/>
                  </a:gs>
                  <a:gs pos="100000">
                    <a:srgbClr val="AE4DFF"/>
                  </a:gs>
                </a:gsLst>
                <a:lin ang="16200000" scaled="0"/>
              </a:gradFill>
              <a:ln w="7600" cap="flat">
                <a:noFill/>
                <a:bevel/>
              </a:ln>
            </p:spPr>
          </p:sp>
          <p:sp>
            <p:nvSpPr>
              <p:cNvPr id="170" name="Полилиния 169"/>
              <p:cNvSpPr/>
              <p:nvPr/>
            </p:nvSpPr>
            <p:spPr>
              <a:xfrm>
                <a:off x="3765959" y="4294102"/>
                <a:ext cx="1496759" cy="1273836"/>
              </a:xfrm>
              <a:custGeom>
                <a:avLst/>
                <a:gdLst/>
                <a:ahLst/>
                <a:cxnLst/>
                <a:rect l="0" t="0" r="0" b="0"/>
                <a:pathLst>
                  <a:path w="1496759" h="1273836" fill="none">
                    <a:moveTo>
                      <a:pt x="1138222" y="33117"/>
                    </a:moveTo>
                    <a:lnTo>
                      <a:pt x="1496759" y="653476"/>
                    </a:lnTo>
                    <a:lnTo>
                      <a:pt x="1138222" y="1273836"/>
                    </a:lnTo>
                    <a:lnTo>
                      <a:pt x="421153" y="1273836"/>
                    </a:lnTo>
                    <a:lnTo>
                      <a:pt x="358535" y="1240715"/>
                    </a:lnTo>
                    <a:lnTo>
                      <a:pt x="0" y="620361"/>
                    </a:lnTo>
                    <a:lnTo>
                      <a:pt x="358535" y="0"/>
                    </a:lnTo>
                    <a:lnTo>
                      <a:pt x="1075605" y="0"/>
                    </a:lnTo>
                    <a:lnTo>
                      <a:pt x="1138222" y="33117"/>
                    </a:lnTo>
                    <a:close/>
                  </a:path>
                </a:pathLst>
              </a:custGeom>
              <a:solidFill>
                <a:srgbClr val="D4A0FF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171" name="Полилиния 170"/>
              <p:cNvSpPr/>
              <p:nvPr/>
            </p:nvSpPr>
            <p:spPr>
              <a:xfrm>
                <a:off x="3879715" y="4370532"/>
                <a:ext cx="1329118" cy="11464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46452" fill="none">
                    <a:moveTo>
                      <a:pt x="996839" y="0"/>
                    </a:moveTo>
                    <a:lnTo>
                      <a:pt x="1329118" y="573225"/>
                    </a:lnTo>
                    <a:lnTo>
                      <a:pt x="996839" y="1146452"/>
                    </a:lnTo>
                    <a:lnTo>
                      <a:pt x="332280" y="1146452"/>
                    </a:lnTo>
                    <a:lnTo>
                      <a:pt x="0" y="5732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D4A0FF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172" name="Text 367"/>
              <p:cNvSpPr txBox="1"/>
              <p:nvPr/>
            </p:nvSpPr>
            <p:spPr>
              <a:xfrm>
                <a:off x="4095248" y="4383270"/>
                <a:ext cx="898054" cy="1120970"/>
              </a:xfrm>
              <a:prstGeom prst="rect">
                <a:avLst/>
              </a:prstGeom>
              <a:noFill/>
            </p:spPr>
            <p:txBody>
              <a:bodyPr wrap="square" lIns="36000" tIns="18000" rIns="36000" bIns="18000" rtlCol="0" anchor="ctr"/>
              <a:lstStyle/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320,7</a:t>
                </a:r>
              </a:p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млн</a:t>
                </a:r>
                <a:r>
                  <a:rPr lang="ru-RU" sz="1400" dirty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 руб.</a:t>
                </a:r>
              </a:p>
            </p:txBody>
          </p:sp>
        </p:grpSp>
        <p:grpSp>
          <p:nvGrpSpPr>
            <p:cNvPr id="123" name="Hexagon"/>
            <p:cNvGrpSpPr/>
            <p:nvPr/>
          </p:nvGrpSpPr>
          <p:grpSpPr>
            <a:xfrm>
              <a:off x="4971760" y="3537119"/>
              <a:ext cx="1496759" cy="1273836"/>
              <a:chOff x="4971760" y="3537119"/>
              <a:chExt cx="1496759" cy="1273836"/>
            </a:xfrm>
          </p:grpSpPr>
          <p:sp>
            <p:nvSpPr>
              <p:cNvPr id="141" name="Полилиния 140"/>
              <p:cNvSpPr/>
              <p:nvPr/>
            </p:nvSpPr>
            <p:spPr>
              <a:xfrm>
                <a:off x="4971761" y="3537121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358534" y="0"/>
                    </a:moveTo>
                    <a:lnTo>
                      <a:pt x="0" y="620356"/>
                    </a:lnTo>
                    <a:lnTo>
                      <a:pt x="62621" y="653474"/>
                    </a:lnTo>
                    <a:lnTo>
                      <a:pt x="421155" y="33117"/>
                    </a:lnTo>
                    <a:lnTo>
                      <a:pt x="358534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42" name="Полилиния 141"/>
              <p:cNvSpPr/>
              <p:nvPr/>
            </p:nvSpPr>
            <p:spPr>
              <a:xfrm>
                <a:off x="5330295" y="3537119"/>
                <a:ext cx="779692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779692" h="33117">
                    <a:moveTo>
                      <a:pt x="717068" y="0"/>
                    </a:moveTo>
                    <a:lnTo>
                      <a:pt x="0" y="0"/>
                    </a:lnTo>
                    <a:lnTo>
                      <a:pt x="62622" y="33117"/>
                    </a:lnTo>
                    <a:lnTo>
                      <a:pt x="779692" y="33117"/>
                    </a:lnTo>
                    <a:lnTo>
                      <a:pt x="71706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43" name="Полилиния 142"/>
              <p:cNvSpPr/>
              <p:nvPr/>
            </p:nvSpPr>
            <p:spPr>
              <a:xfrm>
                <a:off x="4971761" y="4157479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62621" y="33117"/>
                    </a:moveTo>
                    <a:lnTo>
                      <a:pt x="421155" y="653474"/>
                    </a:lnTo>
                    <a:lnTo>
                      <a:pt x="358534" y="620356"/>
                    </a:lnTo>
                    <a:lnTo>
                      <a:pt x="0" y="0"/>
                    </a:lnTo>
                    <a:lnTo>
                      <a:pt x="62621" y="33117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44" name="Полилиния 143"/>
              <p:cNvSpPr/>
              <p:nvPr/>
            </p:nvSpPr>
            <p:spPr>
              <a:xfrm>
                <a:off x="5085515" y="3602149"/>
                <a:ext cx="1329118" cy="11540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54052" stroke="0">
                    <a:moveTo>
                      <a:pt x="996839" y="0"/>
                    </a:moveTo>
                    <a:lnTo>
                      <a:pt x="1329118" y="577025"/>
                    </a:lnTo>
                    <a:lnTo>
                      <a:pt x="996839" y="1154052"/>
                    </a:lnTo>
                    <a:lnTo>
                      <a:pt x="332280" y="1154052"/>
                    </a:lnTo>
                    <a:lnTo>
                      <a:pt x="0" y="5770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FFA0C0"/>
              </a:solidFill>
              <a:ln w="7600" cap="flat">
                <a:noFill/>
                <a:bevel/>
              </a:ln>
            </p:spPr>
          </p:sp>
          <p:sp>
            <p:nvSpPr>
              <p:cNvPr id="145" name="Полилиния 144"/>
              <p:cNvSpPr/>
              <p:nvPr/>
            </p:nvSpPr>
            <p:spPr>
              <a:xfrm>
                <a:off x="5034381" y="3570235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358536" y="0"/>
                    </a:moveTo>
                    <a:lnTo>
                      <a:pt x="0" y="620357"/>
                    </a:lnTo>
                    <a:lnTo>
                      <a:pt x="52172" y="620357"/>
                    </a:lnTo>
                    <a:lnTo>
                      <a:pt x="384622" y="45135"/>
                    </a:lnTo>
                    <a:lnTo>
                      <a:pt x="3585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46" name="Полилиния 145"/>
              <p:cNvSpPr/>
              <p:nvPr/>
            </p:nvSpPr>
            <p:spPr>
              <a:xfrm>
                <a:off x="5392916" y="3570236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0"/>
                    </a:moveTo>
                    <a:lnTo>
                      <a:pt x="0" y="0"/>
                    </a:lnTo>
                    <a:lnTo>
                      <a:pt x="26086" y="45136"/>
                    </a:lnTo>
                    <a:lnTo>
                      <a:pt x="690984" y="45136"/>
                    </a:lnTo>
                    <a:lnTo>
                      <a:pt x="7170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47" name="Полилиния 146"/>
              <p:cNvSpPr/>
              <p:nvPr/>
            </p:nvSpPr>
            <p:spPr>
              <a:xfrm>
                <a:off x="6083899" y="3570239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620357"/>
                    </a:moveTo>
                    <a:lnTo>
                      <a:pt x="0" y="45135"/>
                    </a:lnTo>
                    <a:lnTo>
                      <a:pt x="26086" y="0"/>
                    </a:lnTo>
                    <a:lnTo>
                      <a:pt x="384618" y="620357"/>
                    </a:lnTo>
                    <a:lnTo>
                      <a:pt x="332448" y="620357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48" name="Полилиния 147"/>
              <p:cNvSpPr/>
              <p:nvPr/>
            </p:nvSpPr>
            <p:spPr>
              <a:xfrm>
                <a:off x="6083899" y="4190598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0"/>
                    </a:moveTo>
                    <a:lnTo>
                      <a:pt x="384618" y="0"/>
                    </a:lnTo>
                    <a:lnTo>
                      <a:pt x="26086" y="620357"/>
                    </a:lnTo>
                    <a:lnTo>
                      <a:pt x="0" y="575221"/>
                    </a:lnTo>
                    <a:lnTo>
                      <a:pt x="3324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49" name="Полилиния 148"/>
              <p:cNvSpPr/>
              <p:nvPr/>
            </p:nvSpPr>
            <p:spPr>
              <a:xfrm>
                <a:off x="5392916" y="4765815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45136"/>
                    </a:moveTo>
                    <a:lnTo>
                      <a:pt x="0" y="45136"/>
                    </a:lnTo>
                    <a:lnTo>
                      <a:pt x="26086" y="0"/>
                    </a:lnTo>
                    <a:lnTo>
                      <a:pt x="690984" y="0"/>
                    </a:lnTo>
                    <a:lnTo>
                      <a:pt x="717070" y="45136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50" name="Полилиния 149"/>
              <p:cNvSpPr/>
              <p:nvPr/>
            </p:nvSpPr>
            <p:spPr>
              <a:xfrm>
                <a:off x="5034381" y="4190591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52172" y="0"/>
                    </a:moveTo>
                    <a:lnTo>
                      <a:pt x="384622" y="575221"/>
                    </a:lnTo>
                    <a:lnTo>
                      <a:pt x="358536" y="620357"/>
                    </a:lnTo>
                    <a:lnTo>
                      <a:pt x="0" y="0"/>
                    </a:lnTo>
                    <a:lnTo>
                      <a:pt x="521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51" name="Полилиния 150"/>
              <p:cNvSpPr/>
              <p:nvPr/>
            </p:nvSpPr>
            <p:spPr>
              <a:xfrm>
                <a:off x="6040183" y="3615369"/>
                <a:ext cx="376168" cy="575222"/>
              </a:xfrm>
              <a:custGeom>
                <a:avLst/>
                <a:gdLst/>
                <a:ahLst/>
                <a:cxnLst/>
                <a:rect l="0" t="0" r="0" b="0"/>
                <a:pathLst>
                  <a:path w="376168" h="575222">
                    <a:moveTo>
                      <a:pt x="0" y="0"/>
                    </a:moveTo>
                    <a:lnTo>
                      <a:pt x="43721" y="0"/>
                    </a:lnTo>
                    <a:lnTo>
                      <a:pt x="376168" y="575222"/>
                    </a:lnTo>
                    <a:lnTo>
                      <a:pt x="313548" y="54210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0000">
                    <a:srgbClr val="FFA9C6"/>
                  </a:gs>
                  <a:gs pos="55000">
                    <a:srgbClr val="FF4D89"/>
                  </a:gs>
                </a:gsLst>
                <a:lin ang="8880000" scaled="0"/>
              </a:gradFill>
              <a:ln w="7600" cap="flat">
                <a:noFill/>
                <a:bevel/>
              </a:ln>
            </p:spPr>
          </p:sp>
          <p:sp>
            <p:nvSpPr>
              <p:cNvPr id="152" name="Полилиния 151"/>
              <p:cNvSpPr/>
              <p:nvPr/>
            </p:nvSpPr>
            <p:spPr>
              <a:xfrm>
                <a:off x="6021279" y="4157475"/>
                <a:ext cx="395068" cy="608340"/>
              </a:xfrm>
              <a:custGeom>
                <a:avLst/>
                <a:gdLst/>
                <a:ahLst/>
                <a:cxnLst/>
                <a:rect l="0" t="0" r="0" b="0"/>
                <a:pathLst>
                  <a:path w="395068" h="608340">
                    <a:moveTo>
                      <a:pt x="395068" y="33117"/>
                    </a:moveTo>
                    <a:lnTo>
                      <a:pt x="332448" y="0"/>
                    </a:lnTo>
                    <a:lnTo>
                      <a:pt x="0" y="575222"/>
                    </a:lnTo>
                    <a:lnTo>
                      <a:pt x="62620" y="608340"/>
                    </a:lnTo>
                    <a:lnTo>
                      <a:pt x="395068" y="33117"/>
                    </a:lnTo>
                    <a:close/>
                  </a:path>
                </a:pathLst>
              </a:custGeom>
              <a:gradFill>
                <a:gsLst>
                  <a:gs pos="40000">
                    <a:srgbClr val="FFA9C6"/>
                  </a:gs>
                  <a:gs pos="55000">
                    <a:srgbClr val="FF4D89"/>
                  </a:gs>
                </a:gsLst>
                <a:lin ang="12600000" scaled="0"/>
              </a:gradFill>
              <a:ln w="7600" cap="flat">
                <a:noFill/>
                <a:bevel/>
              </a:ln>
            </p:spPr>
          </p:sp>
          <p:sp>
            <p:nvSpPr>
              <p:cNvPr id="153" name="Полилиния 152"/>
              <p:cNvSpPr/>
              <p:nvPr/>
            </p:nvSpPr>
            <p:spPr>
              <a:xfrm>
                <a:off x="5399246" y="4732700"/>
                <a:ext cx="684651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684651" h="33117">
                    <a:moveTo>
                      <a:pt x="0" y="0"/>
                    </a:moveTo>
                    <a:lnTo>
                      <a:pt x="19754" y="33117"/>
                    </a:lnTo>
                    <a:lnTo>
                      <a:pt x="684651" y="33117"/>
                    </a:lnTo>
                    <a:lnTo>
                      <a:pt x="62203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A9C6"/>
                  </a:gs>
                  <a:gs pos="100000">
                    <a:srgbClr val="FF4D89"/>
                  </a:gs>
                </a:gsLst>
                <a:lin ang="16200000" scaled="0"/>
              </a:gradFill>
              <a:ln w="7600" cap="flat">
                <a:noFill/>
                <a:bevel/>
              </a:ln>
            </p:spPr>
          </p:sp>
          <p:sp>
            <p:nvSpPr>
              <p:cNvPr id="154" name="Полилиния 153"/>
              <p:cNvSpPr/>
              <p:nvPr/>
            </p:nvSpPr>
            <p:spPr>
              <a:xfrm>
                <a:off x="4971760" y="3537119"/>
                <a:ext cx="1496759" cy="1273836"/>
              </a:xfrm>
              <a:custGeom>
                <a:avLst/>
                <a:gdLst/>
                <a:ahLst/>
                <a:cxnLst/>
                <a:rect l="0" t="0" r="0" b="0"/>
                <a:pathLst>
                  <a:path w="1496759" h="1273836" fill="none">
                    <a:moveTo>
                      <a:pt x="1138222" y="33117"/>
                    </a:moveTo>
                    <a:lnTo>
                      <a:pt x="1496759" y="653476"/>
                    </a:lnTo>
                    <a:lnTo>
                      <a:pt x="1138222" y="1273836"/>
                    </a:lnTo>
                    <a:lnTo>
                      <a:pt x="421153" y="1273836"/>
                    </a:lnTo>
                    <a:lnTo>
                      <a:pt x="358535" y="1240715"/>
                    </a:lnTo>
                    <a:lnTo>
                      <a:pt x="0" y="620361"/>
                    </a:lnTo>
                    <a:lnTo>
                      <a:pt x="358535" y="0"/>
                    </a:lnTo>
                    <a:lnTo>
                      <a:pt x="1075605" y="0"/>
                    </a:lnTo>
                    <a:lnTo>
                      <a:pt x="1138222" y="33117"/>
                    </a:lnTo>
                    <a:close/>
                  </a:path>
                </a:pathLst>
              </a:custGeom>
              <a:solidFill>
                <a:srgbClr val="FFA0C0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155" name="Полилиния 154"/>
              <p:cNvSpPr/>
              <p:nvPr/>
            </p:nvSpPr>
            <p:spPr>
              <a:xfrm>
                <a:off x="5085515" y="3613549"/>
                <a:ext cx="1329118" cy="11464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46452" fill="none">
                    <a:moveTo>
                      <a:pt x="996839" y="0"/>
                    </a:moveTo>
                    <a:lnTo>
                      <a:pt x="1329118" y="573225"/>
                    </a:lnTo>
                    <a:lnTo>
                      <a:pt x="996839" y="1146452"/>
                    </a:lnTo>
                    <a:lnTo>
                      <a:pt x="332280" y="1146452"/>
                    </a:lnTo>
                    <a:lnTo>
                      <a:pt x="0" y="5732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FFA0C0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156" name="Text 368"/>
              <p:cNvSpPr txBox="1"/>
              <p:nvPr/>
            </p:nvSpPr>
            <p:spPr>
              <a:xfrm>
                <a:off x="5301048" y="3626288"/>
                <a:ext cx="898054" cy="1120970"/>
              </a:xfrm>
              <a:prstGeom prst="rect">
                <a:avLst/>
              </a:prstGeom>
              <a:noFill/>
            </p:spPr>
            <p:txBody>
              <a:bodyPr wrap="square" lIns="36000" tIns="18000" rIns="36000" bIns="18000" rtlCol="0" anchor="ctr"/>
              <a:lstStyle/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131,9</a:t>
                </a:r>
                <a:endParaRPr lang="ru-RU" sz="1400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1400" dirty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млн. руб.</a:t>
                </a:r>
              </a:p>
            </p:txBody>
          </p:sp>
        </p:grpSp>
        <p:grpSp>
          <p:nvGrpSpPr>
            <p:cNvPr id="124" name="Hexagon"/>
            <p:cNvGrpSpPr/>
            <p:nvPr/>
          </p:nvGrpSpPr>
          <p:grpSpPr>
            <a:xfrm>
              <a:off x="4971760" y="2185117"/>
              <a:ext cx="1496759" cy="1273836"/>
              <a:chOff x="4971760" y="2185117"/>
              <a:chExt cx="1496759" cy="1273836"/>
            </a:xfrm>
          </p:grpSpPr>
          <p:sp>
            <p:nvSpPr>
              <p:cNvPr id="125" name="Полилиния 124"/>
              <p:cNvSpPr/>
              <p:nvPr/>
            </p:nvSpPr>
            <p:spPr>
              <a:xfrm>
                <a:off x="4971761" y="2185119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358534" y="0"/>
                    </a:moveTo>
                    <a:lnTo>
                      <a:pt x="0" y="620356"/>
                    </a:lnTo>
                    <a:lnTo>
                      <a:pt x="62621" y="653474"/>
                    </a:lnTo>
                    <a:lnTo>
                      <a:pt x="421155" y="33117"/>
                    </a:lnTo>
                    <a:lnTo>
                      <a:pt x="358534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26" name="Полилиния 125"/>
              <p:cNvSpPr/>
              <p:nvPr/>
            </p:nvSpPr>
            <p:spPr>
              <a:xfrm>
                <a:off x="5330295" y="2185117"/>
                <a:ext cx="779692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779692" h="33117">
                    <a:moveTo>
                      <a:pt x="717068" y="0"/>
                    </a:moveTo>
                    <a:lnTo>
                      <a:pt x="0" y="0"/>
                    </a:lnTo>
                    <a:lnTo>
                      <a:pt x="62622" y="33117"/>
                    </a:lnTo>
                    <a:lnTo>
                      <a:pt x="779692" y="33117"/>
                    </a:lnTo>
                    <a:lnTo>
                      <a:pt x="717068" y="0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27" name="Полилиния 126"/>
              <p:cNvSpPr/>
              <p:nvPr/>
            </p:nvSpPr>
            <p:spPr>
              <a:xfrm>
                <a:off x="4971761" y="2805477"/>
                <a:ext cx="421155" cy="653474"/>
              </a:xfrm>
              <a:custGeom>
                <a:avLst/>
                <a:gdLst/>
                <a:ahLst/>
                <a:cxnLst/>
                <a:rect l="0" t="0" r="0" b="0"/>
                <a:pathLst>
                  <a:path w="421155" h="653474">
                    <a:moveTo>
                      <a:pt x="62621" y="33117"/>
                    </a:moveTo>
                    <a:lnTo>
                      <a:pt x="421155" y="653474"/>
                    </a:lnTo>
                    <a:lnTo>
                      <a:pt x="358534" y="620356"/>
                    </a:lnTo>
                    <a:lnTo>
                      <a:pt x="0" y="0"/>
                    </a:lnTo>
                    <a:lnTo>
                      <a:pt x="62621" y="33117"/>
                    </a:lnTo>
                    <a:close/>
                  </a:path>
                </a:pathLst>
              </a:custGeom>
              <a:gradFill>
                <a:gsLst>
                  <a:gs pos="0">
                    <a:srgbClr val="F2F2F2"/>
                  </a:gs>
                  <a:gs pos="100000">
                    <a:srgbClr val="D8D8D8"/>
                  </a:gs>
                </a:gsLst>
                <a:lin ang="5400000" scaled="0"/>
              </a:gradFill>
              <a:ln w="7600" cap="flat">
                <a:noFill/>
                <a:bevel/>
              </a:ln>
            </p:spPr>
          </p:sp>
          <p:sp>
            <p:nvSpPr>
              <p:cNvPr id="128" name="Полилиния 127"/>
              <p:cNvSpPr/>
              <p:nvPr/>
            </p:nvSpPr>
            <p:spPr>
              <a:xfrm>
                <a:off x="5085515" y="2250147"/>
                <a:ext cx="1329118" cy="11540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54052" stroke="0">
                    <a:moveTo>
                      <a:pt x="996839" y="0"/>
                    </a:moveTo>
                    <a:lnTo>
                      <a:pt x="1329118" y="577025"/>
                    </a:lnTo>
                    <a:lnTo>
                      <a:pt x="996839" y="1154052"/>
                    </a:lnTo>
                    <a:lnTo>
                      <a:pt x="332280" y="1154052"/>
                    </a:lnTo>
                    <a:lnTo>
                      <a:pt x="0" y="5770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FFC0A0"/>
              </a:solidFill>
              <a:ln w="7600" cap="flat">
                <a:noFill/>
                <a:bevel/>
              </a:ln>
            </p:spPr>
          </p:sp>
          <p:sp>
            <p:nvSpPr>
              <p:cNvPr id="129" name="Полилиния 128"/>
              <p:cNvSpPr/>
              <p:nvPr/>
            </p:nvSpPr>
            <p:spPr>
              <a:xfrm>
                <a:off x="5034381" y="2218233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358536" y="0"/>
                    </a:moveTo>
                    <a:lnTo>
                      <a:pt x="0" y="620357"/>
                    </a:lnTo>
                    <a:lnTo>
                      <a:pt x="52172" y="620357"/>
                    </a:lnTo>
                    <a:lnTo>
                      <a:pt x="384622" y="45135"/>
                    </a:lnTo>
                    <a:lnTo>
                      <a:pt x="3585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30" name="Полилиния 129"/>
              <p:cNvSpPr/>
              <p:nvPr/>
            </p:nvSpPr>
            <p:spPr>
              <a:xfrm>
                <a:off x="5392916" y="2218234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0"/>
                    </a:moveTo>
                    <a:lnTo>
                      <a:pt x="0" y="0"/>
                    </a:lnTo>
                    <a:lnTo>
                      <a:pt x="26086" y="45136"/>
                    </a:lnTo>
                    <a:lnTo>
                      <a:pt x="690984" y="45136"/>
                    </a:lnTo>
                    <a:lnTo>
                      <a:pt x="7170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31" name="Полилиния 130"/>
              <p:cNvSpPr/>
              <p:nvPr/>
            </p:nvSpPr>
            <p:spPr>
              <a:xfrm>
                <a:off x="6083899" y="2218237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620357"/>
                    </a:moveTo>
                    <a:lnTo>
                      <a:pt x="0" y="45135"/>
                    </a:lnTo>
                    <a:lnTo>
                      <a:pt x="26086" y="0"/>
                    </a:lnTo>
                    <a:lnTo>
                      <a:pt x="384618" y="620357"/>
                    </a:lnTo>
                    <a:lnTo>
                      <a:pt x="332448" y="620357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32" name="Полилиния 131"/>
              <p:cNvSpPr/>
              <p:nvPr/>
            </p:nvSpPr>
            <p:spPr>
              <a:xfrm>
                <a:off x="6083899" y="2838596"/>
                <a:ext cx="384618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18" h="620357">
                    <a:moveTo>
                      <a:pt x="332448" y="0"/>
                    </a:moveTo>
                    <a:lnTo>
                      <a:pt x="384618" y="0"/>
                    </a:lnTo>
                    <a:lnTo>
                      <a:pt x="26086" y="620357"/>
                    </a:lnTo>
                    <a:lnTo>
                      <a:pt x="0" y="575221"/>
                    </a:lnTo>
                    <a:lnTo>
                      <a:pt x="3324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33" name="Полилиния 132"/>
              <p:cNvSpPr/>
              <p:nvPr/>
            </p:nvSpPr>
            <p:spPr>
              <a:xfrm>
                <a:off x="5392916" y="3413813"/>
                <a:ext cx="717070" cy="45136"/>
              </a:xfrm>
              <a:custGeom>
                <a:avLst/>
                <a:gdLst/>
                <a:ahLst/>
                <a:cxnLst/>
                <a:rect l="0" t="0" r="0" b="0"/>
                <a:pathLst>
                  <a:path w="717070" h="45136">
                    <a:moveTo>
                      <a:pt x="717070" y="45136"/>
                    </a:moveTo>
                    <a:lnTo>
                      <a:pt x="0" y="45136"/>
                    </a:lnTo>
                    <a:lnTo>
                      <a:pt x="26086" y="0"/>
                    </a:lnTo>
                    <a:lnTo>
                      <a:pt x="690984" y="0"/>
                    </a:lnTo>
                    <a:lnTo>
                      <a:pt x="717070" y="45136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34" name="Полилиния 133"/>
              <p:cNvSpPr/>
              <p:nvPr/>
            </p:nvSpPr>
            <p:spPr>
              <a:xfrm>
                <a:off x="5034381" y="2838588"/>
                <a:ext cx="384622" cy="620357"/>
              </a:xfrm>
              <a:custGeom>
                <a:avLst/>
                <a:gdLst/>
                <a:ahLst/>
                <a:cxnLst/>
                <a:rect l="0" t="0" r="0" b="0"/>
                <a:pathLst>
                  <a:path w="384622" h="620357">
                    <a:moveTo>
                      <a:pt x="52172" y="0"/>
                    </a:moveTo>
                    <a:lnTo>
                      <a:pt x="384622" y="575221"/>
                    </a:lnTo>
                    <a:lnTo>
                      <a:pt x="358536" y="620357"/>
                    </a:lnTo>
                    <a:lnTo>
                      <a:pt x="0" y="0"/>
                    </a:lnTo>
                    <a:lnTo>
                      <a:pt x="521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</p:sp>
          <p:sp>
            <p:nvSpPr>
              <p:cNvPr id="135" name="Полилиния 134"/>
              <p:cNvSpPr/>
              <p:nvPr/>
            </p:nvSpPr>
            <p:spPr>
              <a:xfrm>
                <a:off x="6040183" y="2263367"/>
                <a:ext cx="376168" cy="575222"/>
              </a:xfrm>
              <a:custGeom>
                <a:avLst/>
                <a:gdLst/>
                <a:ahLst/>
                <a:cxnLst/>
                <a:rect l="0" t="0" r="0" b="0"/>
                <a:pathLst>
                  <a:path w="376168" h="575222">
                    <a:moveTo>
                      <a:pt x="0" y="0"/>
                    </a:moveTo>
                    <a:lnTo>
                      <a:pt x="43721" y="0"/>
                    </a:lnTo>
                    <a:lnTo>
                      <a:pt x="376168" y="575222"/>
                    </a:lnTo>
                    <a:lnTo>
                      <a:pt x="313548" y="54210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0000">
                    <a:srgbClr val="FFC6A9"/>
                  </a:gs>
                  <a:gs pos="55000">
                    <a:srgbClr val="FF894D"/>
                  </a:gs>
                </a:gsLst>
                <a:lin ang="8880000" scaled="0"/>
              </a:gradFill>
              <a:ln w="7600" cap="flat">
                <a:noFill/>
                <a:bevel/>
              </a:ln>
            </p:spPr>
          </p:sp>
          <p:sp>
            <p:nvSpPr>
              <p:cNvPr id="136" name="Полилиния 135"/>
              <p:cNvSpPr/>
              <p:nvPr/>
            </p:nvSpPr>
            <p:spPr>
              <a:xfrm>
                <a:off x="6021279" y="2805472"/>
                <a:ext cx="395068" cy="608340"/>
              </a:xfrm>
              <a:custGeom>
                <a:avLst/>
                <a:gdLst/>
                <a:ahLst/>
                <a:cxnLst/>
                <a:rect l="0" t="0" r="0" b="0"/>
                <a:pathLst>
                  <a:path w="395068" h="608340">
                    <a:moveTo>
                      <a:pt x="395068" y="33117"/>
                    </a:moveTo>
                    <a:lnTo>
                      <a:pt x="332448" y="0"/>
                    </a:lnTo>
                    <a:lnTo>
                      <a:pt x="0" y="575222"/>
                    </a:lnTo>
                    <a:lnTo>
                      <a:pt x="62620" y="608340"/>
                    </a:lnTo>
                    <a:lnTo>
                      <a:pt x="395068" y="33117"/>
                    </a:lnTo>
                    <a:close/>
                  </a:path>
                </a:pathLst>
              </a:custGeom>
              <a:gradFill>
                <a:gsLst>
                  <a:gs pos="40000">
                    <a:srgbClr val="FFC6A9"/>
                  </a:gs>
                  <a:gs pos="55000">
                    <a:srgbClr val="FF894D"/>
                  </a:gs>
                </a:gsLst>
                <a:lin ang="12600000" scaled="0"/>
              </a:gradFill>
              <a:ln w="7600" cap="flat">
                <a:noFill/>
                <a:bevel/>
              </a:ln>
            </p:spPr>
          </p:sp>
          <p:sp>
            <p:nvSpPr>
              <p:cNvPr id="137" name="Полилиния 136"/>
              <p:cNvSpPr/>
              <p:nvPr/>
            </p:nvSpPr>
            <p:spPr>
              <a:xfrm>
                <a:off x="5399246" y="3380697"/>
                <a:ext cx="684651" cy="33117"/>
              </a:xfrm>
              <a:custGeom>
                <a:avLst/>
                <a:gdLst/>
                <a:ahLst/>
                <a:cxnLst/>
                <a:rect l="0" t="0" r="0" b="0"/>
                <a:pathLst>
                  <a:path w="684651" h="33117">
                    <a:moveTo>
                      <a:pt x="0" y="0"/>
                    </a:moveTo>
                    <a:lnTo>
                      <a:pt x="19754" y="33117"/>
                    </a:lnTo>
                    <a:lnTo>
                      <a:pt x="684651" y="33117"/>
                    </a:lnTo>
                    <a:lnTo>
                      <a:pt x="62203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6A9"/>
                  </a:gs>
                  <a:gs pos="100000">
                    <a:srgbClr val="FF894D"/>
                  </a:gs>
                </a:gsLst>
                <a:lin ang="16200000" scaled="0"/>
              </a:gradFill>
              <a:ln w="7600" cap="flat">
                <a:noFill/>
                <a:bevel/>
              </a:ln>
            </p:spPr>
          </p:sp>
          <p:sp>
            <p:nvSpPr>
              <p:cNvPr id="138" name="Полилиния 137"/>
              <p:cNvSpPr/>
              <p:nvPr/>
            </p:nvSpPr>
            <p:spPr>
              <a:xfrm>
                <a:off x="4971760" y="2185117"/>
                <a:ext cx="1496759" cy="1273836"/>
              </a:xfrm>
              <a:custGeom>
                <a:avLst/>
                <a:gdLst/>
                <a:ahLst/>
                <a:cxnLst/>
                <a:rect l="0" t="0" r="0" b="0"/>
                <a:pathLst>
                  <a:path w="1496759" h="1273836" fill="none">
                    <a:moveTo>
                      <a:pt x="1138222" y="33117"/>
                    </a:moveTo>
                    <a:lnTo>
                      <a:pt x="1496759" y="653476"/>
                    </a:lnTo>
                    <a:lnTo>
                      <a:pt x="1138222" y="1273836"/>
                    </a:lnTo>
                    <a:lnTo>
                      <a:pt x="421153" y="1273836"/>
                    </a:lnTo>
                    <a:lnTo>
                      <a:pt x="358535" y="1240715"/>
                    </a:lnTo>
                    <a:lnTo>
                      <a:pt x="0" y="620361"/>
                    </a:lnTo>
                    <a:lnTo>
                      <a:pt x="358535" y="0"/>
                    </a:lnTo>
                    <a:lnTo>
                      <a:pt x="1075605" y="0"/>
                    </a:lnTo>
                    <a:lnTo>
                      <a:pt x="1138222" y="33117"/>
                    </a:lnTo>
                    <a:close/>
                  </a:path>
                </a:pathLst>
              </a:custGeom>
              <a:solidFill>
                <a:srgbClr val="FFC0A0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139" name="Полилиния 138"/>
              <p:cNvSpPr/>
              <p:nvPr/>
            </p:nvSpPr>
            <p:spPr>
              <a:xfrm>
                <a:off x="5085515" y="2261547"/>
                <a:ext cx="1329118" cy="1146452"/>
              </a:xfrm>
              <a:custGeom>
                <a:avLst/>
                <a:gdLst/>
                <a:ahLst/>
                <a:cxnLst/>
                <a:rect l="0" t="0" r="0" b="0"/>
                <a:pathLst>
                  <a:path w="1329118" h="1146452" fill="none">
                    <a:moveTo>
                      <a:pt x="996839" y="0"/>
                    </a:moveTo>
                    <a:lnTo>
                      <a:pt x="1329118" y="573225"/>
                    </a:lnTo>
                    <a:lnTo>
                      <a:pt x="996839" y="1146452"/>
                    </a:lnTo>
                    <a:lnTo>
                      <a:pt x="332280" y="1146452"/>
                    </a:lnTo>
                    <a:lnTo>
                      <a:pt x="0" y="573225"/>
                    </a:lnTo>
                    <a:lnTo>
                      <a:pt x="332280" y="0"/>
                    </a:lnTo>
                    <a:lnTo>
                      <a:pt x="996839" y="0"/>
                    </a:lnTo>
                    <a:close/>
                  </a:path>
                </a:pathLst>
              </a:custGeom>
              <a:solidFill>
                <a:srgbClr val="FFC0A0"/>
              </a:solidFill>
              <a:ln w="7600" cap="flat">
                <a:solidFill>
                  <a:srgbClr val="545454"/>
                </a:solidFill>
                <a:bevel/>
              </a:ln>
            </p:spPr>
          </p:sp>
          <p:sp>
            <p:nvSpPr>
              <p:cNvPr id="140" name="Text 369"/>
              <p:cNvSpPr txBox="1"/>
              <p:nvPr/>
            </p:nvSpPr>
            <p:spPr>
              <a:xfrm>
                <a:off x="5301048" y="2274285"/>
                <a:ext cx="898054" cy="1120970"/>
              </a:xfrm>
              <a:prstGeom prst="rect">
                <a:avLst/>
              </a:prstGeom>
              <a:noFill/>
            </p:spPr>
            <p:txBody>
              <a:bodyPr wrap="square" lIns="36000" tIns="18000" rIns="36000" bIns="18000" rtlCol="0" anchor="ctr"/>
              <a:lstStyle/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2 484,7</a:t>
                </a:r>
              </a:p>
              <a:p>
                <a:pPr algn="ctr"/>
                <a:r>
                  <a:rPr lang="ru-RU" sz="14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млн</a:t>
                </a:r>
                <a:r>
                  <a:rPr lang="ru-RU" sz="1400" dirty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 руб.</a:t>
                </a:r>
              </a:p>
            </p:txBody>
          </p:sp>
        </p:grpSp>
      </p:grpSp>
      <p:sp>
        <p:nvSpPr>
          <p:cNvPr id="221" name="Text Box 23"/>
          <p:cNvSpPr txBox="1">
            <a:spLocks noChangeArrowheads="1"/>
          </p:cNvSpPr>
          <p:nvPr/>
        </p:nvSpPr>
        <p:spPr bwMode="gray">
          <a:xfrm>
            <a:off x="3718868" y="3246810"/>
            <a:ext cx="1573212" cy="830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3 835,4</a:t>
            </a:r>
          </a:p>
          <a:p>
            <a:pPr algn="ctr" eaLnBrk="0" hangingPunct="0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864114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5"/>
          <p:cNvSpPr>
            <a:spLocks noChangeArrowheads="1"/>
          </p:cNvSpPr>
          <p:nvPr/>
        </p:nvSpPr>
        <p:spPr bwMode="gray">
          <a:xfrm>
            <a:off x="5097920" y="5389788"/>
            <a:ext cx="3836529" cy="306161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gray">
          <a:xfrm>
            <a:off x="5087035" y="4001861"/>
            <a:ext cx="3786182" cy="29391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gray">
          <a:xfrm>
            <a:off x="4985656" y="2552700"/>
            <a:ext cx="3918858" cy="342899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Diagram group"/>
          <p:cNvGrpSpPr/>
          <p:nvPr/>
        </p:nvGrpSpPr>
        <p:grpSpPr>
          <a:xfrm rot="20626602">
            <a:off x="1399962" y="2396864"/>
            <a:ext cx="1203933" cy="562384"/>
            <a:chOff x="223224" y="0"/>
            <a:chExt cx="1497766" cy="93610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1" name=" 3"/>
            <p:cNvSpPr/>
            <p:nvPr/>
          </p:nvSpPr>
          <p:spPr>
            <a:xfrm>
              <a:off x="223224" y="0"/>
              <a:ext cx="1497766" cy="936104"/>
            </a:xfrm>
            <a:prstGeom prst="swooshArrow">
              <a:avLst>
                <a:gd name="adj1" fmla="val 25000"/>
                <a:gd name="adj2" fmla="val 25000"/>
              </a:avLst>
            </a:prstGeom>
            <a:solidFill>
              <a:srgbClr val="66FF66"/>
            </a:solidFill>
            <a:sp3d z="-161800" extrusionH="600" contourW="3000">
              <a:bevelT w="48600" h="18600" prst="relaxedInset"/>
              <a:bevelB w="48600" h="8600" prst="relaxedInse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15" name="Диаграмма 14"/>
          <p:cNvGraphicFramePr/>
          <p:nvPr/>
        </p:nvGraphicFramePr>
        <p:xfrm>
          <a:off x="5736771" y="1393371"/>
          <a:ext cx="3407229" cy="129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AutoShape 5"/>
          <p:cNvSpPr>
            <a:spLocks noChangeArrowheads="1"/>
          </p:cNvSpPr>
          <p:nvPr/>
        </p:nvSpPr>
        <p:spPr bwMode="gray">
          <a:xfrm>
            <a:off x="5031246" y="1114425"/>
            <a:ext cx="3786182" cy="3429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4981121" y="1142999"/>
            <a:ext cx="3727450" cy="253757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Модернизация учреждений культуры </a:t>
            </a: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 rot="19938498">
            <a:off x="1198861" y="2236856"/>
            <a:ext cx="12830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141,7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22" name="Picture 2" descr="https://st.depositphotos.com/1950939/4609/v/950/depositphotos_46098787-stock-illustration-ancient-colum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8398" y="1527706"/>
            <a:ext cx="1226088" cy="1030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static1.bigstockphoto.com/0/5/1/large2/1508943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5185" y="5785727"/>
            <a:ext cx="1219108" cy="919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663319" y="1536232"/>
            <a:ext cx="3168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культуру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3001078" y="1175658"/>
            <a:ext cx="1073114" cy="36933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EEECE1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solidFill>
                  <a:srgbClr val="EEECE1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лн.руб.</a:t>
            </a:r>
            <a:endParaRPr lang="en-US" b="1" dirty="0">
              <a:solidFill>
                <a:srgbClr val="EEECE1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5878286" y="5508172"/>
          <a:ext cx="3135086" cy="121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TextBox 1"/>
          <p:cNvSpPr txBox="1"/>
          <p:nvPr/>
        </p:nvSpPr>
        <p:spPr>
          <a:xfrm>
            <a:off x="5366658" y="5352352"/>
            <a:ext cx="3777342" cy="40005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Поддержка театров и концертных организаций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s://image.freepik.com/free-icon/no-translate-detected_318-589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2762" y="4352924"/>
            <a:ext cx="1091473" cy="982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1"/>
          <p:cNvSpPr txBox="1"/>
          <p:nvPr/>
        </p:nvSpPr>
        <p:spPr>
          <a:xfrm>
            <a:off x="4909457" y="4001164"/>
            <a:ext cx="3918857" cy="40005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Поддержка музеев и библиотек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" name="Диаграмма 27"/>
          <p:cNvGraphicFramePr/>
          <p:nvPr/>
        </p:nvGraphicFramePr>
        <p:xfrm>
          <a:off x="5932713" y="4234543"/>
          <a:ext cx="3211287" cy="1132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9" name="Диаграмма 28"/>
          <p:cNvGraphicFramePr/>
          <p:nvPr/>
        </p:nvGraphicFramePr>
        <p:xfrm>
          <a:off x="5987143" y="2786743"/>
          <a:ext cx="3015343" cy="1317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0" name="TextBox 1"/>
          <p:cNvSpPr txBox="1"/>
          <p:nvPr/>
        </p:nvSpPr>
        <p:spPr>
          <a:xfrm>
            <a:off x="5038725" y="2522068"/>
            <a:ext cx="3752850" cy="400050"/>
          </a:xfrm>
          <a:prstGeom prst="round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Мероприятия в сфере культуры</a:t>
            </a:r>
          </a:p>
        </p:txBody>
      </p:sp>
      <p:pic>
        <p:nvPicPr>
          <p:cNvPr id="32" name="Picture 2" descr="https://bash.news/files/5BE75EA4532F5C6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3515" y="2960914"/>
            <a:ext cx="1415142" cy="102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35" name="Прямая со стрелкой 34"/>
          <p:cNvCxnSpPr/>
          <p:nvPr/>
        </p:nvCxnSpPr>
        <p:spPr bwMode="auto">
          <a:xfrm flipV="1">
            <a:off x="7160083" y="1841159"/>
            <a:ext cx="734527" cy="15430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arrow"/>
          </a:ln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Text Box 40"/>
          <p:cNvSpPr txBox="1">
            <a:spLocks noChangeArrowheads="1"/>
          </p:cNvSpPr>
          <p:nvPr/>
        </p:nvSpPr>
        <p:spPr bwMode="auto">
          <a:xfrm rot="20876279">
            <a:off x="7026894" y="1623003"/>
            <a:ext cx="7915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166,1%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 bwMode="auto">
          <a:xfrm flipV="1">
            <a:off x="7138312" y="3256302"/>
            <a:ext cx="734527" cy="15430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arrow"/>
          </a:ln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 Box 40"/>
          <p:cNvSpPr txBox="1">
            <a:spLocks noChangeArrowheads="1"/>
          </p:cNvSpPr>
          <p:nvPr/>
        </p:nvSpPr>
        <p:spPr bwMode="auto">
          <a:xfrm rot="20876279">
            <a:off x="6994238" y="3016374"/>
            <a:ext cx="7915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247,7%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 bwMode="auto">
          <a:xfrm flipV="1">
            <a:off x="7170970" y="4682330"/>
            <a:ext cx="734527" cy="15430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arrow"/>
          </a:ln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Text Box 40"/>
          <p:cNvSpPr txBox="1">
            <a:spLocks noChangeArrowheads="1"/>
          </p:cNvSpPr>
          <p:nvPr/>
        </p:nvSpPr>
        <p:spPr bwMode="auto">
          <a:xfrm rot="20876279">
            <a:off x="7103096" y="4420631"/>
            <a:ext cx="7915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116,7%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 bwMode="auto">
          <a:xfrm flipV="1">
            <a:off x="7225399" y="5988616"/>
            <a:ext cx="734527" cy="15430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arrow"/>
          </a:ln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2" name="Text Box 40"/>
          <p:cNvSpPr txBox="1">
            <a:spLocks noChangeArrowheads="1"/>
          </p:cNvSpPr>
          <p:nvPr/>
        </p:nvSpPr>
        <p:spPr bwMode="auto">
          <a:xfrm rot="20876279">
            <a:off x="7190182" y="5716031"/>
            <a:ext cx="7915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123,6%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узел 46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31751" name="Прямоугольник 2"/>
          <p:cNvSpPr>
            <a:spLocks noChangeArrowheads="1"/>
          </p:cNvSpPr>
          <p:nvPr/>
        </p:nvSpPr>
        <p:spPr bwMode="auto">
          <a:xfrm>
            <a:off x="1000100" y="0"/>
            <a:ext cx="81439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Основные направления расходов республиканского бюджета  </a:t>
            </a:r>
          </a:p>
          <a:p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на культуру  Республики Калмыкия в 2018 году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9" name="Диаграмма 48"/>
          <p:cNvGraphicFramePr/>
          <p:nvPr/>
        </p:nvGraphicFramePr>
        <p:xfrm>
          <a:off x="0" y="1807029"/>
          <a:ext cx="4489679" cy="4267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13" grpId="0"/>
      <p:bldP spid="20" grpId="0"/>
      <p:bldGraphic spid="22" grpId="0">
        <p:bldAsOne/>
      </p:bldGraphic>
      <p:bldP spid="23" grpId="0"/>
      <p:bldP spid="26" grpId="0"/>
      <p:bldGraphic spid="28" grpId="0">
        <p:bldAsOne/>
      </p:bldGraphic>
      <p:bldGraphic spid="29" grpId="0">
        <p:bldAsOne/>
      </p:bldGraphic>
      <p:bldP spid="30" grpId="0"/>
      <p:bldGraphic spid="49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3" descr="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9950" y="1028700"/>
            <a:ext cx="1219200" cy="1090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114301" y="1104901"/>
            <a:ext cx="8658224" cy="5583544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Рисунок 33" descr="6-1(100).jpg"/>
          <p:cNvPicPr>
            <a:picLocks noChangeAspect="1"/>
          </p:cNvPicPr>
          <p:nvPr/>
        </p:nvPicPr>
        <p:blipFill>
          <a:blip r:embed="rId3">
            <a:lum bright="38000" contrast="-34000"/>
          </a:blip>
          <a:srcRect/>
          <a:stretch>
            <a:fillRect/>
          </a:stretch>
        </p:blipFill>
        <p:spPr bwMode="auto">
          <a:xfrm>
            <a:off x="642938" y="3338513"/>
            <a:ext cx="850106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5" name="TextBox 22"/>
          <p:cNvSpPr txBox="1">
            <a:spLocks noChangeArrowheads="1"/>
          </p:cNvSpPr>
          <p:nvPr/>
        </p:nvSpPr>
        <p:spPr bwMode="auto">
          <a:xfrm>
            <a:off x="6291263" y="1347788"/>
            <a:ext cx="180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1590675" y="0"/>
            <a:ext cx="6315075" cy="708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системы здравоохранения</a:t>
            </a:r>
            <a:b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Республики Калмыкия в 2018 году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Freeform 3"/>
          <p:cNvSpPr>
            <a:spLocks noEditPoints="1"/>
          </p:cNvSpPr>
          <p:nvPr/>
        </p:nvSpPr>
        <p:spPr bwMode="gray">
          <a:xfrm>
            <a:off x="28591" y="1347788"/>
            <a:ext cx="6552508" cy="1938883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solidFill>
            <a:srgbClr val="008000"/>
          </a:solidFill>
          <a:ln>
            <a:noFill/>
          </a:ln>
          <a:effectLst>
            <a:outerShdw dist="206741" dir="8249373" algn="ctr" rotWithShape="0">
              <a:schemeClr val="tx2">
                <a:alpha val="50000"/>
              </a:schemeClr>
            </a:outerShdw>
          </a:effectLst>
          <a:extLst/>
        </p:spPr>
        <p:txBody>
          <a:bodyPr/>
          <a:lstStyle/>
          <a:p>
            <a:pPr algn="ctr" eaLnBrk="0" hangingPunct="0">
              <a:defRPr/>
            </a:pPr>
            <a:endParaRPr lang="en-US" dirty="0">
              <a:latin typeface="Arial" charset="0"/>
              <a:cs typeface="+mn-cs"/>
            </a:endParaRPr>
          </a:p>
        </p:txBody>
      </p:sp>
      <p:grpSp>
        <p:nvGrpSpPr>
          <p:cNvPr id="26" name="Group 41"/>
          <p:cNvGrpSpPr>
            <a:grpSpLocks/>
          </p:cNvGrpSpPr>
          <p:nvPr/>
        </p:nvGrpSpPr>
        <p:grpSpPr bwMode="auto">
          <a:xfrm>
            <a:off x="0" y="1377708"/>
            <a:ext cx="1061152" cy="735836"/>
            <a:chOff x="192" y="1920"/>
            <a:chExt cx="1426" cy="1090"/>
          </a:xfrm>
        </p:grpSpPr>
        <p:pic>
          <p:nvPicPr>
            <p:cNvPr id="27" name="Picture 36" descr="Picture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2" y="2718"/>
              <a:ext cx="1056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Oval 12"/>
            <p:cNvSpPr>
              <a:spLocks noChangeArrowheads="1"/>
            </p:cNvSpPr>
            <p:nvPr/>
          </p:nvSpPr>
          <p:spPr bwMode="gray">
            <a:xfrm>
              <a:off x="625" y="1920"/>
              <a:ext cx="993" cy="1011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29" name="Oval 13"/>
            <p:cNvSpPr>
              <a:spLocks noChangeArrowheads="1"/>
            </p:cNvSpPr>
            <p:nvPr/>
          </p:nvSpPr>
          <p:spPr bwMode="gray">
            <a:xfrm>
              <a:off x="637" y="1925"/>
              <a:ext cx="970" cy="9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30" name="Oval 14"/>
            <p:cNvSpPr>
              <a:spLocks noChangeArrowheads="1"/>
            </p:cNvSpPr>
            <p:nvPr/>
          </p:nvSpPr>
          <p:spPr bwMode="gray">
            <a:xfrm>
              <a:off x="648" y="1935"/>
              <a:ext cx="922" cy="92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31" name="Oval 15"/>
            <p:cNvSpPr>
              <a:spLocks noChangeArrowheads="1"/>
            </p:cNvSpPr>
            <p:nvPr/>
          </p:nvSpPr>
          <p:spPr bwMode="gray">
            <a:xfrm>
              <a:off x="701" y="1961"/>
              <a:ext cx="821" cy="74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</p:grpSp>
      <p:grpSp>
        <p:nvGrpSpPr>
          <p:cNvPr id="32" name="Group 41"/>
          <p:cNvGrpSpPr>
            <a:grpSpLocks/>
          </p:cNvGrpSpPr>
          <p:nvPr/>
        </p:nvGrpSpPr>
        <p:grpSpPr bwMode="auto">
          <a:xfrm>
            <a:off x="1445737" y="1790688"/>
            <a:ext cx="928694" cy="809631"/>
            <a:chOff x="576" y="1920"/>
            <a:chExt cx="1056" cy="1152"/>
          </a:xfrm>
        </p:grpSpPr>
        <p:pic>
          <p:nvPicPr>
            <p:cNvPr id="33" name="Picture 36" descr="Picture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6" y="2780"/>
              <a:ext cx="1056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Oval 12"/>
            <p:cNvSpPr>
              <a:spLocks noChangeArrowheads="1"/>
            </p:cNvSpPr>
            <p:nvPr/>
          </p:nvSpPr>
          <p:spPr bwMode="gray">
            <a:xfrm>
              <a:off x="625" y="1920"/>
              <a:ext cx="993" cy="1011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35" name="Oval 13"/>
            <p:cNvSpPr>
              <a:spLocks noChangeArrowheads="1"/>
            </p:cNvSpPr>
            <p:nvPr/>
          </p:nvSpPr>
          <p:spPr bwMode="gray">
            <a:xfrm>
              <a:off x="637" y="1925"/>
              <a:ext cx="970" cy="9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36" name="Oval 14"/>
            <p:cNvSpPr>
              <a:spLocks noChangeArrowheads="1"/>
            </p:cNvSpPr>
            <p:nvPr/>
          </p:nvSpPr>
          <p:spPr bwMode="gray">
            <a:xfrm>
              <a:off x="648" y="1935"/>
              <a:ext cx="922" cy="92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37" name="Oval 15"/>
            <p:cNvSpPr>
              <a:spLocks noChangeArrowheads="1"/>
            </p:cNvSpPr>
            <p:nvPr/>
          </p:nvSpPr>
          <p:spPr bwMode="gray">
            <a:xfrm>
              <a:off x="701" y="1961"/>
              <a:ext cx="821" cy="74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</p:grpSp>
      <p:grpSp>
        <p:nvGrpSpPr>
          <p:cNvPr id="38" name="Group 41"/>
          <p:cNvGrpSpPr>
            <a:grpSpLocks/>
          </p:cNvGrpSpPr>
          <p:nvPr/>
        </p:nvGrpSpPr>
        <p:grpSpPr bwMode="auto">
          <a:xfrm>
            <a:off x="2896269" y="1905669"/>
            <a:ext cx="1023944" cy="857256"/>
            <a:chOff x="576" y="1920"/>
            <a:chExt cx="1056" cy="1152"/>
          </a:xfrm>
        </p:grpSpPr>
        <p:pic>
          <p:nvPicPr>
            <p:cNvPr id="39" name="Picture 36" descr="Picture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6" y="2780"/>
              <a:ext cx="1056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Oval 12"/>
            <p:cNvSpPr>
              <a:spLocks noChangeArrowheads="1"/>
            </p:cNvSpPr>
            <p:nvPr/>
          </p:nvSpPr>
          <p:spPr bwMode="gray">
            <a:xfrm>
              <a:off x="625" y="1920"/>
              <a:ext cx="993" cy="1011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41" name="Oval 13"/>
            <p:cNvSpPr>
              <a:spLocks noChangeArrowheads="1"/>
            </p:cNvSpPr>
            <p:nvPr/>
          </p:nvSpPr>
          <p:spPr bwMode="gray">
            <a:xfrm>
              <a:off x="637" y="1925"/>
              <a:ext cx="970" cy="9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42" name="Oval 14"/>
            <p:cNvSpPr>
              <a:spLocks noChangeArrowheads="1"/>
            </p:cNvSpPr>
            <p:nvPr/>
          </p:nvSpPr>
          <p:spPr bwMode="gray">
            <a:xfrm>
              <a:off x="648" y="1935"/>
              <a:ext cx="922" cy="92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43" name="Oval 15"/>
            <p:cNvSpPr>
              <a:spLocks noChangeArrowheads="1"/>
            </p:cNvSpPr>
            <p:nvPr/>
          </p:nvSpPr>
          <p:spPr bwMode="gray">
            <a:xfrm>
              <a:off x="701" y="1961"/>
              <a:ext cx="821" cy="74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</p:grpSp>
      <p:grpSp>
        <p:nvGrpSpPr>
          <p:cNvPr id="44" name="Group 41"/>
          <p:cNvGrpSpPr>
            <a:grpSpLocks/>
          </p:cNvGrpSpPr>
          <p:nvPr/>
        </p:nvGrpSpPr>
        <p:grpSpPr bwMode="auto">
          <a:xfrm>
            <a:off x="4321967" y="1857141"/>
            <a:ext cx="1000132" cy="884222"/>
            <a:chOff x="576" y="1920"/>
            <a:chExt cx="1056" cy="1152"/>
          </a:xfrm>
        </p:grpSpPr>
        <p:pic>
          <p:nvPicPr>
            <p:cNvPr id="45" name="Picture 36" descr="Picture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6" y="2780"/>
              <a:ext cx="1056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Oval 12"/>
            <p:cNvSpPr>
              <a:spLocks noChangeArrowheads="1"/>
            </p:cNvSpPr>
            <p:nvPr/>
          </p:nvSpPr>
          <p:spPr bwMode="gray">
            <a:xfrm>
              <a:off x="625" y="1920"/>
              <a:ext cx="993" cy="1011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47" name="Oval 13"/>
            <p:cNvSpPr>
              <a:spLocks noChangeArrowheads="1"/>
            </p:cNvSpPr>
            <p:nvPr/>
          </p:nvSpPr>
          <p:spPr bwMode="gray">
            <a:xfrm>
              <a:off x="637" y="1925"/>
              <a:ext cx="970" cy="9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48" name="Oval 14"/>
            <p:cNvSpPr>
              <a:spLocks noChangeArrowheads="1"/>
            </p:cNvSpPr>
            <p:nvPr/>
          </p:nvSpPr>
          <p:spPr bwMode="gray">
            <a:xfrm>
              <a:off x="648" y="1935"/>
              <a:ext cx="922" cy="92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49" name="Oval 15"/>
            <p:cNvSpPr>
              <a:spLocks noChangeArrowheads="1"/>
            </p:cNvSpPr>
            <p:nvPr/>
          </p:nvSpPr>
          <p:spPr bwMode="gray">
            <a:xfrm>
              <a:off x="701" y="1961"/>
              <a:ext cx="821" cy="74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</p:grpSp>
      <p:grpSp>
        <p:nvGrpSpPr>
          <p:cNvPr id="50" name="Group 41"/>
          <p:cNvGrpSpPr>
            <a:grpSpLocks/>
          </p:cNvGrpSpPr>
          <p:nvPr/>
        </p:nvGrpSpPr>
        <p:grpSpPr bwMode="auto">
          <a:xfrm>
            <a:off x="5442865" y="1643050"/>
            <a:ext cx="1071570" cy="891486"/>
            <a:chOff x="576" y="1920"/>
            <a:chExt cx="1056" cy="1152"/>
          </a:xfrm>
        </p:grpSpPr>
        <p:pic>
          <p:nvPicPr>
            <p:cNvPr id="51" name="Picture 36" descr="Picture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6" y="2780"/>
              <a:ext cx="1056" cy="2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" name="Oval 12"/>
            <p:cNvSpPr>
              <a:spLocks noChangeArrowheads="1"/>
            </p:cNvSpPr>
            <p:nvPr/>
          </p:nvSpPr>
          <p:spPr bwMode="gray">
            <a:xfrm>
              <a:off x="625" y="1920"/>
              <a:ext cx="993" cy="1011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53" name="Oval 13"/>
            <p:cNvSpPr>
              <a:spLocks noChangeArrowheads="1"/>
            </p:cNvSpPr>
            <p:nvPr/>
          </p:nvSpPr>
          <p:spPr bwMode="gray">
            <a:xfrm>
              <a:off x="637" y="1925"/>
              <a:ext cx="970" cy="9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54" name="Oval 14"/>
            <p:cNvSpPr>
              <a:spLocks noChangeArrowheads="1"/>
            </p:cNvSpPr>
            <p:nvPr/>
          </p:nvSpPr>
          <p:spPr bwMode="gray">
            <a:xfrm>
              <a:off x="648" y="1935"/>
              <a:ext cx="922" cy="92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  <p:sp>
          <p:nvSpPr>
            <p:cNvPr id="55" name="Oval 15"/>
            <p:cNvSpPr>
              <a:spLocks noChangeArrowheads="1"/>
            </p:cNvSpPr>
            <p:nvPr/>
          </p:nvSpPr>
          <p:spPr bwMode="gray">
            <a:xfrm>
              <a:off x="701" y="1961"/>
              <a:ext cx="821" cy="74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0" hangingPunct="0"/>
              <a:endParaRPr lang="ru-RU"/>
            </a:p>
          </p:txBody>
        </p:sp>
      </p:grpSp>
      <p:sp>
        <p:nvSpPr>
          <p:cNvPr id="57" name="Text Box 19"/>
          <p:cNvSpPr txBox="1">
            <a:spLocks noChangeArrowheads="1"/>
          </p:cNvSpPr>
          <p:nvPr/>
        </p:nvSpPr>
        <p:spPr bwMode="gray">
          <a:xfrm>
            <a:off x="5758543" y="3269740"/>
            <a:ext cx="321128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Санитарная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 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авиация - 67,8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млн.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</a:rPr>
              <a:t>рублей, спасено 132 человека, в том числе 13 детей</a:t>
            </a:r>
          </a:p>
        </p:txBody>
      </p:sp>
      <p:sp>
        <p:nvSpPr>
          <p:cNvPr id="58" name="Text Box 19"/>
          <p:cNvSpPr txBox="1">
            <a:spLocks noChangeArrowheads="1"/>
          </p:cNvSpPr>
          <p:nvPr/>
        </p:nvSpPr>
        <p:spPr bwMode="gray">
          <a:xfrm>
            <a:off x="5524500" y="4057232"/>
            <a:ext cx="35052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 2018 года впервые в Республике Калмыкия  оказывается высокотехнологичная медицинская помощь, не включенной в базовую программу ОМС - 24,4 млн. рублей.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М</a:t>
            </a:r>
            <a:r>
              <a:rPr lang="ru-RU" sz="14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едицинская </a:t>
            </a:r>
            <a:r>
              <a:rPr lang="ru-RU" sz="14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помощь оказана 99 пациентам, в том числе по профилям: «травматология и ортопедия» - 36 чел., «сердечно-сосудистая хирургия» - 60 чел., «нейрохирургия» - 3 чел.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75" y="1702642"/>
            <a:ext cx="1366979" cy="1295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26"/>
          <p:cNvSpPr txBox="1">
            <a:spLocks noChangeArrowheads="1"/>
          </p:cNvSpPr>
          <p:nvPr/>
        </p:nvSpPr>
        <p:spPr bwMode="gray">
          <a:xfrm flipH="1">
            <a:off x="1861456" y="3318568"/>
            <a:ext cx="232954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Приобретены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модульных конструкций </a:t>
            </a:r>
            <a:r>
              <a:rPr lang="ru-RU" sz="1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ФАПы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- 9</a:t>
            </a:r>
            <a:r>
              <a:rPr lang="ru-RU" sz="1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 </a:t>
            </a:r>
            <a:r>
              <a:rPr lang="ru-RU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121" y="3093970"/>
            <a:ext cx="1421235" cy="1060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 Box 26"/>
          <p:cNvSpPr txBox="1">
            <a:spLocks noChangeArrowheads="1"/>
          </p:cNvSpPr>
          <p:nvPr/>
        </p:nvSpPr>
        <p:spPr bwMode="gray">
          <a:xfrm>
            <a:off x="1872343" y="4156877"/>
            <a:ext cx="280851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Укрепление материально-технического оснащения учреждений здравоохранения – 57,7 млн. рублей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121" y="4245343"/>
            <a:ext cx="1421235" cy="101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 Box 19"/>
          <p:cNvSpPr txBox="1">
            <a:spLocks noChangeArrowheads="1"/>
          </p:cNvSpPr>
          <p:nvPr/>
        </p:nvSpPr>
        <p:spPr bwMode="gray">
          <a:xfrm>
            <a:off x="1894114" y="5494776"/>
            <a:ext cx="236219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Дополнили парк  26 автомобилей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</a:rPr>
              <a:t>скорой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помощи и передвижной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</a:rPr>
              <a:t>медицинский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комплекс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171" y="5398740"/>
            <a:ext cx="1421234" cy="1067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3413" y="4008404"/>
            <a:ext cx="1428888" cy="134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Прямоугольник 66"/>
          <p:cNvSpPr/>
          <p:nvPr/>
        </p:nvSpPr>
        <p:spPr>
          <a:xfrm>
            <a:off x="240138" y="1470917"/>
            <a:ext cx="840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2408CE"/>
                </a:solidFill>
                <a:latin typeface="Times New Roman" pitchFamily="18" charset="0"/>
                <a:cs typeface="Times New Roman" pitchFamily="18" charset="0"/>
              </a:rPr>
              <a:t>3 142,5 млн.руб.</a:t>
            </a:r>
            <a:endParaRPr lang="ru-RU" sz="1200" b="1" dirty="0">
              <a:solidFill>
                <a:srgbClr val="2408C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517175" y="1933564"/>
            <a:ext cx="840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2408CE"/>
                </a:solidFill>
                <a:latin typeface="Times New Roman" pitchFamily="18" charset="0"/>
                <a:cs typeface="Times New Roman" pitchFamily="18" charset="0"/>
              </a:rPr>
              <a:t>3 424,5 млн.руб.</a:t>
            </a:r>
            <a:endParaRPr lang="ru-RU" sz="1200" b="1" dirty="0">
              <a:solidFill>
                <a:srgbClr val="2408C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2928926" y="2048545"/>
            <a:ext cx="971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2408CE"/>
                </a:solidFill>
                <a:latin typeface="Times New Roman" pitchFamily="18" charset="0"/>
                <a:cs typeface="Times New Roman" pitchFamily="18" charset="0"/>
              </a:rPr>
              <a:t>3 413,7 млн.руб.</a:t>
            </a:r>
            <a:endParaRPr lang="ru-RU" sz="1200" b="1" dirty="0">
              <a:solidFill>
                <a:srgbClr val="2408C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29124" y="2000240"/>
            <a:ext cx="915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2408CE"/>
                </a:solidFill>
                <a:latin typeface="Times New Roman" pitchFamily="18" charset="0"/>
                <a:cs typeface="Times New Roman" pitchFamily="18" charset="0"/>
              </a:rPr>
              <a:t>3 337,7 млн.руб.</a:t>
            </a:r>
            <a:endParaRPr lang="ru-RU" sz="1200" b="1" dirty="0">
              <a:solidFill>
                <a:srgbClr val="2408C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486407" y="1720612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2408CE"/>
                </a:solidFill>
                <a:latin typeface="Times New Roman" pitchFamily="18" charset="0"/>
                <a:cs typeface="Times New Roman" pitchFamily="18" charset="0"/>
              </a:rPr>
              <a:t>4 121,6 млн.руб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48996" y="2081202"/>
            <a:ext cx="8402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2014год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1472956" y="2488059"/>
            <a:ext cx="8402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013972" y="2620050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 год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345375" y="2620049"/>
            <a:ext cx="9124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2017год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513626" y="2494182"/>
            <a:ext cx="857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1524000" y="133350"/>
            <a:ext cx="6524625" cy="487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социальную политику в 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 году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9" descr="P:\OBMEN\Budgetny\ОТДЕЛ\__Бадаева\ЗАКОН ОБ ИСПОЛНЕНИИ БЮДЖЕТА\картинки для слайдов\c7296ce514e16e77be5a0bd846a779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3214" y="1305918"/>
            <a:ext cx="2297112" cy="194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Овал 14"/>
          <p:cNvSpPr>
            <a:spLocks noChangeArrowheads="1"/>
          </p:cNvSpPr>
          <p:nvPr/>
        </p:nvSpPr>
        <p:spPr bwMode="auto">
          <a:xfrm>
            <a:off x="0" y="879475"/>
            <a:ext cx="3690938" cy="785813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Расходы на оказание мер социальной поддержки</a:t>
            </a:r>
          </a:p>
        </p:txBody>
      </p:sp>
      <p:sp>
        <p:nvSpPr>
          <p:cNvPr id="22" name="TextBox 56"/>
          <p:cNvSpPr txBox="1">
            <a:spLocks noChangeArrowheads="1"/>
          </p:cNvSpPr>
          <p:nvPr/>
        </p:nvSpPr>
        <p:spPr bwMode="auto">
          <a:xfrm>
            <a:off x="1602282" y="1719263"/>
            <a:ext cx="1471118" cy="36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112,3%</a:t>
            </a:r>
          </a:p>
        </p:txBody>
      </p:sp>
      <p:sp>
        <p:nvSpPr>
          <p:cNvPr id="23" name=" 3"/>
          <p:cNvSpPr/>
          <p:nvPr/>
        </p:nvSpPr>
        <p:spPr bwMode="auto">
          <a:xfrm>
            <a:off x="710829" y="1873495"/>
            <a:ext cx="862561" cy="531400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00FF"/>
          </a:solidFill>
          <a:ln>
            <a:noFill/>
          </a:ln>
          <a:effectLst/>
          <a:scene3d>
            <a:camera prst="orthographicFront"/>
            <a:lightRig rig="flat" dir="t"/>
          </a:scene3d>
          <a:sp3d z="-190500" extrusionH="12700" prstMaterial="plastic">
            <a:bevelT w="50800" h="50800"/>
            <a:extrusionClr>
              <a:srgbClr val="FF0000"/>
            </a:extrusionClr>
          </a:sp3d>
        </p:spPr>
        <p:style>
          <a:lnRef idx="0">
            <a:schemeClr val="accent6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6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1495425" y="2252663"/>
            <a:ext cx="1254125" cy="835025"/>
          </a:xfrm>
          <a:prstGeom prst="roundRect">
            <a:avLst/>
          </a:prstGeom>
          <a:solidFill>
            <a:srgbClr val="00B050">
              <a:alpha val="79000"/>
            </a:srgbClr>
          </a:solidFill>
          <a:ln>
            <a:noFill/>
          </a:ln>
          <a:effectLst>
            <a:outerShdw blurRad="63500" dist="88900" dir="666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1 457,5 млн. руб.</a:t>
            </a:r>
          </a:p>
        </p:txBody>
      </p:sp>
      <p:sp>
        <p:nvSpPr>
          <p:cNvPr id="28" name="Скругленный прямоугольник 27"/>
          <p:cNvSpPr/>
          <p:nvPr/>
        </p:nvSpPr>
        <p:spPr bwMode="auto">
          <a:xfrm>
            <a:off x="161925" y="2481263"/>
            <a:ext cx="1254125" cy="606425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63500" dist="88900" dir="666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1 298,3 млн. руб.</a:t>
            </a:r>
          </a:p>
        </p:txBody>
      </p:sp>
      <p:sp>
        <p:nvSpPr>
          <p:cNvPr id="30" name="TextBox 29"/>
          <p:cNvSpPr txBox="1"/>
          <p:nvPr/>
        </p:nvSpPr>
        <p:spPr bwMode="auto">
          <a:xfrm>
            <a:off x="1692275" y="3070225"/>
            <a:ext cx="130016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2018 г.</a:t>
            </a:r>
          </a:p>
        </p:txBody>
      </p:sp>
      <p:sp>
        <p:nvSpPr>
          <p:cNvPr id="31" name="TextBox 30"/>
          <p:cNvSpPr txBox="1"/>
          <p:nvPr/>
        </p:nvSpPr>
        <p:spPr bwMode="auto">
          <a:xfrm>
            <a:off x="341313" y="3070225"/>
            <a:ext cx="117633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2017 г.</a:t>
            </a:r>
          </a:p>
        </p:txBody>
      </p:sp>
      <p:sp>
        <p:nvSpPr>
          <p:cNvPr id="32" name="Овал 14"/>
          <p:cNvSpPr>
            <a:spLocks noChangeArrowheads="1"/>
          </p:cNvSpPr>
          <p:nvPr/>
        </p:nvSpPr>
        <p:spPr bwMode="auto">
          <a:xfrm>
            <a:off x="2178050" y="1679575"/>
            <a:ext cx="2357438" cy="785813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Федеральные средства – 433,3 млн.руб.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29,7 % </a:t>
            </a:r>
          </a:p>
        </p:txBody>
      </p:sp>
      <p:sp>
        <p:nvSpPr>
          <p:cNvPr id="33" name="Овал 14"/>
          <p:cNvSpPr>
            <a:spLocks noChangeArrowheads="1"/>
          </p:cNvSpPr>
          <p:nvPr/>
        </p:nvSpPr>
        <p:spPr bwMode="auto">
          <a:xfrm>
            <a:off x="2187575" y="2495550"/>
            <a:ext cx="2286000" cy="928688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Республиканский  бюджет – 1024,2 млн.руб. 70,3 %</a:t>
            </a:r>
          </a:p>
        </p:txBody>
      </p:sp>
      <p:pic>
        <p:nvPicPr>
          <p:cNvPr id="34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76625"/>
            <a:ext cx="4781551" cy="3381375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grpSp>
        <p:nvGrpSpPr>
          <p:cNvPr id="35" name="Group 6"/>
          <p:cNvGrpSpPr>
            <a:grpSpLocks/>
          </p:cNvGrpSpPr>
          <p:nvPr/>
        </p:nvGrpSpPr>
        <p:grpSpPr bwMode="auto">
          <a:xfrm>
            <a:off x="5381625" y="3338513"/>
            <a:ext cx="3357563" cy="641350"/>
            <a:chOff x="816" y="2304"/>
            <a:chExt cx="1440" cy="448"/>
          </a:xfrm>
        </p:grpSpPr>
        <p:sp>
          <p:nvSpPr>
            <p:cNvPr id="36" name="Freeform 7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8370 w 1120"/>
                <a:gd name="T1" fmla="*/ 3 h 252"/>
                <a:gd name="T2" fmla="*/ 8332 w 1120"/>
                <a:gd name="T3" fmla="*/ 3 h 252"/>
                <a:gd name="T4" fmla="*/ 8211 w 1120"/>
                <a:gd name="T5" fmla="*/ 3 h 252"/>
                <a:gd name="T6" fmla="*/ 8026 w 1120"/>
                <a:gd name="T7" fmla="*/ 3 h 252"/>
                <a:gd name="T8" fmla="*/ 7759 w 1120"/>
                <a:gd name="T9" fmla="*/ 3 h 252"/>
                <a:gd name="T10" fmla="*/ 7415 w 1120"/>
                <a:gd name="T11" fmla="*/ 3 h 252"/>
                <a:gd name="T12" fmla="*/ 7014 w 1120"/>
                <a:gd name="T13" fmla="*/ 3 h 252"/>
                <a:gd name="T14" fmla="*/ 6545 w 1120"/>
                <a:gd name="T15" fmla="*/ 3 h 252"/>
                <a:gd name="T16" fmla="*/ 6017 w 1120"/>
                <a:gd name="T17" fmla="*/ 2 h 252"/>
                <a:gd name="T18" fmla="*/ 5456 w 1120"/>
                <a:gd name="T19" fmla="*/ 2 h 252"/>
                <a:gd name="T20" fmla="*/ 4827 w 1120"/>
                <a:gd name="T21" fmla="*/ 2 h 252"/>
                <a:gd name="T22" fmla="*/ 4146 w 1120"/>
                <a:gd name="T23" fmla="*/ 2 h 252"/>
                <a:gd name="T24" fmla="*/ 3477 w 1120"/>
                <a:gd name="T25" fmla="*/ 2 h 252"/>
                <a:gd name="T26" fmla="*/ 2863 w 1120"/>
                <a:gd name="T27" fmla="*/ 2 h 252"/>
                <a:gd name="T28" fmla="*/ 2298 w 1120"/>
                <a:gd name="T29" fmla="*/ 2 h 252"/>
                <a:gd name="T30" fmla="*/ 1778 w 1120"/>
                <a:gd name="T31" fmla="*/ 3 h 252"/>
                <a:gd name="T32" fmla="*/ 1335 w 1120"/>
                <a:gd name="T33" fmla="*/ 3 h 252"/>
                <a:gd name="T34" fmla="*/ 948 w 1120"/>
                <a:gd name="T35" fmla="*/ 3 h 252"/>
                <a:gd name="T36" fmla="*/ 607 w 1120"/>
                <a:gd name="T37" fmla="*/ 3 h 252"/>
                <a:gd name="T38" fmla="*/ 346 w 1120"/>
                <a:gd name="T39" fmla="*/ 3 h 252"/>
                <a:gd name="T40" fmla="*/ 145 w 1120"/>
                <a:gd name="T41" fmla="*/ 3 h 252"/>
                <a:gd name="T42" fmla="*/ 42 w 1120"/>
                <a:gd name="T43" fmla="*/ 3 h 252"/>
                <a:gd name="T44" fmla="*/ 0 w 1120"/>
                <a:gd name="T45" fmla="*/ 3 h 252"/>
                <a:gd name="T46" fmla="*/ 0 w 1120"/>
                <a:gd name="T47" fmla="*/ 2 h 252"/>
                <a:gd name="T48" fmla="*/ 4180 w 1120"/>
                <a:gd name="T49" fmla="*/ 0 h 252"/>
                <a:gd name="T50" fmla="*/ 8370 w 1120"/>
                <a:gd name="T51" fmla="*/ 2 h 252"/>
                <a:gd name="T52" fmla="*/ 8370 w 1120"/>
                <a:gd name="T53" fmla="*/ 3 h 252"/>
                <a:gd name="T54" fmla="*/ 8370 w 1120"/>
                <a:gd name="T55" fmla="*/ 3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Rectangle 8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38" name="Прямоугольник 51"/>
          <p:cNvSpPr>
            <a:spLocks noChangeArrowheads="1"/>
          </p:cNvSpPr>
          <p:nvPr/>
        </p:nvSpPr>
        <p:spPr bwMode="auto">
          <a:xfrm>
            <a:off x="5381625" y="3338513"/>
            <a:ext cx="32861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2018 году введены новые меры социальной поддержки  семей, имеющих детей</a:t>
            </a:r>
            <a:r>
              <a:rPr lang="ru-RU" sz="10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000" dirty="0">
              <a:solidFill>
                <a:schemeClr val="bg1"/>
              </a:solidFill>
            </a:endParaRPr>
          </a:p>
        </p:txBody>
      </p:sp>
      <p:pic>
        <p:nvPicPr>
          <p:cNvPr id="40" name="Picture 5" descr="C:\Users\pmarkasian\Desktop\Other\Шаблоны\заготовки1\9\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75213" y="4254500"/>
            <a:ext cx="2106612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5" descr="C:\Users\pmarkasian\Desktop\Other\Шаблоны\заготовки1\9\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16738" y="4310063"/>
            <a:ext cx="2227262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 3"/>
          <p:cNvSpPr/>
          <p:nvPr/>
        </p:nvSpPr>
        <p:spPr>
          <a:xfrm rot="9548285">
            <a:off x="7503252" y="3981401"/>
            <a:ext cx="570533" cy="437151"/>
          </a:xfrm>
          <a:prstGeom prst="swooshArrow">
            <a:avLst>
              <a:gd name="adj1" fmla="val 25000"/>
              <a:gd name="adj2" fmla="val 47134"/>
            </a:avLst>
          </a:prstGeom>
          <a:solidFill>
            <a:srgbClr val="FF0000"/>
          </a:solidFill>
          <a:ln>
            <a:noFill/>
          </a:ln>
          <a:effectLst/>
          <a:scene3d>
            <a:camera prst="orthographicFront"/>
            <a:lightRig rig="flat" dir="t"/>
          </a:scene3d>
          <a:sp3d z="-190500" extrusionH="12700" prstMaterial="plastic">
            <a:bevelT w="50800" h="50800"/>
            <a:extrusionClr>
              <a:srgbClr val="FF0000"/>
            </a:extrusionClr>
          </a:sp3d>
        </p:spPr>
        <p:style>
          <a:lnRef idx="0">
            <a:schemeClr val="accent6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6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3" name=" 3"/>
          <p:cNvSpPr/>
          <p:nvPr/>
        </p:nvSpPr>
        <p:spPr>
          <a:xfrm rot="9770957">
            <a:off x="5613902" y="3953462"/>
            <a:ext cx="570533" cy="437151"/>
          </a:xfrm>
          <a:prstGeom prst="swooshArrow">
            <a:avLst>
              <a:gd name="adj1" fmla="val 25000"/>
              <a:gd name="adj2" fmla="val 47134"/>
            </a:avLst>
          </a:prstGeom>
          <a:solidFill>
            <a:srgbClr val="FF0000"/>
          </a:solidFill>
          <a:ln>
            <a:noFill/>
          </a:ln>
          <a:effectLst/>
          <a:scene3d>
            <a:camera prst="orthographicFront"/>
            <a:lightRig rig="flat" dir="t"/>
          </a:scene3d>
          <a:sp3d z="-190500" extrusionH="12700" prstMaterial="plastic">
            <a:bevelT w="50800" h="50800"/>
            <a:extrusionClr>
              <a:srgbClr val="FF0000"/>
            </a:extrusionClr>
          </a:sp3d>
        </p:spPr>
        <p:style>
          <a:lnRef idx="0">
            <a:schemeClr val="accent6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0">
            <a:schemeClr val="accent6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pic>
        <p:nvPicPr>
          <p:cNvPr id="44" name="Picture 8" descr="C:\Users\pmarkasian\Desktop\Other\Шаблоны\заготовки1\9\5.png"/>
          <p:cNvPicPr>
            <a:picLocks noChangeAspect="1" noChangeArrowheads="1"/>
          </p:cNvPicPr>
          <p:nvPr/>
        </p:nvPicPr>
        <p:blipFill>
          <a:blip r:embed="rId8"/>
          <a:srcRect b="67039"/>
          <a:stretch>
            <a:fillRect/>
          </a:stretch>
        </p:blipFill>
        <p:spPr bwMode="auto">
          <a:xfrm>
            <a:off x="6338888" y="4324350"/>
            <a:ext cx="428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8" descr="C:\Users\pmarkasian\Desktop\Other\Шаблоны\заготовки1\9\5.png"/>
          <p:cNvPicPr>
            <a:picLocks noChangeAspect="1" noChangeArrowheads="1"/>
          </p:cNvPicPr>
          <p:nvPr/>
        </p:nvPicPr>
        <p:blipFill>
          <a:blip r:embed="rId9"/>
          <a:srcRect t="31102" b="35938"/>
          <a:stretch>
            <a:fillRect/>
          </a:stretch>
        </p:blipFill>
        <p:spPr bwMode="auto">
          <a:xfrm>
            <a:off x="8534400" y="4343400"/>
            <a:ext cx="35718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Овал 14"/>
          <p:cNvSpPr>
            <a:spLocks noChangeArrowheads="1"/>
          </p:cNvSpPr>
          <p:nvPr/>
        </p:nvSpPr>
        <p:spPr bwMode="auto">
          <a:xfrm>
            <a:off x="4591050" y="4438650"/>
            <a:ext cx="2428875" cy="200025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buFontTx/>
              <a:buChar char="-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ежемесячная выплата в связи с рождением (усыновлением) первого ребенка до достижения ребенком возраста полутора лет           в размере 8 944,0 рублей </a:t>
            </a:r>
          </a:p>
          <a:p>
            <a:pPr algn="ctr"/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497 семей</a:t>
            </a:r>
          </a:p>
        </p:txBody>
      </p:sp>
      <p:sp>
        <p:nvSpPr>
          <p:cNvPr id="48" name="Прямоугольник 40"/>
          <p:cNvSpPr>
            <a:spLocks noChangeArrowheads="1"/>
          </p:cNvSpPr>
          <p:nvPr/>
        </p:nvSpPr>
        <p:spPr bwMode="auto">
          <a:xfrm>
            <a:off x="7035800" y="4632325"/>
            <a:ext cx="1785938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-"/>
            </a:pPr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ежемесячная денежная выплата в случае рождения третьего ребенка или последующих детей до достижения ребенком возраста трех лет в размере 9 167,0 рублей</a:t>
            </a:r>
          </a:p>
          <a:p>
            <a:pPr algn="ctr">
              <a:buFontTx/>
              <a:buChar char="-"/>
            </a:pPr>
            <a:endParaRPr lang="ru-RU" sz="1200" b="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0" dirty="0">
                <a:latin typeface="Times New Roman" pitchFamily="18" charset="0"/>
                <a:cs typeface="Times New Roman" pitchFamily="18" charset="0"/>
              </a:rPr>
              <a:t>706 семей</a:t>
            </a:r>
          </a:p>
          <a:p>
            <a:pPr algn="ctr"/>
            <a:r>
              <a:rPr lang="ru-RU" sz="1100" b="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9" name="Скругленный прямоугольник 48"/>
          <p:cNvSpPr/>
          <p:nvPr/>
        </p:nvSpPr>
        <p:spPr bwMode="auto">
          <a:xfrm>
            <a:off x="6781800" y="1268413"/>
            <a:ext cx="2066925" cy="720725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r>
              <a:rPr lang="ru-RU" sz="1400" b="1" dirty="0">
                <a:solidFill>
                  <a:srgbClr val="0070C0"/>
                </a:solidFill>
              </a:rPr>
              <a:t>Расходы на социальную политику  </a:t>
            </a: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6829425" y="2168525"/>
            <a:ext cx="2038350" cy="75565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algn="ctr">
              <a:defRPr/>
            </a:pPr>
            <a:endParaRPr lang="ru-RU" sz="1400" dirty="0" smtClean="0">
              <a:solidFill>
                <a:srgbClr val="0070C0"/>
              </a:solidFill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0070C0"/>
                </a:solidFill>
              </a:rPr>
              <a:t>2 </a:t>
            </a:r>
            <a:r>
              <a:rPr lang="ru-RU" sz="1400" b="1" dirty="0">
                <a:solidFill>
                  <a:srgbClr val="0070C0"/>
                </a:solidFill>
              </a:rPr>
              <a:t>459,1 млн.рублей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2" grpId="0"/>
      <p:bldP spid="33" grpId="0"/>
      <p:bldP spid="4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520f062ef5e0335027b7a73da56ad20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4143380"/>
            <a:ext cx="5143505" cy="28487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858000"/>
            <a:ext cx="9144000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1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500174"/>
            <a:ext cx="965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786314" y="2357430"/>
            <a:ext cx="1071570" cy="72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5929322" y="1428736"/>
            <a:ext cx="276024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Сельское хозяйство </a:t>
            </a:r>
          </a:p>
          <a:p>
            <a:pPr algn="ctr"/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1 079,2 млн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. руб.</a:t>
            </a:r>
          </a:p>
        </p:txBody>
      </p:sp>
      <p:sp>
        <p:nvSpPr>
          <p:cNvPr id="36" name="TextBox 24"/>
          <p:cNvSpPr txBox="1">
            <a:spLocks noChangeArrowheads="1"/>
          </p:cNvSpPr>
          <p:nvPr/>
        </p:nvSpPr>
        <p:spPr bwMode="auto">
          <a:xfrm>
            <a:off x="5786446" y="4214818"/>
            <a:ext cx="315394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Малое и среднее </a:t>
            </a:r>
          </a:p>
          <a:p>
            <a:pPr algn="ctr"/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предпринимательство </a:t>
            </a:r>
            <a:endParaRPr lang="ru-RU" sz="2200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  <a:p>
            <a:pPr algn="ctr"/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49,1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млн. руб.</a:t>
            </a:r>
          </a:p>
        </p:txBody>
      </p:sp>
      <p:sp>
        <p:nvSpPr>
          <p:cNvPr id="37" name="TextBox 26"/>
          <p:cNvSpPr txBox="1">
            <a:spLocks noChangeArrowheads="1"/>
          </p:cNvSpPr>
          <p:nvPr/>
        </p:nvSpPr>
        <p:spPr bwMode="auto">
          <a:xfrm>
            <a:off x="5929322" y="2357430"/>
            <a:ext cx="28930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Дорожное хозяйство </a:t>
            </a:r>
          </a:p>
          <a:p>
            <a:pPr algn="ctr"/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605,5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млн. руб.</a:t>
            </a:r>
          </a:p>
        </p:txBody>
      </p: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286512" y="3286124"/>
            <a:ext cx="21905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Транспорт </a:t>
            </a:r>
          </a:p>
          <a:p>
            <a:pPr algn="ctr"/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122,7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млн. руб.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929190" y="4357694"/>
            <a:ext cx="1000132" cy="10001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 descr="---_1_~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3429000"/>
            <a:ext cx="1095383" cy="7143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6" name="Прямоугольник 55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лок-схема: узел 57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>
          <a:xfrm>
            <a:off x="1302197" y="0"/>
            <a:ext cx="6355904" cy="68766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государственную поддержку развития 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отраслей экономики за 2018 год</a:t>
            </a:r>
            <a:endParaRPr 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graphicFrame>
        <p:nvGraphicFramePr>
          <p:cNvPr id="40" name="Диаграмма 39"/>
          <p:cNvGraphicFramePr/>
          <p:nvPr/>
        </p:nvGraphicFramePr>
        <p:xfrm>
          <a:off x="0" y="633390"/>
          <a:ext cx="5617029" cy="388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1904983" y="1558002"/>
            <a:ext cx="12858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14,6 %</a:t>
            </a:r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5195" y="2363554"/>
            <a:ext cx="25717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i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Общий объем расходов  </a:t>
            </a:r>
            <a:r>
              <a:rPr lang="ru-RU" sz="1900" b="1" i="1" dirty="0" smtClean="0">
                <a:latin typeface="Cambria" pitchFamily="18" charset="0"/>
              </a:rPr>
              <a:t>12 698,5 млн. руб.</a:t>
            </a:r>
            <a:endParaRPr lang="ru-RU" sz="1900" b="1" i="1" dirty="0">
              <a:latin typeface="Cambria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41514" y="3679371"/>
            <a:ext cx="4078061" cy="3035777"/>
          </a:xfrm>
          <a:prstGeom prst="roundRect">
            <a:avLst/>
          </a:prstGeom>
          <a:solidFill>
            <a:schemeClr val="bg1"/>
          </a:solidFill>
          <a:ln w="31750" cmpd="sng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Picture 4" descr="5566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4615543"/>
            <a:ext cx="1357322" cy="1781819"/>
          </a:xfrm>
          <a:prstGeom prst="round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4" descr="5566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6371" y="4159704"/>
            <a:ext cx="1357322" cy="2239018"/>
          </a:xfrm>
          <a:prstGeom prst="round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Скругленная прямоугольная выноска 54"/>
          <p:cNvSpPr/>
          <p:nvPr/>
        </p:nvSpPr>
        <p:spPr>
          <a:xfrm>
            <a:off x="250369" y="4001867"/>
            <a:ext cx="1296061" cy="395962"/>
          </a:xfrm>
          <a:prstGeom prst="wedgeRoundRectCallout">
            <a:avLst>
              <a:gd name="adj1" fmla="val 61459"/>
              <a:gd name="adj2" fmla="val -1679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Cambria" pitchFamily="18" charset="0"/>
              </a:rPr>
              <a:t>+530,8 </a:t>
            </a:r>
          </a:p>
          <a:p>
            <a:pPr algn="ctr"/>
            <a:r>
              <a:rPr lang="ru-RU" sz="1200" b="1" dirty="0" smtClean="0">
                <a:latin typeface="Cambria" pitchFamily="18" charset="0"/>
              </a:rPr>
              <a:t>млн. руб.</a:t>
            </a:r>
            <a:endParaRPr lang="ru-RU" sz="1200" b="1" dirty="0">
              <a:latin typeface="Cambria" pitchFamily="18" charset="0"/>
            </a:endParaRPr>
          </a:p>
        </p:txBody>
      </p:sp>
      <p:sp>
        <p:nvSpPr>
          <p:cNvPr id="59" name="Freeform 8"/>
          <p:cNvSpPr>
            <a:spLocks/>
          </p:cNvSpPr>
          <p:nvPr/>
        </p:nvSpPr>
        <p:spPr bwMode="gray">
          <a:xfrm rot="10517724">
            <a:off x="1523998" y="3990980"/>
            <a:ext cx="1085840" cy="472163"/>
          </a:xfrm>
          <a:custGeom>
            <a:avLst/>
            <a:gdLst>
              <a:gd name="T0" fmla="*/ 0 w 952"/>
              <a:gd name="T1" fmla="*/ 756 h 947"/>
              <a:gd name="T2" fmla="*/ 191 w 952"/>
              <a:gd name="T3" fmla="*/ 591 h 947"/>
              <a:gd name="T4" fmla="*/ 190 w 952"/>
              <a:gd name="T5" fmla="*/ 672 h 947"/>
              <a:gd name="T6" fmla="*/ 194 w 952"/>
              <a:gd name="T7" fmla="*/ 672 h 947"/>
              <a:gd name="T8" fmla="*/ 205 w 952"/>
              <a:gd name="T9" fmla="*/ 672 h 947"/>
              <a:gd name="T10" fmla="*/ 225 w 952"/>
              <a:gd name="T11" fmla="*/ 671 h 947"/>
              <a:gd name="T12" fmla="*/ 250 w 952"/>
              <a:gd name="T13" fmla="*/ 667 h 947"/>
              <a:gd name="T14" fmla="*/ 281 w 952"/>
              <a:gd name="T15" fmla="*/ 662 h 947"/>
              <a:gd name="T16" fmla="*/ 316 w 952"/>
              <a:gd name="T17" fmla="*/ 653 h 947"/>
              <a:gd name="T18" fmla="*/ 356 w 952"/>
              <a:gd name="T19" fmla="*/ 641 h 947"/>
              <a:gd name="T20" fmla="*/ 399 w 952"/>
              <a:gd name="T21" fmla="*/ 626 h 947"/>
              <a:gd name="T22" fmla="*/ 444 w 952"/>
              <a:gd name="T23" fmla="*/ 605 h 947"/>
              <a:gd name="T24" fmla="*/ 492 w 952"/>
              <a:gd name="T25" fmla="*/ 578 h 947"/>
              <a:gd name="T26" fmla="*/ 540 w 952"/>
              <a:gd name="T27" fmla="*/ 547 h 947"/>
              <a:gd name="T28" fmla="*/ 587 w 952"/>
              <a:gd name="T29" fmla="*/ 508 h 947"/>
              <a:gd name="T30" fmla="*/ 635 w 952"/>
              <a:gd name="T31" fmla="*/ 463 h 947"/>
              <a:gd name="T32" fmla="*/ 689 w 952"/>
              <a:gd name="T33" fmla="*/ 405 h 947"/>
              <a:gd name="T34" fmla="*/ 737 w 952"/>
              <a:gd name="T35" fmla="*/ 350 h 947"/>
              <a:gd name="T36" fmla="*/ 780 w 952"/>
              <a:gd name="T37" fmla="*/ 298 h 947"/>
              <a:gd name="T38" fmla="*/ 816 w 952"/>
              <a:gd name="T39" fmla="*/ 249 h 947"/>
              <a:gd name="T40" fmla="*/ 847 w 952"/>
              <a:gd name="T41" fmla="*/ 204 h 947"/>
              <a:gd name="T42" fmla="*/ 873 w 952"/>
              <a:gd name="T43" fmla="*/ 164 h 947"/>
              <a:gd name="T44" fmla="*/ 895 w 952"/>
              <a:gd name="T45" fmla="*/ 126 h 947"/>
              <a:gd name="T46" fmla="*/ 913 w 952"/>
              <a:gd name="T47" fmla="*/ 94 h 947"/>
              <a:gd name="T48" fmla="*/ 926 w 952"/>
              <a:gd name="T49" fmla="*/ 66 h 947"/>
              <a:gd name="T50" fmla="*/ 936 w 952"/>
              <a:gd name="T51" fmla="*/ 42 h 947"/>
              <a:gd name="T52" fmla="*/ 944 w 952"/>
              <a:gd name="T53" fmla="*/ 24 h 947"/>
              <a:gd name="T54" fmla="*/ 949 w 952"/>
              <a:gd name="T55" fmla="*/ 12 h 947"/>
              <a:gd name="T56" fmla="*/ 952 w 952"/>
              <a:gd name="T57" fmla="*/ 2 h 947"/>
              <a:gd name="T58" fmla="*/ 952 w 952"/>
              <a:gd name="T59" fmla="*/ 0 h 947"/>
              <a:gd name="T60" fmla="*/ 952 w 952"/>
              <a:gd name="T61" fmla="*/ 4 h 947"/>
              <a:gd name="T62" fmla="*/ 950 w 952"/>
              <a:gd name="T63" fmla="*/ 17 h 947"/>
              <a:gd name="T64" fmla="*/ 948 w 952"/>
              <a:gd name="T65" fmla="*/ 36 h 947"/>
              <a:gd name="T66" fmla="*/ 942 w 952"/>
              <a:gd name="T67" fmla="*/ 62 h 947"/>
              <a:gd name="T68" fmla="*/ 936 w 952"/>
              <a:gd name="T69" fmla="*/ 93 h 947"/>
              <a:gd name="T70" fmla="*/ 927 w 952"/>
              <a:gd name="T71" fmla="*/ 130 h 947"/>
              <a:gd name="T72" fmla="*/ 914 w 952"/>
              <a:gd name="T73" fmla="*/ 172 h 947"/>
              <a:gd name="T74" fmla="*/ 899 w 952"/>
              <a:gd name="T75" fmla="*/ 217 h 947"/>
              <a:gd name="T76" fmla="*/ 881 w 952"/>
              <a:gd name="T77" fmla="*/ 264 h 947"/>
              <a:gd name="T78" fmla="*/ 857 w 952"/>
              <a:gd name="T79" fmla="*/ 315 h 947"/>
              <a:gd name="T80" fmla="*/ 830 w 952"/>
              <a:gd name="T81" fmla="*/ 368 h 947"/>
              <a:gd name="T82" fmla="*/ 798 w 952"/>
              <a:gd name="T83" fmla="*/ 421 h 947"/>
              <a:gd name="T84" fmla="*/ 762 w 952"/>
              <a:gd name="T85" fmla="*/ 475 h 947"/>
              <a:gd name="T86" fmla="*/ 719 w 952"/>
              <a:gd name="T87" fmla="*/ 529 h 947"/>
              <a:gd name="T88" fmla="*/ 671 w 952"/>
              <a:gd name="T89" fmla="*/ 582 h 947"/>
              <a:gd name="T90" fmla="*/ 613 w 952"/>
              <a:gd name="T91" fmla="*/ 637 h 947"/>
              <a:gd name="T92" fmla="*/ 555 w 952"/>
              <a:gd name="T93" fmla="*/ 685 h 947"/>
              <a:gd name="T94" fmla="*/ 500 w 952"/>
              <a:gd name="T95" fmla="*/ 726 h 947"/>
              <a:gd name="T96" fmla="*/ 447 w 952"/>
              <a:gd name="T97" fmla="*/ 761 h 947"/>
              <a:gd name="T98" fmla="*/ 396 w 952"/>
              <a:gd name="T99" fmla="*/ 790 h 947"/>
              <a:gd name="T100" fmla="*/ 350 w 952"/>
              <a:gd name="T101" fmla="*/ 813 h 947"/>
              <a:gd name="T102" fmla="*/ 307 w 952"/>
              <a:gd name="T103" fmla="*/ 831 h 947"/>
              <a:gd name="T104" fmla="*/ 270 w 952"/>
              <a:gd name="T105" fmla="*/ 845 h 947"/>
              <a:gd name="T106" fmla="*/ 238 w 952"/>
              <a:gd name="T107" fmla="*/ 855 h 947"/>
              <a:gd name="T108" fmla="*/ 212 w 952"/>
              <a:gd name="T109" fmla="*/ 862 h 947"/>
              <a:gd name="T110" fmla="*/ 192 w 952"/>
              <a:gd name="T111" fmla="*/ 866 h 947"/>
              <a:gd name="T112" fmla="*/ 181 w 952"/>
              <a:gd name="T113" fmla="*/ 868 h 947"/>
              <a:gd name="T114" fmla="*/ 176 w 952"/>
              <a:gd name="T115" fmla="*/ 868 h 947"/>
              <a:gd name="T116" fmla="*/ 167 w 952"/>
              <a:gd name="T117" fmla="*/ 947 h 947"/>
              <a:gd name="T118" fmla="*/ 0 w 952"/>
              <a:gd name="T119" fmla="*/ 756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0">
                <a:solidFill>
                  <a:srgbClr val="BBF6EE"/>
                </a:solidFill>
                <a:prstDash val="solid"/>
                <a:round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642910" y="5357826"/>
            <a:ext cx="12858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1 325,7</a:t>
            </a:r>
            <a:endParaRPr lang="ru-RU" sz="2500" b="1" i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64203" y="5148273"/>
            <a:ext cx="12858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1 856,5</a:t>
            </a:r>
            <a:endParaRPr lang="ru-RU" sz="2500" b="1" i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62" name="TextBox 25"/>
          <p:cNvSpPr txBox="1">
            <a:spLocks noChangeArrowheads="1"/>
          </p:cNvSpPr>
          <p:nvPr/>
        </p:nvSpPr>
        <p:spPr bwMode="auto">
          <a:xfrm>
            <a:off x="857224" y="6357958"/>
            <a:ext cx="79303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2017 г.</a:t>
            </a:r>
            <a:endParaRPr lang="ru-RU" sz="1500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63" name="TextBox 25"/>
          <p:cNvSpPr txBox="1">
            <a:spLocks noChangeArrowheads="1"/>
          </p:cNvSpPr>
          <p:nvPr/>
        </p:nvSpPr>
        <p:spPr bwMode="auto">
          <a:xfrm>
            <a:off x="2351984" y="6347072"/>
            <a:ext cx="8346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2018 г.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64" name="Правая фигурная скобка 63"/>
          <p:cNvSpPr/>
          <p:nvPr/>
        </p:nvSpPr>
        <p:spPr>
          <a:xfrm>
            <a:off x="4522345" y="1177005"/>
            <a:ext cx="450288" cy="4121616"/>
          </a:xfrm>
          <a:prstGeom prst="rightBrace">
            <a:avLst>
              <a:gd name="adj1" fmla="val 131990"/>
              <a:gd name="adj2" fmla="val 70878"/>
            </a:avLst>
          </a:prstGeom>
          <a:ln w="41275"/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300"/>
                            </p:stCondLst>
                            <p:childTnLst>
                              <p:par>
                                <p:cTn id="2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Graphic spid="40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5901" y="161925"/>
            <a:ext cx="6191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Уровень долговой нагрузки Республики Калмыкия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1084521"/>
          <a:ext cx="9144000" cy="5773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93137" y="6519446"/>
            <a:ext cx="16586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01.01.2018 г.</a:t>
            </a:r>
            <a:endParaRPr lang="ru-RU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0" y="1685925"/>
            <a:ext cx="9144000" cy="51720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5901" y="0"/>
            <a:ext cx="6191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Объемы средств, направленных на реализацию «майских» указов президента РФ за 2013-2018 годы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3950" y="1400175"/>
            <a:ext cx="7019925" cy="307777"/>
          </a:xfrm>
          <a:prstGeom prst="wedgeRectCallout">
            <a:avLst>
              <a:gd name="adj1" fmla="val -20977"/>
              <a:gd name="adj2" fmla="val 12181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ПРИОРИТЕТНЫЕ РАСХОДЫ  -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5 996,9 МЛН. РУБ.</a:t>
            </a:r>
          </a:p>
        </p:txBody>
      </p:sp>
      <p:sp>
        <p:nvSpPr>
          <p:cNvPr id="20" name="Овал 19"/>
          <p:cNvSpPr/>
          <p:nvPr/>
        </p:nvSpPr>
        <p:spPr>
          <a:xfrm>
            <a:off x="2219325" y="876300"/>
            <a:ext cx="4543425" cy="5143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Всего расходов – 8 026,0 млн.руб.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gray">
          <a:xfrm rot="10800000" flipV="1">
            <a:off x="-1" y="2262859"/>
            <a:ext cx="3439887" cy="714380"/>
          </a:xfrm>
          <a:prstGeom prst="roundRect">
            <a:avLst>
              <a:gd name="adj" fmla="val 50000"/>
            </a:avLst>
          </a:prstGeom>
          <a:gradFill rotWithShape="0">
            <a:gsLst>
              <a:gs pos="13000">
                <a:schemeClr val="bg1">
                  <a:lumMod val="95000"/>
                  <a:alpha val="17000"/>
                </a:schemeClr>
              </a:gs>
              <a:gs pos="100000">
                <a:srgbClr val="3278CC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 rot="10800000" flipV="1">
            <a:off x="-1" y="3226934"/>
            <a:ext cx="3472544" cy="724580"/>
          </a:xfrm>
          <a:prstGeom prst="roundRect">
            <a:avLst>
              <a:gd name="adj" fmla="val 50000"/>
            </a:avLst>
          </a:prstGeom>
          <a:gradFill rotWithShape="0">
            <a:gsLst>
              <a:gs pos="13000">
                <a:schemeClr val="bg1">
                  <a:lumMod val="95000"/>
                  <a:alpha val="17000"/>
                </a:schemeClr>
              </a:gs>
              <a:gs pos="100000">
                <a:srgbClr val="3278CC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gray">
          <a:xfrm rot="10800000" flipV="1">
            <a:off x="-1" y="4209378"/>
            <a:ext cx="3461657" cy="700078"/>
          </a:xfrm>
          <a:prstGeom prst="roundRect">
            <a:avLst>
              <a:gd name="adj" fmla="val 50000"/>
            </a:avLst>
          </a:prstGeom>
          <a:gradFill rotWithShape="0">
            <a:gsLst>
              <a:gs pos="13000">
                <a:schemeClr val="bg1">
                  <a:lumMod val="95000"/>
                  <a:alpha val="17000"/>
                </a:schemeClr>
              </a:gs>
              <a:gs pos="100000">
                <a:srgbClr val="3278CC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gray">
          <a:xfrm rot="10800000" flipV="1">
            <a:off x="-1" y="5330608"/>
            <a:ext cx="3461657" cy="700078"/>
          </a:xfrm>
          <a:prstGeom prst="roundRect">
            <a:avLst>
              <a:gd name="adj" fmla="val 50000"/>
            </a:avLst>
          </a:prstGeom>
          <a:gradFill rotWithShape="0">
            <a:gsLst>
              <a:gs pos="13000">
                <a:schemeClr val="bg1">
                  <a:lumMod val="95000"/>
                  <a:alpha val="17000"/>
                </a:schemeClr>
              </a:gs>
              <a:gs pos="100000">
                <a:srgbClr val="3278CC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-174170" y="2301640"/>
            <a:ext cx="3646714" cy="46333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227584" bIns="227584" spcCol="1270" anchor="ctr"/>
          <a:lstStyle/>
          <a:p>
            <a:pPr algn="ctr"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Повышение заработной платы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0" y="3326265"/>
            <a:ext cx="3526971" cy="46196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227584" bIns="227584" spcCol="1270" anchor="ctr"/>
          <a:lstStyle/>
          <a:p>
            <a:pPr algn="ctr" defTabSz="1422400" eaLnBrk="0" hangingPunct="0">
              <a:lnSpc>
                <a:spcPct val="90000"/>
              </a:lnSpc>
              <a:spcAft>
                <a:spcPct val="35000"/>
              </a:spcAft>
              <a:buClr>
                <a:srgbClr val="BA400A"/>
              </a:buClr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Обеспечение  доступным жильем</a:t>
            </a: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0" y="4321631"/>
            <a:ext cx="3254829" cy="51162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227584" bIns="227584" spcCol="1270" anchor="ctr"/>
          <a:lstStyle/>
          <a:p>
            <a:pPr algn="ctr"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Лекарственное обеспечение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1" y="5366659"/>
            <a:ext cx="3200400" cy="65314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227584" bIns="227584" spcCol="1270" anchor="ctr"/>
          <a:lstStyle/>
          <a:p>
            <a:pPr algn="ctr"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Ликвидация очередности </a:t>
            </a:r>
          </a:p>
          <a:p>
            <a:pPr algn="ctr"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дошкольных  учреждениях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Picture 2" descr="https://pronedra.ru/upkeep/uploads/2019/03/Vyipolnenie-mayskih-ukazov-prezidenta-smogut-uvidet-vse-zhelayushhi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20886" y="2681663"/>
            <a:ext cx="2786743" cy="2445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3" name="Скругленная прямоугольная выноска 32"/>
          <p:cNvSpPr/>
          <p:nvPr/>
        </p:nvSpPr>
        <p:spPr>
          <a:xfrm rot="10800000">
            <a:off x="6988629" y="2285994"/>
            <a:ext cx="1894112" cy="544291"/>
          </a:xfrm>
          <a:prstGeom prst="wedgeRoundRectCallout">
            <a:avLst>
              <a:gd name="adj1" fmla="val -5672"/>
              <a:gd name="adj2" fmla="val 92317"/>
              <a:gd name="adj3" fmla="val 16667"/>
            </a:avLst>
          </a:prstGeom>
          <a:gradFill>
            <a:gsLst>
              <a:gs pos="13000">
                <a:schemeClr val="bg1">
                  <a:lumMod val="95000"/>
                  <a:alpha val="17000"/>
                </a:schemeClr>
              </a:gs>
              <a:gs pos="100000">
                <a:srgbClr val="3278CC"/>
              </a:gs>
            </a:gsLst>
            <a:lin ang="0" scaled="1"/>
          </a:gradFill>
          <a:ln w="22225">
            <a:noFill/>
          </a:ln>
          <a:effectLst>
            <a:outerShdw blurRad="38100" dist="101600" dir="13500000" sx="101000" sy="101000" algn="br" rotWithShape="0">
              <a:schemeClr val="tx1">
                <a:alpha val="81000"/>
              </a:scheme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 rot="10800000">
            <a:off x="7064828" y="3259587"/>
            <a:ext cx="1843082" cy="583070"/>
          </a:xfrm>
          <a:prstGeom prst="wedgeRoundRectCallout">
            <a:avLst>
              <a:gd name="adj1" fmla="val -6959"/>
              <a:gd name="adj2" fmla="val 75547"/>
              <a:gd name="adj3" fmla="val 16667"/>
            </a:avLst>
          </a:prstGeom>
          <a:gradFill>
            <a:gsLst>
              <a:gs pos="13000">
                <a:schemeClr val="bg1">
                  <a:lumMod val="95000"/>
                  <a:alpha val="17000"/>
                </a:schemeClr>
              </a:gs>
              <a:gs pos="100000">
                <a:srgbClr val="3278CC"/>
              </a:gs>
            </a:gsLst>
            <a:lin ang="0" scaled="1"/>
          </a:gradFill>
          <a:ln w="22225">
            <a:noFill/>
          </a:ln>
          <a:effectLst>
            <a:outerShdw blurRad="38100" dist="101600" dir="13500000" sx="101000" sy="101000" algn="br" rotWithShape="0">
              <a:schemeClr val="tx1">
                <a:alpha val="81000"/>
              </a:scheme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ая прямоугольная выноска 34"/>
          <p:cNvSpPr/>
          <p:nvPr/>
        </p:nvSpPr>
        <p:spPr>
          <a:xfrm rot="10800000">
            <a:off x="7086598" y="4312107"/>
            <a:ext cx="1872343" cy="586463"/>
          </a:xfrm>
          <a:prstGeom prst="wedgeRoundRectCallout">
            <a:avLst>
              <a:gd name="adj1" fmla="val -6150"/>
              <a:gd name="adj2" fmla="val 90609"/>
              <a:gd name="adj3" fmla="val 16667"/>
            </a:avLst>
          </a:prstGeom>
          <a:gradFill>
            <a:gsLst>
              <a:gs pos="13000">
                <a:schemeClr val="bg1">
                  <a:lumMod val="95000"/>
                  <a:alpha val="17000"/>
                </a:schemeClr>
              </a:gs>
              <a:gs pos="100000">
                <a:srgbClr val="3278CC"/>
              </a:gs>
            </a:gsLst>
            <a:lin ang="0" scaled="1"/>
          </a:gradFill>
          <a:ln w="22225">
            <a:noFill/>
          </a:ln>
          <a:effectLst>
            <a:outerShdw blurRad="38100" dist="101600" dir="13500000" sx="101000" sy="101000" algn="br" rotWithShape="0">
              <a:schemeClr val="tx1">
                <a:alpha val="81000"/>
              </a:scheme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ая прямоугольная выноска 35"/>
          <p:cNvSpPr/>
          <p:nvPr/>
        </p:nvSpPr>
        <p:spPr>
          <a:xfrm rot="10800000">
            <a:off x="6999512" y="5411568"/>
            <a:ext cx="1981199" cy="586461"/>
          </a:xfrm>
          <a:prstGeom prst="wedgeRoundRectCallout">
            <a:avLst>
              <a:gd name="adj1" fmla="val -6150"/>
              <a:gd name="adj2" fmla="val 90609"/>
              <a:gd name="adj3" fmla="val 16667"/>
            </a:avLst>
          </a:prstGeom>
          <a:gradFill>
            <a:gsLst>
              <a:gs pos="13000">
                <a:schemeClr val="bg1">
                  <a:lumMod val="95000"/>
                  <a:alpha val="17000"/>
                </a:schemeClr>
              </a:gs>
              <a:gs pos="100000">
                <a:srgbClr val="3278CC"/>
              </a:gs>
            </a:gsLst>
            <a:lin ang="0" scaled="1"/>
          </a:gradFill>
          <a:ln w="22225">
            <a:noFill/>
          </a:ln>
          <a:effectLst>
            <a:outerShdw blurRad="38100" dist="101600" dir="13500000" sx="101000" sy="101000" algn="br" rotWithShape="0">
              <a:schemeClr val="tx1">
                <a:alpha val="81000"/>
              </a:scheme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7239000" y="2351314"/>
            <a:ext cx="1360714" cy="391885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0"/>
          </a:gra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227584" bIns="227584" spcCol="1270" anchor="ctr"/>
          <a:lstStyle/>
          <a:p>
            <a:pPr algn="ctr" defTabSz="14224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1 835,6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7322003" y="3315380"/>
            <a:ext cx="1349829" cy="463324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0"/>
          </a:gra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227584" bIns="227584" spcCol="1270" anchor="ctr"/>
          <a:lstStyle/>
          <a:p>
            <a:pPr lvl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2 294,9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7293427" y="4343399"/>
            <a:ext cx="1349829" cy="42454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0"/>
          </a:gra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227584" bIns="227584" spcCol="1270" anchor="ctr"/>
          <a:lstStyle/>
          <a:p>
            <a:pPr lvl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1 081,1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7377791" y="5465988"/>
            <a:ext cx="1349829" cy="42454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0"/>
          </a:gra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27584" tIns="227584" rIns="227584" bIns="227584" spcCol="1270" anchor="ctr"/>
          <a:lstStyle/>
          <a:p>
            <a:pPr lvl="0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785,3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5" grpId="0" animBg="1"/>
      <p:bldP spid="2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7"/>
          <p:cNvGrpSpPr>
            <a:grpSpLocks/>
          </p:cNvGrpSpPr>
          <p:nvPr/>
        </p:nvGrpSpPr>
        <p:grpSpPr bwMode="auto">
          <a:xfrm>
            <a:off x="4886325" y="1695450"/>
            <a:ext cx="3781425" cy="4143375"/>
            <a:chOff x="7565289" y="1378086"/>
            <a:chExt cx="3960574" cy="7297007"/>
          </a:xfrm>
        </p:grpSpPr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7565289" y="1378086"/>
              <a:ext cx="3960574" cy="3075702"/>
            </a:xfrm>
            <a:prstGeom prst="rect">
              <a:avLst/>
            </a:prstGeom>
            <a:gradFill rotWithShape="1">
              <a:gsLst>
                <a:gs pos="0">
                  <a:srgbClr val="4DEF21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t" anchorCtr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2000" b="1" u="sng" kern="0" dirty="0" smtClean="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微软雅黑"/>
                  <a:cs typeface="Times New Roman" pitchFamily="18" charset="0"/>
                </a:rPr>
                <a:t>Образование</a:t>
              </a:r>
            </a:p>
            <a:p>
              <a:pPr algn="ctr">
                <a:lnSpc>
                  <a:spcPct val="120000"/>
                </a:lnSpc>
                <a:defRPr/>
              </a:pPr>
              <a:endParaRPr lang="ru-RU" altLang="zh-CN" sz="1100" b="1" u="sng" kern="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ru-RU" sz="1400" b="1" dirty="0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Ср. зарплата учителей ……… 24 150 руб.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ru-RU" sz="1400" b="1" dirty="0" err="1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Пед.работники</a:t>
              </a:r>
              <a:r>
                <a:rPr lang="ru-RU" sz="1400" b="1" dirty="0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общего 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ru-RU" sz="1400" b="1" dirty="0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образования …………………... 23 495 руб.     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ru-RU" sz="1400" b="1" dirty="0" err="1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Пед.работники</a:t>
              </a:r>
              <a:r>
                <a:rPr lang="ru-RU" sz="1400" b="1" dirty="0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дошкольного 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ru-RU" sz="1400" b="1" dirty="0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образования …………………... 21 348 руб.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ru-RU" sz="1400" b="1" dirty="0" err="1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Пед.работники</a:t>
              </a:r>
              <a:r>
                <a:rPr lang="ru-RU" sz="1400" b="1" dirty="0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доп.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ru-RU" sz="1400" b="1" dirty="0" smtClean="0">
                  <a:solidFill>
                    <a:srgbClr val="17283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Образования ………………….. 23 853 руб.</a:t>
              </a:r>
            </a:p>
            <a:p>
              <a:pPr algn="ctr">
                <a:lnSpc>
                  <a:spcPct val="120000"/>
                </a:lnSpc>
                <a:defRPr/>
              </a:pPr>
              <a:endParaRPr lang="ru-RU" sz="1100" dirty="0" smtClean="0">
                <a:solidFill>
                  <a:srgbClr val="17283D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120000"/>
                </a:lnSpc>
                <a:defRPr/>
              </a:pPr>
              <a:endParaRPr lang="ru-RU" sz="1100" dirty="0" smtClean="0">
                <a:solidFill>
                  <a:srgbClr val="17283D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120000"/>
                </a:lnSpc>
                <a:defRPr/>
              </a:pPr>
              <a:endParaRPr lang="zh-CN" altLang="en-US" sz="1100" b="1" u="sng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7627758" y="5773065"/>
              <a:ext cx="3810645" cy="2902028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t" anchorCtr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600" b="1" u="sng" kern="0" dirty="0" smtClean="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微软雅黑"/>
                  <a:cs typeface="Times New Roman" pitchFamily="18" charset="0"/>
                </a:rPr>
                <a:t>Социальная политика</a:t>
              </a:r>
            </a:p>
            <a:p>
              <a:pPr algn="ctr">
                <a:lnSpc>
                  <a:spcPct val="120000"/>
                </a:lnSpc>
                <a:defRPr/>
              </a:pPr>
              <a:endParaRPr lang="ru-RU" altLang="zh-CN" sz="1200" b="1" u="sng" kern="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ru-RU" sz="1100" b="1" dirty="0" smtClean="0">
                  <a:solidFill>
                    <a:srgbClr val="17283D"/>
                  </a:solidFill>
                  <a:latin typeface="Times New Roman" pitchFamily="18" charset="0"/>
                  <a:cs typeface="Times New Roman" pitchFamily="18" charset="0"/>
                </a:rPr>
                <a:t>Социальные работники ……. 21 818 руб.</a:t>
              </a:r>
            </a:p>
          </p:txBody>
        </p:sp>
      </p:grpSp>
      <p:grpSp>
        <p:nvGrpSpPr>
          <p:cNvPr id="3" name="组合 47"/>
          <p:cNvGrpSpPr>
            <a:grpSpLocks/>
          </p:cNvGrpSpPr>
          <p:nvPr/>
        </p:nvGrpSpPr>
        <p:grpSpPr bwMode="auto">
          <a:xfrm>
            <a:off x="542925" y="1704974"/>
            <a:ext cx="3686175" cy="4162425"/>
            <a:chOff x="-244839" y="2138005"/>
            <a:chExt cx="4191746" cy="4170786"/>
          </a:xfrm>
        </p:grpSpPr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-244839" y="2138005"/>
              <a:ext cx="4191746" cy="1858984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t" anchorCtr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700" b="1" u="sng" kern="0" dirty="0" smtClean="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微软雅黑"/>
                  <a:cs typeface="Times New Roman" pitchFamily="18" charset="0"/>
                </a:rPr>
                <a:t>Здравоохранение</a:t>
              </a:r>
            </a:p>
            <a:p>
              <a:pPr>
                <a:lnSpc>
                  <a:spcPct val="120000"/>
                </a:lnSpc>
                <a:defRPr/>
              </a:pPr>
              <a:endParaRPr lang="ru-RU" altLang="zh-CN" sz="1200" b="1" u="sng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ru-RU" altLang="zh-CN" sz="1200" b="1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微软雅黑"/>
                  <a:cs typeface="Times New Roman" pitchFamily="18" charset="0"/>
                </a:rPr>
                <a:t>Врачи  ……………………………. 44 213 руб.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ru-RU" sz="1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Средний мед. персонал ………... 22 623 руб.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ru-RU" altLang="zh-CN" sz="1200" b="1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微软雅黑"/>
                  <a:cs typeface="Times New Roman" pitchFamily="18" charset="0"/>
                </a:rPr>
                <a:t>Младший мед. персонал ………. 21 964 руб.</a:t>
              </a:r>
            </a:p>
            <a:p>
              <a:pPr algn="ctr">
                <a:lnSpc>
                  <a:spcPct val="120000"/>
                </a:lnSpc>
                <a:defRPr/>
              </a:pPr>
              <a:endParaRPr lang="ru-RU" altLang="zh-CN" sz="1200" b="1" u="sng" kern="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endParaRPr>
            </a:p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-207357" y="4537824"/>
              <a:ext cx="4141770" cy="1770967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  <a:extLst/>
          </p:spPr>
          <p:txBody>
            <a:bodyPr wrap="square" lIns="106896" tIns="53443" rIns="106896" bIns="53443" anchor="t" anchorCtr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ru-RU" altLang="zh-CN" sz="1600" b="1" u="sng" kern="0" dirty="0" smtClean="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微软雅黑"/>
                  <a:cs typeface="Times New Roman" pitchFamily="18" charset="0"/>
                </a:rPr>
                <a:t>Культура</a:t>
              </a:r>
            </a:p>
            <a:p>
              <a:pPr algn="ctr">
                <a:lnSpc>
                  <a:spcPct val="120000"/>
                </a:lnSpc>
                <a:defRPr/>
              </a:pPr>
              <a:endParaRPr lang="ru-RU" altLang="zh-CN" sz="1100" b="1" u="sng" kern="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ru-RU" altLang="zh-CN" sz="1100" b="1" kern="0" dirty="0" smtClean="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微软雅黑"/>
                  <a:cs typeface="Times New Roman" pitchFamily="18" charset="0"/>
                </a:rPr>
                <a:t>Работники учреждений 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ru-RU" altLang="zh-CN" sz="1100" b="1" kern="0" dirty="0" smtClean="0"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微软雅黑"/>
                  <a:cs typeface="Times New Roman" pitchFamily="18" charset="0"/>
                </a:rPr>
                <a:t>культуры …………………......   21 660 руб.</a:t>
              </a:r>
              <a:endParaRPr lang="zh-CN" altLang="en-US" sz="11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endParaRPr>
            </a:p>
          </p:txBody>
        </p:sp>
      </p:grpSp>
      <p:sp>
        <p:nvSpPr>
          <p:cNvPr id="56" name="Прямоугольник 55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Rectangle 2"/>
          <p:cNvSpPr txBox="1">
            <a:spLocks noChangeArrowheads="1"/>
          </p:cNvSpPr>
          <p:nvPr/>
        </p:nvSpPr>
        <p:spPr bwMode="gray">
          <a:xfrm>
            <a:off x="1228724" y="0"/>
            <a:ext cx="6981825" cy="6667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lang="ru-RU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заработная плата «указных» категорий работников бюджетной сферы за 2018 год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лок-схема: узел 58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8096249" y="1142999"/>
            <a:ext cx="752475" cy="676276"/>
          </a:xfrm>
          <a:prstGeom prst="roundRect">
            <a:avLst/>
          </a:prstGeom>
          <a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6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5495925" y="4848224"/>
            <a:ext cx="1238249" cy="1209676"/>
          </a:xfrm>
          <a:prstGeom prst="rect">
            <a:avLst/>
          </a:prstGeom>
          <a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100000" contrast="3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00024" y="1428750"/>
            <a:ext cx="733425" cy="762000"/>
          </a:xfrm>
          <a:prstGeom prst="roundRect">
            <a:avLst/>
          </a:prstGeom>
          <a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лок-схема: альтернативный процесс 63"/>
          <p:cNvSpPr/>
          <p:nvPr/>
        </p:nvSpPr>
        <p:spPr>
          <a:xfrm>
            <a:off x="333375" y="3809999"/>
            <a:ext cx="762000" cy="752476"/>
          </a:xfrm>
          <a:prstGeom prst="flowChartAlternateProcess">
            <a:avLst/>
          </a:prstGeom>
          <a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100000" contrast="5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52425" y="6057900"/>
            <a:ext cx="8515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*по данным Управления Федеральной службы государственной статистики на 15.04.2019 среднемесячная заработная плата наемных работников в организациях, у индивидуальных предпринимателей и физических лиц в Республике Калмыкия за 2018 год составила 22040 рублей  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84516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161894" y="1395400"/>
          <a:ext cx="8858312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" y="0"/>
            <a:ext cx="1209675" cy="7524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43275" y="114300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0" grpId="1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64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78" name="Text Box 2"/>
          <p:cNvSpPr txBox="1">
            <a:spLocks noChangeArrowheads="1"/>
          </p:cNvSpPr>
          <p:nvPr/>
        </p:nvSpPr>
        <p:spPr bwMode="auto">
          <a:xfrm>
            <a:off x="1371600" y="0"/>
            <a:ext cx="67913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Расходы на обеспечение жильем отдельных категорий граждан в 2018 году 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371" name="Text Box 13"/>
          <p:cNvSpPr txBox="1">
            <a:spLocks noChangeArrowheads="1"/>
          </p:cNvSpPr>
          <p:nvPr/>
        </p:nvSpPr>
        <p:spPr bwMode="auto">
          <a:xfrm>
            <a:off x="8172450" y="44450"/>
            <a:ext cx="229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1400" b="1" dirty="0" smtClean="0">
              <a:latin typeface="Times New Roman" pitchFamily="18" charset="0"/>
            </a:endParaRPr>
          </a:p>
          <a:p>
            <a:pPr eaLnBrk="1" hangingPunct="1"/>
            <a:r>
              <a:rPr lang="en-US" sz="1400" b="1" dirty="0" smtClean="0">
                <a:latin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059832" y="836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68" name="Содержимое 12"/>
          <p:cNvGraphicFramePr>
            <a:graphicFrameLocks noGrp="1"/>
          </p:cNvGraphicFramePr>
          <p:nvPr>
            <p:ph sz="quarter" idx="1"/>
          </p:nvPr>
        </p:nvGraphicFramePr>
        <p:xfrm>
          <a:off x="0" y="1088571"/>
          <a:ext cx="9144000" cy="5769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9" name="Прямоугольник 68"/>
          <p:cNvSpPr/>
          <p:nvPr/>
        </p:nvSpPr>
        <p:spPr>
          <a:xfrm>
            <a:off x="685802" y="1119780"/>
            <a:ext cx="20791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улучшили жилищные условия 9 ветеранов ВОВ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-125183" y="2759861"/>
            <a:ext cx="2133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 семей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воспользовались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своим правом на улучшение 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жилищных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условий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329417" y="6149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25 инвалидов улучшили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свои жилищные условия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030685" y="6036528"/>
            <a:ext cx="31133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поддержка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иных категорий граждан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7347858" y="3189516"/>
            <a:ext cx="19376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46 молодых семей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воспользовались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своим правом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получении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субсидии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167637" y="1241363"/>
            <a:ext cx="19944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приобретено жилье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58 детям-сиротам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" name="Рисунок 74" descr="zarys-dom_318-4231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10002" y="3223532"/>
            <a:ext cx="1524000" cy="152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6" name="TextBox 75"/>
          <p:cNvSpPr txBox="1"/>
          <p:nvPr/>
        </p:nvSpPr>
        <p:spPr>
          <a:xfrm>
            <a:off x="3921557" y="3733782"/>
            <a:ext cx="1214446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159,5</a:t>
            </a:r>
          </a:p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25171775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866775"/>
          <a:ext cx="9143999" cy="599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8125" y="3600450"/>
            <a:ext cx="2886075" cy="220980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dirty="0" smtClean="0"/>
              <a:t>Организация и проведение региональной олимпиады среди студентов и школьников по финансовой грамотности на базе Калмыцкого государственного университета имени Б.Б. Городовикова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9" y="1295399"/>
            <a:ext cx="2600325" cy="25622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Проведение совместно с Калмыцким государственным университетом имени Б.Б. Городовикова, Министерством образования и науки Республики Калмыкия, конкурса информационных ресурсов, посвященных повышению уровня финансовой грамотности населения Республики Калмыкия, среди студентов и школьников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304925" y="0"/>
            <a:ext cx="6829425" cy="7524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финансовой  грамотности населения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315075" y="1352549"/>
            <a:ext cx="2667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Обучение с участием представителей Калмыцкого государственного университета имени Б.Б. Городовикова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тьюторов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(волонтеров финансового отряда и преподавателей университета) по адаптированным образовательным программам в области потребления финансовых услуг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1075" y="328590"/>
            <a:ext cx="7562820" cy="50006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по повышению финансовой грамотности в 2018 году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976294"/>
          <a:ext cx="9144000" cy="1928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4500562" y="2786058"/>
            <a:ext cx="214314" cy="21431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4282" y="3071810"/>
            <a:ext cx="8786874" cy="3422213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500" dirty="0" smtClean="0"/>
              <a:t>Освещение в СМИ, на официальных сайтах в сети Интернет мероприятий по повышению уровня финансовой грамотности населения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информационно-просветительских встреч, направленных на повышение финансовой грамотности в учреждениях и организациях 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семинаров и лекций в образовательных учреждениях, в том числе в рамках Всероссийского «Дня финансовой грамотности в учебных заведениях»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Проведение экскурсий в Министерстве финансов Республики Калмыкия, Управлении Федеральной налоговой службы по РК, Управлении Федерального казначейства по РК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Выпуск и распространение информационно-просветительских материалов (брошюр, буклетов)</a:t>
            </a:r>
          </a:p>
          <a:p>
            <a:pPr>
              <a:buFont typeface="Arial" pitchFamily="34" charset="0"/>
              <a:buChar char="•"/>
            </a:pPr>
            <a:r>
              <a:rPr lang="ru-RU" sz="1500" dirty="0" smtClean="0"/>
              <a:t>Консультирование населения РК по вопросам потребительского кредитования, предоставления субсидий из республиканского бюджета, пенсионного, налогового законодательства и иным вопросам предоставления финансовых услуг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24025" y="0"/>
            <a:ext cx="5905500" cy="75247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в 2018 году общественно-значимых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проектов в Республике Калмыкия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1843075"/>
            <a:ext cx="5072098" cy="4154984"/>
          </a:xfrm>
          <a:prstGeom prst="rect">
            <a:avLst/>
          </a:prstGeom>
          <a:solidFill>
            <a:schemeClr val="accent1">
              <a:lumMod val="60000"/>
              <a:lumOff val="40000"/>
              <a:alpha val="66000"/>
            </a:schemeClr>
          </a:solidFill>
          <a:ln/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Общая характеристика проекта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Наименование: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Строительство дополнительного учебного корпуса КОУ РК "Казачий кадетский корпус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им.О.И.Городовикова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Место реализации: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Городовиковск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, Республика Калмыкия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Срок ввода в эксплуатацию: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2019 г.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Объем финансирования: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242,9 млн. руб., в т.ч.: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- средства федерального бюджета-  228,3 млн. руб.;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- средства из республиканского бюджета – 14,6 млн. руб.;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Мероприятия в рамках госпрограммы и результаты: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 соответствии с региональной программой по созданию новых мест в общеобразовательных организациях Калмыкии, рассчитанной до 2020 года, в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Городовиковске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идет строительство еще одного учебного корпуса Казачьего кадетского корпуса. Мощность объекта составит триста шестьдесят мест. На объекте идут работы по реализации проекта уже с августа 2018 года. Сейчас на прилегающей территории ведутся строительно-монтажные работы. Само строительство разбито на четыре блока-корпуса. Первый корпус будет административно-учебным, второй – учебный, третий – дополнительного образования и четвертый – спортивно-культурный комплекс.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Строительство этого объекта позволит значительно улучшить условия обучения, увеличить число учащихся. Также появится возможность трудоустроить несколько десятков местных жителей.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43625" y="1905000"/>
            <a:ext cx="2790824" cy="1619249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9350" y="3848100"/>
            <a:ext cx="2743200" cy="1857375"/>
          </a:xfrm>
          <a:prstGeom prst="roundRect">
            <a:avLst/>
          </a:prstGeom>
          <a:blipFill>
            <a:blip r:embed="rId5">
              <a:lum contrast="-1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895850" y="2571750"/>
            <a:ext cx="2057400" cy="1857375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1" y="0"/>
            <a:ext cx="1152523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24025" y="152400"/>
            <a:ext cx="5838825" cy="476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в 2018 году общественно-значимых</a:t>
            </a:r>
            <a:b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проектов в Республике Калмыкия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5" y="1498224"/>
            <a:ext cx="5072098" cy="3785652"/>
          </a:xfrm>
          <a:prstGeom prst="rect">
            <a:avLst/>
          </a:prstGeom>
          <a:solidFill>
            <a:schemeClr val="accent1">
              <a:lumMod val="60000"/>
              <a:lumOff val="40000"/>
              <a:alpha val="66000"/>
            </a:schemeClr>
          </a:solidFill>
          <a:ln/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Общая характеристика проекта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Наименование: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Строительство сельской автомобильной дороги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Бембишево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Передовой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Место реализации: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Городовиковский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район Республики Калмыкия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Срок ввода в эксплуатацию: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2018 г.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Объем финансирования: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54,7 млн. руб., в т.ч. :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- средства из федерального бюджета – 42,2 млн. руб.;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- средства из бюджета Республики Калмыкия – 12,5 млн. руб.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Мероприятия в рамках госпрограммы и результаты:</a:t>
            </a:r>
          </a:p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Новая дорога протяженностью 5 км связывает два поселка и пос. Передовой с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Городовиковском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что позволяет повысить транспортную доступность для жителей района.  Для двухсот жителей населенного пункта дорога с твердым покрытием была просто необходима. Без нее в осенне-зимний период, особенно когда шли дожди, люди оказывались буквально оторванными от цивилизации.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Работы проводятся в рамках подпрограммы «Устойчивое развитие сельских территорий на 2014-2017 годы и на период до 2020 года» федеральной госпрограммы «Государственная программа сельского хозяйства и регулирования рынков сельскохозяйственной продукции, сырья и продовольствия на 2013 — 2020 годы».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00675" y="1371600"/>
            <a:ext cx="2495550" cy="1609725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96050" y="3000375"/>
            <a:ext cx="2495550" cy="1609725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10200" y="4648200"/>
            <a:ext cx="2495550" cy="1609725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outerShdw dir="5640000" sx="1000" sy="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P:\OBMEN\UFP&amp;MBP\_Иван\Материалы для бюджета для граждан\рф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5425"/>
            <a:ext cx="9144000" cy="4991101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pic>
        <p:nvPicPr>
          <p:cNvPr id="1028" name="Picture 4" descr="C:\Users\Djungurov-II\Downloads\рейт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3654" y="2647950"/>
            <a:ext cx="5831545" cy="383895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xmlns="" val="3158055256"/>
              </p:ext>
            </p:extLst>
          </p:nvPr>
        </p:nvGraphicFramePr>
        <p:xfrm>
          <a:off x="0" y="1476375"/>
          <a:ext cx="9144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52423" y="3114671"/>
            <a:ext cx="1289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II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группа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33475" y="114300"/>
            <a:ext cx="7210425" cy="46166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Позиции Республики Калмыкия в рейтингах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object 9"/>
          <p:cNvSpPr/>
          <p:nvPr/>
        </p:nvSpPr>
        <p:spPr>
          <a:xfrm>
            <a:off x="-195296" y="4343385"/>
            <a:ext cx="2643206" cy="21431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57225" y="5524500"/>
            <a:ext cx="1114425" cy="307777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53-54 </a:t>
            </a:r>
            <a:r>
              <a:rPr lang="ru-RU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место</a:t>
            </a:r>
            <a:endParaRPr lang="ru-RU" sz="1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>
                <a:glow rad="635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301" y="0"/>
            <a:ext cx="1181099" cy="752475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838201" y="4819650"/>
            <a:ext cx="676274" cy="666751"/>
          </a:xfrm>
          <a:prstGeom prst="flowChartConnector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Djungurov-II\Downloads\Kontakt-we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5073112"/>
            <a:ext cx="6057899" cy="1784888"/>
          </a:xfrm>
          <a:prstGeom prst="rect">
            <a:avLst/>
          </a:prstGeom>
          <a:noFill/>
        </p:spPr>
      </p:pic>
      <p:pic>
        <p:nvPicPr>
          <p:cNvPr id="5122" name="Picture 2" descr="C:\Users\Djungurov-II\Downloads\telepho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0" y="2430655"/>
            <a:ext cx="3619500" cy="442734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0699" y="190500"/>
            <a:ext cx="5238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  <a:endParaRPr lang="ru-RU" sz="36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404916" y="919151"/>
            <a:ext cx="6519884" cy="2286016"/>
          </a:xfrm>
          <a:prstGeom prst="flowChartAlternateProcess">
            <a:avLst/>
          </a:prstGeom>
          <a:solidFill>
            <a:schemeClr val="bg1">
              <a:alpha val="57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Министерство финансов Республики Калмыкия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358000, Республика Калмыкия, г.Элиста, ул.Лермонтова, 3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тел. 8 (84722) 3-54-44, тел./факс 3-54-49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е-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org@minfinrk.ru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err="1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Веб-сайт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u="sng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5"/>
              </a:rPr>
              <a:t>http://minfin.kalmregion.ru/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Режим работы:  9.00 – 18.00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6"/>
              </a:rPr>
              <a:t>Порядок и время приема граждан </a:t>
            </a:r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1390650" y="3357568"/>
            <a:ext cx="6477000" cy="1714512"/>
          </a:xfrm>
          <a:prstGeom prst="flowChartAlternateProcess">
            <a:avLst/>
          </a:prstGeom>
          <a:solidFill>
            <a:schemeClr val="bg1">
              <a:alpha val="57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вопросам, связанным с информацией, содержащейся в «Бюджете для граждан» обращаться  в отдел методологии бюджетного процесса Министерства финансов Республики Калмыкия по тел. (84722) 3-54-70  или по электронному адресу: 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7"/>
              </a:rPr>
              <a:t>ufp@minfinrk.ru</a:t>
            </a:r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50"/>
                            </p:stCondLst>
                            <p:childTnLst>
                              <p:par>
                                <p:cTn id="11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6300"/>
            <a:ext cx="9144000" cy="598170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233332" y="1219187"/>
          <a:ext cx="871543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" y="0"/>
            <a:ext cx="1209675" cy="7524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43275" y="114300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0" grpId="1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/>
        </p:nvGraphicFramePr>
        <p:xfrm>
          <a:off x="152369" y="1285862"/>
          <a:ext cx="885831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" y="0"/>
            <a:ext cx="1209675" cy="7524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43275" y="114300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99122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/>
        </p:nvGraphicFramePr>
        <p:xfrm>
          <a:off x="161894" y="1181087"/>
          <a:ext cx="8786874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" y="0"/>
            <a:ext cx="1209675" cy="7524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343275" y="114300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nde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775"/>
            <a:ext cx="9144000" cy="599122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/>
        </p:nvGraphicFramePr>
        <p:xfrm>
          <a:off x="161894" y="1147750"/>
          <a:ext cx="8858312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-1"/>
            <a:ext cx="9144000" cy="866776"/>
          </a:xfrm>
          <a:prstGeom prst="rect">
            <a:avLst/>
          </a:prstGeom>
          <a:gradFill>
            <a:gsLst>
              <a:gs pos="0">
                <a:schemeClr val="accent1">
                  <a:tint val="73000"/>
                  <a:satMod val="150000"/>
                </a:schemeClr>
              </a:gs>
              <a:gs pos="25000">
                <a:schemeClr val="accent1">
                  <a:tint val="96000"/>
                  <a:shade val="80000"/>
                  <a:satMod val="105000"/>
                </a:schemeClr>
              </a:gs>
              <a:gs pos="38000">
                <a:schemeClr val="accent1">
                  <a:tint val="96000"/>
                  <a:shade val="59000"/>
                  <a:satMod val="120000"/>
                </a:schemeClr>
              </a:gs>
              <a:gs pos="55000">
                <a:schemeClr val="accent1">
                  <a:shade val="57000"/>
                  <a:satMod val="120000"/>
                </a:schemeClr>
              </a:gs>
              <a:gs pos="80000">
                <a:schemeClr val="accent1">
                  <a:shade val="56000"/>
                  <a:satMod val="145000"/>
                  <a:alpha val="86000"/>
                </a:schemeClr>
              </a:gs>
              <a:gs pos="88000">
                <a:schemeClr val="accent1">
                  <a:shade val="63000"/>
                  <a:satMod val="160000"/>
                  <a:alpha val="58000"/>
                </a:schemeClr>
              </a:gs>
              <a:gs pos="100000">
                <a:schemeClr val="accent1">
                  <a:tint val="99555"/>
                  <a:satMod val="15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300" y="0"/>
            <a:ext cx="1209675" cy="752475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8143875" y="0"/>
            <a:ext cx="885825" cy="876300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343275" y="114300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10881</TotalTime>
  <Words>8037</Words>
  <Application>Microsoft Office PowerPoint</Application>
  <PresentationFormat>Экран (4:3)</PresentationFormat>
  <Paragraphs>3133</Paragraphs>
  <Slides>56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56</vt:i4>
      </vt:variant>
    </vt:vector>
  </HeadingPairs>
  <TitlesOfParts>
    <vt:vector size="60" baseType="lpstr">
      <vt:lpstr>Официальная</vt:lpstr>
      <vt:lpstr>Лист</vt:lpstr>
      <vt:lpstr>Лист Microsoft Office Excel 97-2003</vt:lpstr>
      <vt:lpstr>Worksheet</vt:lpstr>
      <vt:lpstr>Слайд 1</vt:lpstr>
      <vt:lpstr>Уважаемые жители Республики Калмыкия!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Республика Калмыкия - субъект Российской Федерации в составе Южного федерального округа</vt:lpstr>
      <vt:lpstr>Отдельные показатели социально – экономического развития отраслей экономики Республики Калмыкия за 2017 -2021 годы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Повышение финансовой  грамотности населения</vt:lpstr>
      <vt:lpstr>Мероприятия по повышению финансовой грамотности в 2018 году</vt:lpstr>
      <vt:lpstr>Реализация в 2018 году общественно-значимых  проектов в Республике Калмыкия</vt:lpstr>
      <vt:lpstr>Реализация в 2018 году общественно-значимых  проектов в Республике Калмыкия</vt:lpstr>
      <vt:lpstr>Слайд 55</vt:lpstr>
      <vt:lpstr>Слайд 56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Djungurov-II</dc:creator>
  <cp:lastModifiedBy>Djungurov_II</cp:lastModifiedBy>
  <cp:revision>931</cp:revision>
  <dcterms:created xsi:type="dcterms:W3CDTF">2014-11-21T11:00:06Z</dcterms:created>
  <dcterms:modified xsi:type="dcterms:W3CDTF">2019-06-25T07:27:22Z</dcterms:modified>
</cp:coreProperties>
</file>