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notesSlides/notesSlide38.xml" ContentType="application/vnd.openxmlformats-officedocument.presentationml.notes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diagrams/layout9.xml" ContentType="application/vnd.openxmlformats-officedocument.drawingml.diagramLayout+xml"/>
  <Override PartName="/ppt/diagrams/quickStyle28.xml" ContentType="application/vnd.openxmlformats-officedocument.drawingml.diagramStyle+xml"/>
  <Default Extension="xml" ContentType="application/xml"/>
  <Override PartName="/ppt/slides/slide50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Layouts/slideLayout102.xml" ContentType="application/vnd.openxmlformats-officedocument.presentationml.slideLayout+xml"/>
  <Override PartName="/ppt/diagrams/layout17.xml" ContentType="application/vnd.openxmlformats-officedocument.drawingml.diagramLayout+xml"/>
  <Override PartName="/ppt/notesSlides/notesSlide41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diagrams/colors27.xml" ContentType="application/vnd.openxmlformats-officedocument.drawingml.diagramColors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diagrams/colors4.xml" ContentType="application/vnd.openxmlformats-officedocument.drawingml.diagramColors+xml"/>
  <Override PartName="/ppt/diagrams/data18.xml" ContentType="application/vnd.openxmlformats-officedocument.drawingml.diagramData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118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quickStyle25.xml" ContentType="application/vnd.openxmlformats-officedocument.drawingml.diagramStyle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charts/chart10.xml" ContentType="application/vnd.openxmlformats-officedocument.drawingml.chart+xml"/>
  <Override PartName="/ppt/diagrams/layout25.xml" ContentType="application/vnd.openxmlformats-officedocument.drawingml.diagramLayout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diagrams/colors24.xml" ContentType="application/vnd.openxmlformats-officedocument.drawingml.diagramColors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notesSlides/notesSlide29.xml" ContentType="application/vnd.openxmlformats-officedocument.presentationml.notesSlide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notesSlides/notesSlide18.xml" ContentType="application/vnd.openxmlformats-officedocument.presentationml.notesSlide+xml"/>
  <Override PartName="/ppt/diagrams/quickStyle19.xml" ContentType="application/vnd.openxmlformats-officedocument.drawingml.diagramStyle+xml"/>
  <Override PartName="/ppt/slides/slide41.xml" ContentType="application/vnd.openxmlformats-officedocument.presentationml.slide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charts/chart15.xml" ContentType="application/vnd.openxmlformats-officedocument.drawingml.chart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notesSlides/notesSlide32.xml" ContentType="application/vnd.openxmlformats-officedocument.presentationml.notesSlide+xml"/>
  <Override PartName="/ppt/diagrams/layout19.xml" ContentType="application/vnd.openxmlformats-officedocument.drawingml.diagramLayout+xml"/>
  <Override PartName="/ppt/slideMasters/slideMaster13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quickStyle22.xml" ContentType="application/vnd.openxmlformats-officedocument.drawingml.diagramStyle+xml"/>
  <Override PartName="/ppt/slides/slide79.xml" ContentType="application/vnd.openxmlformats-officedocument.presentationml.slid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diagrams/layout11.xml" ContentType="application/vnd.openxmlformats-officedocument.drawingml.diagramLayout+xml"/>
  <Override PartName="/ppt/diagrams/layout22.xml" ContentType="application/vnd.openxmlformats-officedocument.drawingml.diagramLayout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46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notesSlides/notesSlide37.xml" ContentType="application/vnd.openxmlformats-officedocument.presentationml.notesSlid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charts/chart12.xml" ContentType="application/vnd.openxmlformats-officedocument.drawingml.chart+xml"/>
  <Override PartName="/ppt/diagrams/layout27.xml" ContentType="application/vnd.openxmlformats-officedocument.drawingml.diagramLayout+xml"/>
  <Override PartName="/ppt/diagrams/layout16.xml" ContentType="application/vnd.openxmlformats-officedocument.drawingml.diagramLayout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diagrams/colors26.xml" ContentType="application/vnd.openxmlformats-officedocument.drawingml.diagramColors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charts/chart17.xml" ContentType="application/vnd.openxmlformats-officedocument.drawingml.chart+xml"/>
  <Override PartName="/ppt/slides/slide32.xml" ContentType="application/vnd.openxmlformats-officedocument.presentationml.slide+xml"/>
  <Default Extension="fntdata" ContentType="application/x-fontdata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theme/theme14.xml" ContentType="application/vnd.openxmlformats-officedocument.them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charts/chart20.xml" ContentType="application/vnd.openxmlformats-officedocument.drawingml.char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diagrams/data14.xml" ContentType="application/vnd.openxmlformats-officedocument.drawingml.diagramData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charts/chart14.xml" ContentType="application/vnd.openxmlformats-officedocument.drawingml.chart+xml"/>
  <Override PartName="/ppt/diagrams/quickStyle18.xml" ContentType="application/vnd.openxmlformats-officedocument.drawingml.diagramStyle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diagrams/layout18.xml" ContentType="application/vnd.openxmlformats-officedocument.drawingml.diagramLayout+xml"/>
  <Override PartName="/ppt/notesSlides/notesSlide42.xml" ContentType="application/vnd.openxmlformats-officedocument.presentationml.notesSlide+xml"/>
  <Default Extension="wdp" ContentType="image/vnd.ms-photo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colors28.xml" ContentType="application/vnd.openxmlformats-officedocument.drawingml.diagramColors+xml"/>
  <Override PartName="/ppt/slideLayouts/slideLayout99.xml" ContentType="application/vnd.openxmlformats-officedocument.presentationml.slideLayout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slides/slide78.xml" ContentType="application/vnd.openxmlformats-officedocument.presentationml.slid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charts/chart19.xml" ContentType="application/vnd.openxmlformats-officedocument.drawingml.chart+xml"/>
  <Override PartName="/ppt/diagrams/colors20.xml" ContentType="application/vnd.openxmlformats-officedocument.drawingml.diagramColors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notesSlides/notesSlide36.xml" ContentType="application/vnd.openxmlformats-officedocument.presentationml.notes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quickStyle15.xml" ContentType="application/vnd.openxmlformats-officedocument.drawingml.diagramStyle+xml"/>
  <Override PartName="/ppt/slideLayouts/slideLayout100.xml" ContentType="application/vnd.openxmlformats-officedocument.presentationml.slideLayout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diagrams/quickStyle9.xml" ContentType="application/vnd.openxmlformats-officedocument.drawingml.diagramStyl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colors14.xml" ContentType="application/vnd.openxmlformats-officedocument.drawingml.diagramColors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diagrams/colors2.xml" ContentType="application/vnd.openxmlformats-officedocument.drawingml.diagramColors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notesSlides/notesSlide19.xml" ContentType="application/vnd.openxmlformats-officedocument.presentationml.notesSlide+xml"/>
  <Override PartName="/ppt/drawings/drawing1.xml" ContentType="application/vnd.openxmlformats-officedocument.drawingml.chartshapes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theme/theme13.xml" ContentType="application/vnd.openxmlformats-officedocument.theme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slideMasters/slideMaster3.xml" ContentType="application/vnd.openxmlformats-officedocument.presentationml.slideMaster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notesSlides/notesSlide27.xml" ContentType="application/vnd.openxmlformats-officedocument.presentationml.notesSlide+xml"/>
  <Override PartName="/ppt/diagrams/data13.xml" ContentType="application/vnd.openxmlformats-officedocument.drawingml.diagramData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charts/chart13.xml" ContentType="application/vnd.openxmlformats-officedocument.drawingml.chart+xml"/>
  <Override PartName="/ppt/diagrams/quickStyle17.xml" ContentType="application/vnd.openxmlformats-officedocument.drawingml.diagramStyle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diagrams/layout28.xml" ContentType="application/vnd.openxmlformats-officedocument.drawingml.diagramLayout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diagrams/quickStyle20.xml" ContentType="application/vnd.openxmlformats-officedocument.drawingml.diagramStyle+xml"/>
  <Override PartName="/ppt/slides/slide77.xml" ContentType="application/vnd.openxmlformats-officedocument.presentationml.slide+xml"/>
  <Override PartName="/ppt/slideLayouts/slideLayout98.xml" ContentType="application/vnd.openxmlformats-officedocument.presentationml.slideLayout+xml"/>
  <Override PartName="/ppt/diagrams/colors16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  <p:sldMasterId id="2147483662" r:id="rId2"/>
    <p:sldMasterId id="2147483722" r:id="rId3"/>
    <p:sldMasterId id="2147484165" r:id="rId4"/>
    <p:sldMasterId id="2147484197" r:id="rId5"/>
    <p:sldMasterId id="2147484211" r:id="rId6"/>
    <p:sldMasterId id="2147484291" r:id="rId7"/>
    <p:sldMasterId id="2147484325" r:id="rId8"/>
    <p:sldMasterId id="2147484339" r:id="rId9"/>
    <p:sldMasterId id="2147484345" r:id="rId10"/>
    <p:sldMasterId id="2147484351" r:id="rId11"/>
    <p:sldMasterId id="2147484357" r:id="rId12"/>
    <p:sldMasterId id="2147484363" r:id="rId13"/>
    <p:sldMasterId id="2147484369" r:id="rId14"/>
  </p:sldMasterIdLst>
  <p:notesMasterIdLst>
    <p:notesMasterId r:id="rId100"/>
  </p:notesMasterIdLst>
  <p:sldIdLst>
    <p:sldId id="395" r:id="rId15"/>
    <p:sldId id="396" r:id="rId16"/>
    <p:sldId id="486" r:id="rId17"/>
    <p:sldId id="487" r:id="rId18"/>
    <p:sldId id="488" r:id="rId19"/>
    <p:sldId id="397" r:id="rId20"/>
    <p:sldId id="398" r:id="rId21"/>
    <p:sldId id="399" r:id="rId22"/>
    <p:sldId id="400" r:id="rId23"/>
    <p:sldId id="401" r:id="rId24"/>
    <p:sldId id="402" r:id="rId25"/>
    <p:sldId id="403" r:id="rId26"/>
    <p:sldId id="404" r:id="rId27"/>
    <p:sldId id="442" r:id="rId28"/>
    <p:sldId id="405" r:id="rId29"/>
    <p:sldId id="516" r:id="rId30"/>
    <p:sldId id="518" r:id="rId31"/>
    <p:sldId id="517" r:id="rId32"/>
    <p:sldId id="406" r:id="rId33"/>
    <p:sldId id="407" r:id="rId34"/>
    <p:sldId id="408" r:id="rId35"/>
    <p:sldId id="409" r:id="rId36"/>
    <p:sldId id="410" r:id="rId37"/>
    <p:sldId id="522" r:id="rId38"/>
    <p:sldId id="452" r:id="rId39"/>
    <p:sldId id="453" r:id="rId40"/>
    <p:sldId id="454" r:id="rId41"/>
    <p:sldId id="455" r:id="rId42"/>
    <p:sldId id="456" r:id="rId43"/>
    <p:sldId id="296" r:id="rId44"/>
    <p:sldId id="458" r:id="rId45"/>
    <p:sldId id="459" r:id="rId46"/>
    <p:sldId id="430" r:id="rId47"/>
    <p:sldId id="413" r:id="rId48"/>
    <p:sldId id="460" r:id="rId49"/>
    <p:sldId id="414" r:id="rId50"/>
    <p:sldId id="416" r:id="rId51"/>
    <p:sldId id="417" r:id="rId52"/>
    <p:sldId id="461" r:id="rId53"/>
    <p:sldId id="462" r:id="rId54"/>
    <p:sldId id="466" r:id="rId55"/>
    <p:sldId id="465" r:id="rId56"/>
    <p:sldId id="464" r:id="rId57"/>
    <p:sldId id="463" r:id="rId58"/>
    <p:sldId id="519" r:id="rId59"/>
    <p:sldId id="418" r:id="rId60"/>
    <p:sldId id="415" r:id="rId61"/>
    <p:sldId id="468" r:id="rId62"/>
    <p:sldId id="472" r:id="rId63"/>
    <p:sldId id="471" r:id="rId64"/>
    <p:sldId id="470" r:id="rId65"/>
    <p:sldId id="520" r:id="rId66"/>
    <p:sldId id="473" r:id="rId67"/>
    <p:sldId id="476" r:id="rId68"/>
    <p:sldId id="477" r:id="rId69"/>
    <p:sldId id="478" r:id="rId70"/>
    <p:sldId id="481" r:id="rId71"/>
    <p:sldId id="480" r:id="rId72"/>
    <p:sldId id="484" r:id="rId73"/>
    <p:sldId id="483" r:id="rId74"/>
    <p:sldId id="446" r:id="rId75"/>
    <p:sldId id="495" r:id="rId76"/>
    <p:sldId id="496" r:id="rId77"/>
    <p:sldId id="497" r:id="rId78"/>
    <p:sldId id="514" r:id="rId79"/>
    <p:sldId id="515" r:id="rId80"/>
    <p:sldId id="502" r:id="rId81"/>
    <p:sldId id="501" r:id="rId82"/>
    <p:sldId id="513" r:id="rId83"/>
    <p:sldId id="499" r:id="rId84"/>
    <p:sldId id="498" r:id="rId85"/>
    <p:sldId id="503" r:id="rId86"/>
    <p:sldId id="505" r:id="rId87"/>
    <p:sldId id="504" r:id="rId88"/>
    <p:sldId id="507" r:id="rId89"/>
    <p:sldId id="511" r:id="rId90"/>
    <p:sldId id="510" r:id="rId91"/>
    <p:sldId id="512" r:id="rId92"/>
    <p:sldId id="509" r:id="rId93"/>
    <p:sldId id="508" r:id="rId94"/>
    <p:sldId id="506" r:id="rId95"/>
    <p:sldId id="493" r:id="rId96"/>
    <p:sldId id="494" r:id="rId97"/>
    <p:sldId id="485" r:id="rId98"/>
    <p:sldId id="443" r:id="rId99"/>
  </p:sldIdLst>
  <p:sldSz cx="9144000" cy="5143500" type="screen16x9"/>
  <p:notesSz cx="6813550" cy="9945688"/>
  <p:embeddedFontLst>
    <p:embeddedFont>
      <p:font typeface="Nunito Sans" charset="0"/>
      <p:regular r:id="rId101"/>
      <p:bold r:id="rId102"/>
      <p:italic r:id="rId103"/>
      <p:boldItalic r:id="rId104"/>
    </p:embeddedFont>
    <p:embeddedFont>
      <p:font typeface="Calibri" pitchFamily="34" charset="0"/>
      <p:regular r:id="rId105"/>
      <p:bold r:id="rId106"/>
      <p:italic r:id="rId107"/>
      <p:boldItalic r:id="rId108"/>
    </p:embeddedFont>
    <p:embeddedFont>
      <p:font typeface="Cambria Math" pitchFamily="18" charset="0"/>
      <p:regular r:id="rId109"/>
    </p:embeddedFont>
    <p:embeddedFont>
      <p:font typeface="Constantia" pitchFamily="18" charset="0"/>
      <p:regular r:id="rId110"/>
      <p:bold r:id="rId111"/>
      <p:italic r:id="rId112"/>
      <p:boldItalic r:id="rId113"/>
    </p:embeddedFont>
    <p:embeddedFont>
      <p:font typeface="Georgia" pitchFamily="18" charset="0"/>
      <p:regular r:id="rId114"/>
      <p:bold r:id="rId115"/>
      <p:italic r:id="rId116"/>
      <p:boldItalic r:id="rId117"/>
    </p:embeddedFont>
    <p:embeddedFont>
      <p:font typeface="Tahoma" pitchFamily="34" charset="0"/>
      <p:regular r:id="rId118"/>
      <p:bold r:id="rId119"/>
    </p:embeddedFont>
    <p:embeddedFont>
      <p:font typeface="Monotype Corsiva" pitchFamily="66" charset="0"/>
      <p:italic r:id="rId1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182D9B4-80B2-4205-8621-30CB7F4B7148}">
  <a:tblStyle styleId="{6182D9B4-80B2-4205-8621-30CB7F4B714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9" autoAdjust="0"/>
    <p:restoredTop sz="94633"/>
  </p:normalViewPr>
  <p:slideViewPr>
    <p:cSldViewPr snapToGrid="0" snapToObjects="1">
      <p:cViewPr>
        <p:scale>
          <a:sx n="100" d="100"/>
          <a:sy n="100" d="100"/>
        </p:scale>
        <p:origin x="-228" y="-6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117" Type="http://schemas.openxmlformats.org/officeDocument/2006/relationships/font" Target="fonts/font17.fntdata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63" Type="http://schemas.openxmlformats.org/officeDocument/2006/relationships/slide" Target="slides/slide49.xml"/><Relationship Id="rId68" Type="http://schemas.openxmlformats.org/officeDocument/2006/relationships/slide" Target="slides/slide54.xml"/><Relationship Id="rId84" Type="http://schemas.openxmlformats.org/officeDocument/2006/relationships/slide" Target="slides/slide70.xml"/><Relationship Id="rId89" Type="http://schemas.openxmlformats.org/officeDocument/2006/relationships/slide" Target="slides/slide75.xml"/><Relationship Id="rId112" Type="http://schemas.openxmlformats.org/officeDocument/2006/relationships/font" Target="fonts/font12.fntdata"/><Relationship Id="rId16" Type="http://schemas.openxmlformats.org/officeDocument/2006/relationships/slide" Target="slides/slide2.xml"/><Relationship Id="rId107" Type="http://schemas.openxmlformats.org/officeDocument/2006/relationships/font" Target="fonts/font7.fntdata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74" Type="http://schemas.openxmlformats.org/officeDocument/2006/relationships/slide" Target="slides/slide60.xml"/><Relationship Id="rId79" Type="http://schemas.openxmlformats.org/officeDocument/2006/relationships/slide" Target="slides/slide65.xml"/><Relationship Id="rId102" Type="http://schemas.openxmlformats.org/officeDocument/2006/relationships/font" Target="fonts/font2.fntdata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7.xml"/><Relationship Id="rId82" Type="http://schemas.openxmlformats.org/officeDocument/2006/relationships/slide" Target="slides/slide68.xml"/><Relationship Id="rId90" Type="http://schemas.openxmlformats.org/officeDocument/2006/relationships/slide" Target="slides/slide76.xml"/><Relationship Id="rId95" Type="http://schemas.openxmlformats.org/officeDocument/2006/relationships/slide" Target="slides/slide81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slide" Target="slides/slide50.xml"/><Relationship Id="rId69" Type="http://schemas.openxmlformats.org/officeDocument/2006/relationships/slide" Target="slides/slide55.xml"/><Relationship Id="rId77" Type="http://schemas.openxmlformats.org/officeDocument/2006/relationships/slide" Target="slides/slide63.xml"/><Relationship Id="rId100" Type="http://schemas.openxmlformats.org/officeDocument/2006/relationships/notesMaster" Target="notesMasters/notesMaster1.xml"/><Relationship Id="rId105" Type="http://schemas.openxmlformats.org/officeDocument/2006/relationships/font" Target="fonts/font5.fntdata"/><Relationship Id="rId113" Type="http://schemas.openxmlformats.org/officeDocument/2006/relationships/font" Target="fonts/font13.fntdata"/><Relationship Id="rId118" Type="http://schemas.openxmlformats.org/officeDocument/2006/relationships/font" Target="fonts/font18.fntdata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slide" Target="slides/slide58.xml"/><Relationship Id="rId80" Type="http://schemas.openxmlformats.org/officeDocument/2006/relationships/slide" Target="slides/slide66.xml"/><Relationship Id="rId85" Type="http://schemas.openxmlformats.org/officeDocument/2006/relationships/slide" Target="slides/slide71.xml"/><Relationship Id="rId93" Type="http://schemas.openxmlformats.org/officeDocument/2006/relationships/slide" Target="slides/slide79.xml"/><Relationship Id="rId98" Type="http://schemas.openxmlformats.org/officeDocument/2006/relationships/slide" Target="slides/slide84.xml"/><Relationship Id="rId12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slide" Target="slides/slide53.xml"/><Relationship Id="rId103" Type="http://schemas.openxmlformats.org/officeDocument/2006/relationships/font" Target="fonts/font3.fntdata"/><Relationship Id="rId108" Type="http://schemas.openxmlformats.org/officeDocument/2006/relationships/font" Target="fonts/font8.fntdata"/><Relationship Id="rId116" Type="http://schemas.openxmlformats.org/officeDocument/2006/relationships/font" Target="fonts/font16.fntdata"/><Relationship Id="rId124" Type="http://schemas.openxmlformats.org/officeDocument/2006/relationships/tableStyles" Target="tableStyles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slide" Target="slides/slide48.xml"/><Relationship Id="rId70" Type="http://schemas.openxmlformats.org/officeDocument/2006/relationships/slide" Target="slides/slide56.xml"/><Relationship Id="rId75" Type="http://schemas.openxmlformats.org/officeDocument/2006/relationships/slide" Target="slides/slide61.xml"/><Relationship Id="rId83" Type="http://schemas.openxmlformats.org/officeDocument/2006/relationships/slide" Target="slides/slide69.xml"/><Relationship Id="rId88" Type="http://schemas.openxmlformats.org/officeDocument/2006/relationships/slide" Target="slides/slide74.xml"/><Relationship Id="rId91" Type="http://schemas.openxmlformats.org/officeDocument/2006/relationships/slide" Target="slides/slide77.xml"/><Relationship Id="rId96" Type="http://schemas.openxmlformats.org/officeDocument/2006/relationships/slide" Target="slides/slide82.xml"/><Relationship Id="rId11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106" Type="http://schemas.openxmlformats.org/officeDocument/2006/relationships/font" Target="fonts/font6.fntdata"/><Relationship Id="rId114" Type="http://schemas.openxmlformats.org/officeDocument/2006/relationships/font" Target="fonts/font14.fntdata"/><Relationship Id="rId119" Type="http://schemas.openxmlformats.org/officeDocument/2006/relationships/font" Target="fonts/font19.fntdata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73" Type="http://schemas.openxmlformats.org/officeDocument/2006/relationships/slide" Target="slides/slide59.xml"/><Relationship Id="rId78" Type="http://schemas.openxmlformats.org/officeDocument/2006/relationships/slide" Target="slides/slide64.xml"/><Relationship Id="rId81" Type="http://schemas.openxmlformats.org/officeDocument/2006/relationships/slide" Target="slides/slide67.xml"/><Relationship Id="rId86" Type="http://schemas.openxmlformats.org/officeDocument/2006/relationships/slide" Target="slides/slide72.xml"/><Relationship Id="rId94" Type="http://schemas.openxmlformats.org/officeDocument/2006/relationships/slide" Target="slides/slide80.xml"/><Relationship Id="rId99" Type="http://schemas.openxmlformats.org/officeDocument/2006/relationships/slide" Target="slides/slide85.xml"/><Relationship Id="rId101" Type="http://schemas.openxmlformats.org/officeDocument/2006/relationships/font" Target="fonts/font1.fntdata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109" Type="http://schemas.openxmlformats.org/officeDocument/2006/relationships/font" Target="fonts/font9.fntdata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6" Type="http://schemas.openxmlformats.org/officeDocument/2006/relationships/slide" Target="slides/slide62.xml"/><Relationship Id="rId97" Type="http://schemas.openxmlformats.org/officeDocument/2006/relationships/slide" Target="slides/slide83.xml"/><Relationship Id="rId104" Type="http://schemas.openxmlformats.org/officeDocument/2006/relationships/font" Target="fonts/font4.fntdata"/><Relationship Id="rId120" Type="http://schemas.openxmlformats.org/officeDocument/2006/relationships/font" Target="fonts/font20.fntdata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7.xml"/><Relationship Id="rId92" Type="http://schemas.openxmlformats.org/officeDocument/2006/relationships/slide" Target="slides/slide7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4" Type="http://schemas.openxmlformats.org/officeDocument/2006/relationships/slide" Target="slides/slide10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66" Type="http://schemas.openxmlformats.org/officeDocument/2006/relationships/slide" Target="slides/slide52.xml"/><Relationship Id="rId87" Type="http://schemas.openxmlformats.org/officeDocument/2006/relationships/slide" Target="slides/slide73.xml"/><Relationship Id="rId110" Type="http://schemas.openxmlformats.org/officeDocument/2006/relationships/font" Target="fonts/font10.fntdata"/><Relationship Id="rId115" Type="http://schemas.openxmlformats.org/officeDocument/2006/relationships/font" Target="fonts/font15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2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view3D>
      <c:rotX val="10"/>
      <c:depthPercent val="100"/>
      <c:rAngAx val="1"/>
    </c:view3D>
    <c:floor>
      <c:spPr>
        <a:noFill/>
        <a:ln w="6350">
          <a:noFill/>
        </a:ln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600" dirty="0"/>
                      <a:t>76741,05</a:t>
                    </a:r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600" dirty="0"/>
                      <a:t>80016</a:t>
                    </a:r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600" dirty="0"/>
                      <a:t>87598,98</a:t>
                    </a:r>
                  </a:p>
                </c:rich>
              </c:tx>
              <c:showVal val="1"/>
            </c:dLbl>
            <c:dLbl>
              <c:idx val="3"/>
              <c:spPr/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</c:dLbl>
            <c:dLbl>
              <c:idx val="4"/>
              <c:spPr/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</c:dLbl>
            <c:showVal val="1"/>
          </c:dLbls>
          <c:cat>
            <c:strRef>
              <c:f>Лист1!$A$2:$A$6</c:f>
              <c:strCache>
                <c:ptCount val="5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76741.05</c:v>
                </c:pt>
                <c:pt idx="1">
                  <c:v>80016</c:v>
                </c:pt>
                <c:pt idx="2">
                  <c:v>87598.98</c:v>
                </c:pt>
                <c:pt idx="3">
                  <c:v>93686.75</c:v>
                </c:pt>
                <c:pt idx="4">
                  <c:v>100584.82</c:v>
                </c:pt>
              </c:numCache>
            </c:numRef>
          </c:val>
        </c:ser>
        <c:dLbls>
          <c:showVal val="1"/>
        </c:dLbls>
        <c:gapWidth val="75"/>
        <c:shape val="cylinder"/>
        <c:axId val="172201472"/>
        <c:axId val="172203008"/>
        <c:axId val="0"/>
      </c:bar3DChart>
      <c:catAx>
        <c:axId val="172201472"/>
        <c:scaling>
          <c:orientation val="minMax"/>
        </c:scaling>
        <c:axPos val="b"/>
        <c:numFmt formatCode="General" sourceLinked="1"/>
        <c:majorTickMark val="none"/>
        <c:tickLblPos val="nextTo"/>
        <c:crossAx val="172203008"/>
        <c:crosses val="autoZero"/>
        <c:auto val="1"/>
        <c:lblAlgn val="ctr"/>
        <c:lblOffset val="100"/>
      </c:catAx>
      <c:valAx>
        <c:axId val="172203008"/>
        <c:scaling>
          <c:orientation val="minMax"/>
        </c:scaling>
        <c:axPos val="l"/>
        <c:numFmt formatCode="General" sourceLinked="1"/>
        <c:majorTickMark val="none"/>
        <c:tickLblPos val="none"/>
        <c:crossAx val="1722014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b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408.9</c:v>
                </c:pt>
                <c:pt idx="1">
                  <c:v>397.5</c:v>
                </c:pt>
                <c:pt idx="2">
                  <c:v>386.1</c:v>
                </c:pt>
                <c:pt idx="3">
                  <c:v>374.4</c:v>
                </c:pt>
                <c:pt idx="4">
                  <c:v>363.3</c:v>
                </c:pt>
              </c:numCache>
            </c:numRef>
          </c:val>
        </c:ser>
        <c:dLbls>
          <c:showVal val="1"/>
        </c:dLbls>
        <c:marker val="1"/>
        <c:axId val="208260480"/>
        <c:axId val="208262272"/>
      </c:lineChart>
      <c:catAx>
        <c:axId val="208260480"/>
        <c:scaling>
          <c:orientation val="minMax"/>
        </c:scaling>
        <c:delete val="1"/>
        <c:axPos val="b"/>
        <c:majorTickMark val="none"/>
        <c:tickLblPos val="none"/>
        <c:crossAx val="208262272"/>
        <c:crosses val="autoZero"/>
        <c:auto val="1"/>
        <c:lblAlgn val="ctr"/>
        <c:lblOffset val="100"/>
      </c:catAx>
      <c:valAx>
        <c:axId val="208262272"/>
        <c:scaling>
          <c:orientation val="minMax"/>
        </c:scaling>
        <c:delete val="1"/>
        <c:axPos val="l"/>
        <c:numFmt formatCode="General" sourceLinked="1"/>
        <c:tickLblPos val="none"/>
        <c:crossAx val="2082604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b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0.00">
                  <c:v>73.989999999999995</c:v>
                </c:pt>
                <c:pt idx="1">
                  <c:v>74.36</c:v>
                </c:pt>
                <c:pt idx="2">
                  <c:v>74.72</c:v>
                </c:pt>
                <c:pt idx="3">
                  <c:v>75.069999999999993</c:v>
                </c:pt>
                <c:pt idx="4">
                  <c:v>75.430000000000007</c:v>
                </c:pt>
              </c:numCache>
            </c:numRef>
          </c:val>
        </c:ser>
        <c:dLbls>
          <c:showVal val="1"/>
        </c:dLbls>
        <c:marker val="1"/>
        <c:axId val="208281984"/>
        <c:axId val="208283520"/>
      </c:lineChart>
      <c:catAx>
        <c:axId val="208281984"/>
        <c:scaling>
          <c:orientation val="minMax"/>
        </c:scaling>
        <c:delete val="1"/>
        <c:axPos val="b"/>
        <c:majorTickMark val="none"/>
        <c:tickLblPos val="none"/>
        <c:crossAx val="208283520"/>
        <c:crosses val="autoZero"/>
        <c:auto val="1"/>
        <c:lblAlgn val="ctr"/>
        <c:lblOffset val="100"/>
      </c:catAx>
      <c:valAx>
        <c:axId val="208283520"/>
        <c:scaling>
          <c:orientation val="minMax"/>
        </c:scaling>
        <c:delete val="1"/>
        <c:axPos val="l"/>
        <c:numFmt formatCode="0.00" sourceLinked="1"/>
        <c:tickLblPos val="none"/>
        <c:crossAx val="2082819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2.5870370370370464E-2"/>
          <c:y val="0.1955541666666667"/>
          <c:w val="0.95687407407407621"/>
          <c:h val="0.8044458131526638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ряд1</c:v>
                </c:pt>
              </c:strCache>
            </c:strRef>
          </c:tx>
          <c:marker>
            <c:spPr>
              <a:ln>
                <a:noFill/>
              </a:ln>
            </c:spPr>
          </c:marker>
          <c:dLbls>
            <c:dLblPos val="b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23.5</c:v>
                </c:pt>
                <c:pt idx="1">
                  <c:v>23.4</c:v>
                </c:pt>
                <c:pt idx="2">
                  <c:v>23.2</c:v>
                </c:pt>
                <c:pt idx="3">
                  <c:v>23.1</c:v>
                </c:pt>
                <c:pt idx="4">
                  <c:v>23</c:v>
                </c:pt>
              </c:numCache>
            </c:numRef>
          </c:val>
        </c:ser>
        <c:dLbls>
          <c:showVal val="1"/>
        </c:dLbls>
        <c:marker val="1"/>
        <c:axId val="209133568"/>
        <c:axId val="209135104"/>
      </c:lineChart>
      <c:catAx>
        <c:axId val="20913356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09135104"/>
        <c:crosses val="autoZero"/>
        <c:auto val="1"/>
        <c:lblAlgn val="ctr"/>
        <c:lblOffset val="100"/>
      </c:catAx>
      <c:valAx>
        <c:axId val="20913510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091335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b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1.5580000000000001</c:v>
                </c:pt>
                <c:pt idx="1">
                  <c:v>1.5820000000000001</c:v>
                </c:pt>
                <c:pt idx="2">
                  <c:v>1.5980000000000001</c:v>
                </c:pt>
                <c:pt idx="3">
                  <c:v>1.6220000000000001</c:v>
                </c:pt>
                <c:pt idx="4">
                  <c:v>1.639</c:v>
                </c:pt>
              </c:numCache>
            </c:numRef>
          </c:val>
        </c:ser>
        <c:dLbls>
          <c:showVal val="1"/>
        </c:dLbls>
        <c:marker val="1"/>
        <c:axId val="209154816"/>
        <c:axId val="209156352"/>
      </c:lineChart>
      <c:catAx>
        <c:axId val="209154816"/>
        <c:scaling>
          <c:orientation val="minMax"/>
        </c:scaling>
        <c:delete val="1"/>
        <c:axPos val="b"/>
        <c:majorTickMark val="none"/>
        <c:tickLblPos val="none"/>
        <c:crossAx val="209156352"/>
        <c:crosses val="autoZero"/>
        <c:auto val="1"/>
        <c:lblAlgn val="ctr"/>
        <c:lblOffset val="100"/>
      </c:catAx>
      <c:valAx>
        <c:axId val="209156352"/>
        <c:scaling>
          <c:orientation val="minMax"/>
        </c:scaling>
        <c:delete val="1"/>
        <c:axPos val="l"/>
        <c:numFmt formatCode="General" sourceLinked="1"/>
        <c:tickLblPos val="none"/>
        <c:crossAx val="2091548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b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0.00">
                  <c:v>112.5</c:v>
                </c:pt>
                <c:pt idx="1">
                  <c:v>115.6</c:v>
                </c:pt>
                <c:pt idx="2">
                  <c:v>88.5</c:v>
                </c:pt>
                <c:pt idx="3">
                  <c:v>92.7</c:v>
                </c:pt>
                <c:pt idx="4">
                  <c:v>103.7</c:v>
                </c:pt>
              </c:numCache>
            </c:numRef>
          </c:val>
        </c:ser>
        <c:dLbls>
          <c:showVal val="1"/>
        </c:dLbls>
        <c:marker val="1"/>
        <c:axId val="209176064"/>
        <c:axId val="209177600"/>
      </c:lineChart>
      <c:catAx>
        <c:axId val="209176064"/>
        <c:scaling>
          <c:orientation val="minMax"/>
        </c:scaling>
        <c:delete val="1"/>
        <c:axPos val="b"/>
        <c:majorTickMark val="none"/>
        <c:tickLblPos val="none"/>
        <c:crossAx val="209177600"/>
        <c:crosses val="autoZero"/>
        <c:auto val="1"/>
        <c:lblAlgn val="ctr"/>
        <c:lblOffset val="100"/>
      </c:catAx>
      <c:valAx>
        <c:axId val="209177600"/>
        <c:scaling>
          <c:orientation val="minMax"/>
        </c:scaling>
        <c:delete val="1"/>
        <c:axPos val="l"/>
        <c:numFmt formatCode="0.00" sourceLinked="1"/>
        <c:tickLblPos val="none"/>
        <c:crossAx val="2091760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2.5870370370370474E-2"/>
          <c:y val="0.1955541666666667"/>
          <c:w val="0.95687407407407643"/>
          <c:h val="0.8044458131526638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ряд1</c:v>
                </c:pt>
              </c:strCache>
            </c:strRef>
          </c:tx>
          <c:marker>
            <c:spPr>
              <a:ln>
                <a:noFill/>
              </a:ln>
            </c:spPr>
          </c:marker>
          <c:dLbls>
            <c:dLblPos val="b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</c:ser>
        <c:dLbls>
          <c:showVal val="1"/>
        </c:dLbls>
        <c:marker val="1"/>
        <c:axId val="150789504"/>
        <c:axId val="209278080"/>
      </c:lineChart>
      <c:catAx>
        <c:axId val="15078950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09278080"/>
        <c:crosses val="autoZero"/>
        <c:auto val="1"/>
        <c:lblAlgn val="ctr"/>
        <c:lblOffset val="100"/>
      </c:catAx>
      <c:valAx>
        <c:axId val="20927808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507895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b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66</c:v>
                </c:pt>
                <c:pt idx="1">
                  <c:v>70</c:v>
                </c:pt>
                <c:pt idx="2">
                  <c:v>71</c:v>
                </c:pt>
                <c:pt idx="3">
                  <c:v>72</c:v>
                </c:pt>
                <c:pt idx="4">
                  <c:v>73</c:v>
                </c:pt>
              </c:numCache>
            </c:numRef>
          </c:val>
        </c:ser>
        <c:dLbls>
          <c:showVal val="1"/>
        </c:dLbls>
        <c:marker val="1"/>
        <c:axId val="150624128"/>
        <c:axId val="150625664"/>
      </c:lineChart>
      <c:catAx>
        <c:axId val="150624128"/>
        <c:scaling>
          <c:orientation val="minMax"/>
        </c:scaling>
        <c:delete val="1"/>
        <c:axPos val="b"/>
        <c:majorTickMark val="none"/>
        <c:tickLblPos val="none"/>
        <c:crossAx val="150625664"/>
        <c:crosses val="autoZero"/>
        <c:auto val="1"/>
        <c:lblAlgn val="ctr"/>
        <c:lblOffset val="100"/>
      </c:catAx>
      <c:valAx>
        <c:axId val="150625664"/>
        <c:scaling>
          <c:orientation val="minMax"/>
        </c:scaling>
        <c:delete val="1"/>
        <c:axPos val="l"/>
        <c:numFmt formatCode="General" sourceLinked="1"/>
        <c:tickLblPos val="none"/>
        <c:crossAx val="150624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b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0.00">
                  <c:v>87</c:v>
                </c:pt>
                <c:pt idx="1">
                  <c:v>92</c:v>
                </c:pt>
                <c:pt idx="2">
                  <c:v>98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</c:ser>
        <c:dLbls>
          <c:showVal val="1"/>
        </c:dLbls>
        <c:marker val="1"/>
        <c:axId val="150936192"/>
        <c:axId val="150942080"/>
      </c:lineChart>
      <c:catAx>
        <c:axId val="150936192"/>
        <c:scaling>
          <c:orientation val="minMax"/>
        </c:scaling>
        <c:delete val="1"/>
        <c:axPos val="b"/>
        <c:majorTickMark val="none"/>
        <c:tickLblPos val="none"/>
        <c:crossAx val="150942080"/>
        <c:crosses val="autoZero"/>
        <c:auto val="1"/>
        <c:lblAlgn val="ctr"/>
        <c:lblOffset val="100"/>
      </c:catAx>
      <c:valAx>
        <c:axId val="150942080"/>
        <c:scaling>
          <c:orientation val="minMax"/>
        </c:scaling>
        <c:delete val="1"/>
        <c:axPos val="l"/>
        <c:numFmt formatCode="0.00" sourceLinked="1"/>
        <c:tickLblPos val="none"/>
        <c:crossAx val="15093619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2.5870370370370484E-2"/>
          <c:y val="0.1955541666666667"/>
          <c:w val="0.95687407407407665"/>
          <c:h val="0.8044458131526638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ряд1</c:v>
                </c:pt>
              </c:strCache>
            </c:strRef>
          </c:tx>
          <c:marker>
            <c:spPr>
              <a:ln>
                <a:noFill/>
              </a:ln>
            </c:spPr>
          </c:marker>
          <c:dLbls>
            <c:dLblPos val="b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100.9</c:v>
                </c:pt>
                <c:pt idx="1">
                  <c:v>101.1</c:v>
                </c:pt>
                <c:pt idx="2">
                  <c:v>101</c:v>
                </c:pt>
                <c:pt idx="3">
                  <c:v>101</c:v>
                </c:pt>
                <c:pt idx="4">
                  <c:v>101</c:v>
                </c:pt>
              </c:numCache>
            </c:numRef>
          </c:val>
        </c:ser>
        <c:dLbls>
          <c:showVal val="1"/>
        </c:dLbls>
        <c:marker val="1"/>
        <c:axId val="152841600"/>
        <c:axId val="152851584"/>
      </c:lineChart>
      <c:catAx>
        <c:axId val="15284160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2851584"/>
        <c:crosses val="autoZero"/>
        <c:auto val="1"/>
        <c:lblAlgn val="ctr"/>
        <c:lblOffset val="100"/>
      </c:catAx>
      <c:valAx>
        <c:axId val="15285158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528416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b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101.8</c:v>
                </c:pt>
                <c:pt idx="1">
                  <c:v>101.9</c:v>
                </c:pt>
                <c:pt idx="2">
                  <c:v>101</c:v>
                </c:pt>
                <c:pt idx="3">
                  <c:v>101</c:v>
                </c:pt>
                <c:pt idx="4">
                  <c:v>101</c:v>
                </c:pt>
              </c:numCache>
            </c:numRef>
          </c:val>
        </c:ser>
        <c:dLbls>
          <c:showVal val="1"/>
        </c:dLbls>
        <c:marker val="1"/>
        <c:axId val="152875392"/>
        <c:axId val="152876928"/>
      </c:lineChart>
      <c:catAx>
        <c:axId val="152875392"/>
        <c:scaling>
          <c:orientation val="minMax"/>
        </c:scaling>
        <c:delete val="1"/>
        <c:axPos val="b"/>
        <c:majorTickMark val="none"/>
        <c:tickLblPos val="none"/>
        <c:crossAx val="152876928"/>
        <c:crosses val="autoZero"/>
        <c:auto val="1"/>
        <c:lblAlgn val="ctr"/>
        <c:lblOffset val="100"/>
      </c:catAx>
      <c:valAx>
        <c:axId val="152876928"/>
        <c:scaling>
          <c:orientation val="minMax"/>
        </c:scaling>
        <c:delete val="1"/>
        <c:axPos val="l"/>
        <c:numFmt formatCode="General" sourceLinked="1"/>
        <c:tickLblPos val="none"/>
        <c:crossAx val="152875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view3D>
      <c:rotX val="10"/>
      <c:depthPercent val="100"/>
      <c:rAngAx val="1"/>
    </c:view3D>
    <c:floor>
      <c:spPr>
        <a:noFill/>
        <a:ln w="6350">
          <a:noFill/>
        </a:ln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9888</c:v>
                </c:pt>
                <c:pt idx="1">
                  <c:v>10022</c:v>
                </c:pt>
                <c:pt idx="2">
                  <c:v>10405</c:v>
                </c:pt>
                <c:pt idx="3">
                  <c:v>10801</c:v>
                </c:pt>
                <c:pt idx="4">
                  <c:v>11196</c:v>
                </c:pt>
              </c:numCache>
            </c:numRef>
          </c:val>
        </c:ser>
        <c:dLbls>
          <c:showVal val="1"/>
        </c:dLbls>
        <c:gapWidth val="75"/>
        <c:shape val="cylinder"/>
        <c:axId val="172505728"/>
        <c:axId val="172511616"/>
        <c:axId val="0"/>
      </c:bar3DChart>
      <c:catAx>
        <c:axId val="172505728"/>
        <c:scaling>
          <c:orientation val="minMax"/>
        </c:scaling>
        <c:axPos val="b"/>
        <c:numFmt formatCode="General" sourceLinked="1"/>
        <c:majorTickMark val="none"/>
        <c:tickLblPos val="nextTo"/>
        <c:crossAx val="172511616"/>
        <c:crosses val="autoZero"/>
        <c:auto val="1"/>
        <c:lblAlgn val="ctr"/>
        <c:lblOffset val="100"/>
      </c:catAx>
      <c:valAx>
        <c:axId val="172511616"/>
        <c:scaling>
          <c:orientation val="minMax"/>
        </c:scaling>
        <c:axPos val="l"/>
        <c:numFmt formatCode="General" sourceLinked="1"/>
        <c:majorTickMark val="none"/>
        <c:tickLblPos val="none"/>
        <c:crossAx val="1725057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b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0.00">
                  <c:v>13.5</c:v>
                </c:pt>
                <c:pt idx="1">
                  <c:v>13.5</c:v>
                </c:pt>
                <c:pt idx="2">
                  <c:v>13.9</c:v>
                </c:pt>
                <c:pt idx="3">
                  <c:v>14.3</c:v>
                </c:pt>
                <c:pt idx="4">
                  <c:v>14.7</c:v>
                </c:pt>
              </c:numCache>
            </c:numRef>
          </c:val>
        </c:ser>
        <c:dLbls>
          <c:showVal val="1"/>
        </c:dLbls>
        <c:marker val="1"/>
        <c:axId val="152790144"/>
        <c:axId val="152791680"/>
      </c:lineChart>
      <c:catAx>
        <c:axId val="152790144"/>
        <c:scaling>
          <c:orientation val="minMax"/>
        </c:scaling>
        <c:delete val="1"/>
        <c:axPos val="b"/>
        <c:majorTickMark val="none"/>
        <c:tickLblPos val="none"/>
        <c:crossAx val="152791680"/>
        <c:crosses val="autoZero"/>
        <c:auto val="1"/>
        <c:lblAlgn val="ctr"/>
        <c:lblOffset val="100"/>
      </c:catAx>
      <c:valAx>
        <c:axId val="152791680"/>
        <c:scaling>
          <c:orientation val="minMax"/>
        </c:scaling>
        <c:delete val="1"/>
        <c:axPos val="l"/>
        <c:numFmt formatCode="0.00" sourceLinked="1"/>
        <c:tickLblPos val="none"/>
        <c:crossAx val="15279014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baseline="0" dirty="0" smtClean="0">
                <a:latin typeface="+mj-lt"/>
              </a:rPr>
              <a:t>Структура и объём государственного долга Республики Калмыкия</a:t>
            </a:r>
            <a:endParaRPr lang="en-US" sz="1800" b="1" i="0" baseline="0" dirty="0" smtClean="0">
              <a:latin typeface="+mj-lt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baseline="0" dirty="0" smtClean="0">
                <a:latin typeface="+mj-lt"/>
              </a:rPr>
              <a:t> (млн. руб.)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dirty="0">
              <a:latin typeface="+mj-lt"/>
            </a:endParaRPr>
          </a:p>
        </c:rich>
      </c:tx>
      <c:layout/>
    </c:title>
    <c:view3D>
      <c:rotX val="10"/>
      <c:rotY val="10"/>
      <c:rAngAx val="1"/>
    </c:view3D>
    <c:floor>
      <c:spPr>
        <a:solidFill>
          <a:schemeClr val="bg1">
            <a:lumMod val="75000"/>
          </a:schemeClr>
        </a:solidFill>
      </c:spPr>
    </c:floor>
    <c:sideWall>
      <c:spPr>
        <a:solidFill>
          <a:schemeClr val="bg1">
            <a:lumMod val="85000"/>
          </a:schemeClr>
        </a:solidFill>
      </c:spPr>
    </c:sideWall>
    <c:backWall>
      <c:spPr>
        <a:noFill/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Бюджетные кредиты</c:v>
                </c:pt>
              </c:strCache>
            </c:strRef>
          </c:tx>
          <c:spPr>
            <a:solidFill>
              <a:srgbClr val="A2324B">
                <a:lumMod val="75000"/>
              </a:srgbClr>
            </a:solidFill>
          </c:spPr>
          <c:dLbls>
            <c:dLbl>
              <c:idx val="0"/>
              <c:layout>
                <c:manualLayout>
                  <c:x val="1.1012705614894241E-2"/>
                  <c:y val="-7.6687030515600929E-17"/>
                </c:manualLayout>
              </c:layout>
              <c:showVal val="1"/>
            </c:dLbl>
            <c:dLbl>
              <c:idx val="1"/>
              <c:layout>
                <c:manualLayout>
                  <c:x val="1.1012705614894241E-2"/>
                  <c:y val="-7.6687030515600929E-17"/>
                </c:manualLayout>
              </c:layout>
              <c:showVal val="1"/>
            </c:dLbl>
            <c:dLbl>
              <c:idx val="2"/>
              <c:layout>
                <c:manualLayout>
                  <c:x val="1.1012705614894241E-2"/>
                  <c:y val="1.2548931776299638E-2"/>
                </c:manualLayout>
              </c:layout>
              <c:showVal val="1"/>
            </c:dLbl>
            <c:dLbl>
              <c:idx val="3"/>
              <c:layout>
                <c:manualLayout>
                  <c:x val="1.1012705614894241E-2"/>
                  <c:y val="-2.0914886293832593E-3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на 01.01.2021 г.</c:v>
                </c:pt>
                <c:pt idx="1">
                  <c:v>на 01.01.2022 г.</c:v>
                </c:pt>
                <c:pt idx="2">
                  <c:v>на 01.01.2023 г.</c:v>
                </c:pt>
                <c:pt idx="3">
                  <c:v>на 01.01.2024 г.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3055</c:v>
                </c:pt>
                <c:pt idx="1">
                  <c:v>3055</c:v>
                </c:pt>
                <c:pt idx="2">
                  <c:v>2855</c:v>
                </c:pt>
                <c:pt idx="3">
                  <c:v>2555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Кредиты от кредитных организаций</c:v>
                </c:pt>
              </c:strCache>
            </c:strRef>
          </c:tx>
          <c:spPr>
            <a:solidFill>
              <a:srgbClr val="F67031">
                <a:lumMod val="75000"/>
              </a:srgbClr>
            </a:solidFill>
          </c:spPr>
          <c:dLbls>
            <c:dLbl>
              <c:idx val="0"/>
              <c:layout>
                <c:manualLayout>
                  <c:x val="9.439461955623684E-3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9.439461955623684E-3"/>
                  <c:y val="-4.1829772587665265E-3"/>
                </c:manualLayout>
              </c:layout>
              <c:showVal val="1"/>
            </c:dLbl>
            <c:dLbl>
              <c:idx val="2"/>
              <c:layout>
                <c:manualLayout>
                  <c:x val="1.1012705614894241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6.2929746370824075E-3"/>
                  <c:y val="6.2744658881498461E-3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на 01.01.2021 г.</c:v>
                </c:pt>
                <c:pt idx="1">
                  <c:v>на 01.01.2022 г.</c:v>
                </c:pt>
                <c:pt idx="2">
                  <c:v>на 01.01.2023 г.</c:v>
                </c:pt>
                <c:pt idx="3">
                  <c:v>на 01.01.2024 г.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1849.2146</c:v>
                </c:pt>
                <c:pt idx="1">
                  <c:v>1749.9273000000001</c:v>
                </c:pt>
                <c:pt idx="2">
                  <c:v>1650.6399999999999</c:v>
                </c:pt>
                <c:pt idx="3">
                  <c:v>1551.3526999999999</c:v>
                </c:pt>
              </c:numCache>
            </c:numRef>
          </c:val>
        </c:ser>
        <c:dLbls>
          <c:showVal val="1"/>
        </c:dLbls>
        <c:gapWidth val="95"/>
        <c:gapDepth val="95"/>
        <c:shape val="cylinder"/>
        <c:axId val="210204928"/>
        <c:axId val="210219008"/>
        <c:axId val="0"/>
      </c:bar3DChart>
      <c:catAx>
        <c:axId val="210204928"/>
        <c:scaling>
          <c:orientation val="minMax"/>
        </c:scaling>
        <c:axPos val="b"/>
        <c:numFmt formatCode="General" sourceLinked="1"/>
        <c:majorTickMark val="none"/>
        <c:tickLblPos val="nextTo"/>
        <c:crossAx val="210219008"/>
        <c:crosses val="autoZero"/>
        <c:auto val="1"/>
        <c:lblAlgn val="ctr"/>
        <c:lblOffset val="100"/>
      </c:catAx>
      <c:valAx>
        <c:axId val="210219008"/>
        <c:scaling>
          <c:orientation val="minMax"/>
        </c:scaling>
        <c:axPos val="l"/>
        <c:numFmt formatCode="#,##0.0" sourceLinked="1"/>
        <c:tickLblPos val="nextTo"/>
        <c:crossAx val="210204928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view3D>
      <c:rotX val="10"/>
      <c:depthPercent val="100"/>
      <c:rAngAx val="1"/>
    </c:view3D>
    <c:floor>
      <c:spPr>
        <a:noFill/>
        <a:ln w="6350">
          <a:noFill/>
        </a:ln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271.89</c:v>
                </c:pt>
                <c:pt idx="1">
                  <c:v>270.81</c:v>
                </c:pt>
                <c:pt idx="2">
                  <c:v>270.52999999999969</c:v>
                </c:pt>
                <c:pt idx="3">
                  <c:v>270.7</c:v>
                </c:pt>
                <c:pt idx="4">
                  <c:v>271.06</c:v>
                </c:pt>
              </c:numCache>
            </c:numRef>
          </c:val>
        </c:ser>
        <c:dLbls>
          <c:showVal val="1"/>
        </c:dLbls>
        <c:gapWidth val="75"/>
        <c:shape val="cylinder"/>
        <c:axId val="171739776"/>
        <c:axId val="171741568"/>
        <c:axId val="0"/>
      </c:bar3DChart>
      <c:catAx>
        <c:axId val="171739776"/>
        <c:scaling>
          <c:orientation val="minMax"/>
        </c:scaling>
        <c:axPos val="b"/>
        <c:numFmt formatCode="General" sourceLinked="1"/>
        <c:majorTickMark val="none"/>
        <c:tickLblPos val="nextTo"/>
        <c:crossAx val="171741568"/>
        <c:crosses val="autoZero"/>
        <c:auto val="1"/>
        <c:lblAlgn val="ctr"/>
        <c:lblOffset val="100"/>
      </c:catAx>
      <c:valAx>
        <c:axId val="171741568"/>
        <c:scaling>
          <c:orientation val="minMax"/>
        </c:scaling>
        <c:axPos val="l"/>
        <c:numFmt formatCode="General" sourceLinked="1"/>
        <c:majorTickMark val="none"/>
        <c:tickLblPos val="none"/>
        <c:crossAx val="1717397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view3D>
      <c:rotX val="10"/>
      <c:depthPercent val="100"/>
      <c:rAngAx val="1"/>
    </c:view3D>
    <c:floor>
      <c:spPr>
        <a:noFill/>
        <a:ln w="6350">
          <a:noFill/>
        </a:ln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28617.4</c:v>
                </c:pt>
                <c:pt idx="1">
                  <c:v>30489</c:v>
                </c:pt>
                <c:pt idx="2">
                  <c:v>32739.1</c:v>
                </c:pt>
                <c:pt idx="3">
                  <c:v>35122.5</c:v>
                </c:pt>
                <c:pt idx="4">
                  <c:v>37911.199999999997</c:v>
                </c:pt>
              </c:numCache>
            </c:numRef>
          </c:val>
        </c:ser>
        <c:dLbls>
          <c:showVal val="1"/>
        </c:dLbls>
        <c:gapWidth val="75"/>
        <c:shape val="cylinder"/>
        <c:axId val="171761664"/>
        <c:axId val="171763200"/>
        <c:axId val="0"/>
      </c:bar3DChart>
      <c:catAx>
        <c:axId val="171761664"/>
        <c:scaling>
          <c:orientation val="minMax"/>
        </c:scaling>
        <c:axPos val="b"/>
        <c:numFmt formatCode="General" sourceLinked="1"/>
        <c:majorTickMark val="none"/>
        <c:tickLblPos val="nextTo"/>
        <c:crossAx val="171763200"/>
        <c:crosses val="autoZero"/>
        <c:auto val="1"/>
        <c:lblAlgn val="ctr"/>
        <c:lblOffset val="100"/>
      </c:catAx>
      <c:valAx>
        <c:axId val="171763200"/>
        <c:scaling>
          <c:orientation val="minMax"/>
        </c:scaling>
        <c:axPos val="l"/>
        <c:numFmt formatCode="General" sourceLinked="1"/>
        <c:majorTickMark val="none"/>
        <c:tickLblPos val="none"/>
        <c:crossAx val="1717616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112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24</a:t>
                    </a:r>
                    <a:endParaRPr lang="en-US" dirty="0"/>
                  </a:p>
                </c:rich>
              </c:tx>
              <c:dLblPos val="t"/>
              <c:showVal val="1"/>
            </c:dLbl>
            <c:dLblPos val="t"/>
            <c:showVal val="1"/>
          </c:dLbls>
          <c:cat>
            <c:strRef>
              <c:f>Лист1!$A$2:$A$6</c:f>
              <c:strCache>
                <c:ptCount val="5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104.7</c:v>
                </c:pt>
                <c:pt idx="1">
                  <c:v>103.55</c:v>
                </c:pt>
                <c:pt idx="2">
                  <c:v>103.7</c:v>
                </c:pt>
                <c:pt idx="3">
                  <c:v>104</c:v>
                </c:pt>
                <c:pt idx="4">
                  <c:v>104</c:v>
                </c:pt>
              </c:numCache>
            </c:numRef>
          </c:val>
        </c:ser>
        <c:dLbls>
          <c:showVal val="1"/>
        </c:dLbls>
        <c:marker val="1"/>
        <c:axId val="172733568"/>
        <c:axId val="172735104"/>
      </c:lineChart>
      <c:catAx>
        <c:axId val="172733568"/>
        <c:scaling>
          <c:orientation val="minMax"/>
        </c:scaling>
        <c:axPos val="b"/>
        <c:tickLblPos val="nextTo"/>
        <c:crossAx val="172735104"/>
        <c:crosses val="autoZero"/>
        <c:auto val="1"/>
        <c:lblAlgn val="ctr"/>
        <c:lblOffset val="100"/>
      </c:catAx>
      <c:valAx>
        <c:axId val="172735104"/>
        <c:scaling>
          <c:orientation val="minMax"/>
        </c:scaling>
        <c:delete val="1"/>
        <c:axPos val="l"/>
        <c:numFmt formatCode="General" sourceLinked="1"/>
        <c:tickLblPos val="none"/>
        <c:crossAx val="1727335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/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t"/>
            <c:showVal val="1"/>
          </c:dLbls>
          <c:cat>
            <c:strRef>
              <c:f>Лист1!$A$2:$A$6</c:f>
              <c:strCache>
                <c:ptCount val="5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9.2000000000000011</c:v>
                </c:pt>
                <c:pt idx="1">
                  <c:v>11.1</c:v>
                </c:pt>
                <c:pt idx="2">
                  <c:v>9.4</c:v>
                </c:pt>
                <c:pt idx="3">
                  <c:v>9.2000000000000011</c:v>
                </c:pt>
                <c:pt idx="4">
                  <c:v>9.1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t"/>
            <c:showVal val="1"/>
          </c:dLbls>
          <c:cat>
            <c:strRef>
              <c:f>Лист1!$A$2:$A$6</c:f>
              <c:strCache>
                <c:ptCount val="5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9.2000000000000011</c:v>
                </c:pt>
                <c:pt idx="1">
                  <c:v>11.1</c:v>
                </c:pt>
                <c:pt idx="2">
                  <c:v>9.4</c:v>
                </c:pt>
                <c:pt idx="3">
                  <c:v>9.2000000000000011</c:v>
                </c:pt>
                <c:pt idx="4">
                  <c:v>9.1</c:v>
                </c:pt>
              </c:numCache>
            </c:numRef>
          </c:val>
        </c:ser>
        <c:dLbls>
          <c:showVal val="1"/>
        </c:dLbls>
        <c:marker val="1"/>
        <c:axId val="172657664"/>
        <c:axId val="172667648"/>
      </c:lineChart>
      <c:catAx>
        <c:axId val="172657664"/>
        <c:scaling>
          <c:orientation val="minMax"/>
        </c:scaling>
        <c:axPos val="b"/>
        <c:tickLblPos val="nextTo"/>
        <c:crossAx val="172667648"/>
        <c:crosses val="autoZero"/>
        <c:auto val="1"/>
        <c:lblAlgn val="ctr"/>
        <c:lblOffset val="100"/>
      </c:catAx>
      <c:valAx>
        <c:axId val="172667648"/>
        <c:scaling>
          <c:orientation val="minMax"/>
        </c:scaling>
        <c:delete val="1"/>
        <c:axPos val="l"/>
        <c:numFmt formatCode="General" sourceLinked="1"/>
        <c:tickLblPos val="none"/>
        <c:crossAx val="1726576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112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24</a:t>
                    </a:r>
                    <a:endParaRPr lang="en-US" dirty="0"/>
                  </a:p>
                </c:rich>
              </c:tx>
              <c:dLblPos val="b"/>
              <c:showVal val="1"/>
            </c:dLbl>
            <c:dLblPos val="b"/>
            <c:showVal val="1"/>
          </c:dLbls>
          <c:cat>
            <c:strRef>
              <c:f>Лист1!$A$2:$A$6</c:f>
              <c:strCache>
                <c:ptCount val="5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103.6</c:v>
                </c:pt>
                <c:pt idx="1">
                  <c:v>100.5</c:v>
                </c:pt>
                <c:pt idx="2">
                  <c:v>103</c:v>
                </c:pt>
                <c:pt idx="3">
                  <c:v>102</c:v>
                </c:pt>
                <c:pt idx="4">
                  <c:v>102.6</c:v>
                </c:pt>
              </c:numCache>
            </c:numRef>
          </c:val>
        </c:ser>
        <c:dLbls>
          <c:showVal val="1"/>
        </c:dLbls>
        <c:marker val="1"/>
        <c:axId val="172756992"/>
        <c:axId val="172758528"/>
      </c:lineChart>
      <c:catAx>
        <c:axId val="172756992"/>
        <c:scaling>
          <c:orientation val="minMax"/>
        </c:scaling>
        <c:axPos val="b"/>
        <c:tickLblPos val="nextTo"/>
        <c:crossAx val="172758528"/>
        <c:crosses val="autoZero"/>
        <c:auto val="1"/>
        <c:lblAlgn val="ctr"/>
        <c:lblOffset val="100"/>
      </c:catAx>
      <c:valAx>
        <c:axId val="172758528"/>
        <c:scaling>
          <c:orientation val="minMax"/>
        </c:scaling>
        <c:delete val="1"/>
        <c:axPos val="l"/>
        <c:numFmt formatCode="General" sourceLinked="1"/>
        <c:tickLblPos val="none"/>
        <c:crossAx val="1727569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Дотации</a:t>
            </a:r>
            <a:r>
              <a:rPr lang="ru-RU" sz="1400" baseline="0" dirty="0" smtClean="0"/>
              <a:t> из федерального бюджета</a:t>
            </a:r>
            <a:endParaRPr lang="ru-RU" sz="1400" dirty="0"/>
          </a:p>
        </c:rich>
      </c:tx>
      <c:layout/>
    </c:title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3733.4</c:v>
                </c:pt>
                <c:pt idx="1">
                  <c:v>3733.4</c:v>
                </c:pt>
                <c:pt idx="2">
                  <c:v>3733.4</c:v>
                </c:pt>
              </c:numCache>
            </c:numRef>
          </c:val>
        </c:ser>
        <c:dLbls>
          <c:showVal val="1"/>
        </c:dLbls>
        <c:shape val="cylinder"/>
        <c:axId val="178254976"/>
        <c:axId val="178256512"/>
        <c:axId val="0"/>
      </c:bar3DChart>
      <c:catAx>
        <c:axId val="1782549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8256512"/>
        <c:crosses val="autoZero"/>
        <c:auto val="1"/>
        <c:lblAlgn val="ctr"/>
        <c:lblOffset val="100"/>
      </c:catAx>
      <c:valAx>
        <c:axId val="17825651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82549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2.5870370370370453E-2"/>
          <c:y val="0.1955541666666667"/>
          <c:w val="0.95687407407407599"/>
          <c:h val="0.8044458131526638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ряд1</c:v>
                </c:pt>
              </c:strCache>
            </c:strRef>
          </c:tx>
          <c:marker>
            <c:spPr>
              <a:ln>
                <a:noFill/>
              </a:ln>
            </c:spPr>
          </c:marker>
          <c:dLbls>
            <c:dLblPos val="b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9.4</c:v>
                </c:pt>
                <c:pt idx="1">
                  <c:v>9.3000000000000007</c:v>
                </c:pt>
                <c:pt idx="2">
                  <c:v>9.1</c:v>
                </c:pt>
                <c:pt idx="3">
                  <c:v>8.9</c:v>
                </c:pt>
                <c:pt idx="4">
                  <c:v>8.7000000000000011</c:v>
                </c:pt>
              </c:numCache>
            </c:numRef>
          </c:val>
        </c:ser>
        <c:dLbls>
          <c:showVal val="1"/>
        </c:dLbls>
        <c:marker val="1"/>
        <c:axId val="207968896"/>
        <c:axId val="208245120"/>
      </c:lineChart>
      <c:catAx>
        <c:axId val="20796889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08245120"/>
        <c:crosses val="autoZero"/>
        <c:auto val="1"/>
        <c:lblAlgn val="ctr"/>
        <c:lblOffset val="100"/>
      </c:catAx>
      <c:valAx>
        <c:axId val="20824512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079688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2100A0-E0F9-40FA-A71E-212F63FD1DEC}" type="doc">
      <dgm:prSet loTypeId="urn:microsoft.com/office/officeart/2005/8/layout/hierarchy2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C97ACA3E-22C4-4956-8CFB-FAAC2D61D8C0}">
      <dgm:prSet phldrT="[Текст]" custT="1"/>
      <dgm:spPr/>
      <dgm:t>
        <a:bodyPr/>
        <a:lstStyle/>
        <a:p>
          <a:r>
            <a:rPr lang="ru-RU" sz="1600" dirty="0" smtClean="0">
              <a:latin typeface="Calibri" pitchFamily="34" charset="0"/>
              <a:cs typeface="Calibri" pitchFamily="34" charset="0"/>
            </a:rPr>
            <a:t>Бюдже</a:t>
          </a:r>
          <a:r>
            <a:rPr lang="ru-RU" sz="1600" i="0" dirty="0" smtClean="0">
              <a:latin typeface="Calibri" pitchFamily="34" charset="0"/>
              <a:cs typeface="Calibri" pitchFamily="34" charset="0"/>
            </a:rPr>
            <a:t>т</a:t>
          </a:r>
          <a:endParaRPr lang="ru-RU" sz="1600" i="0" dirty="0">
            <a:latin typeface="Calibri" pitchFamily="34" charset="0"/>
            <a:cs typeface="Calibri" pitchFamily="34" charset="0"/>
          </a:endParaRPr>
        </a:p>
      </dgm:t>
    </dgm:pt>
    <dgm:pt modelId="{76A65EA7-83AE-4E5B-A548-83FC03608539}" type="parTrans" cxnId="{6FBA7595-FDE9-4C02-881E-BCAEA6A4D529}">
      <dgm:prSet/>
      <dgm:spPr/>
      <dgm:t>
        <a:bodyPr/>
        <a:lstStyle/>
        <a:p>
          <a:endParaRPr lang="ru-RU"/>
        </a:p>
      </dgm:t>
    </dgm:pt>
    <dgm:pt modelId="{FDF95B1D-641F-4228-812A-5A2B30E39458}" type="sibTrans" cxnId="{6FBA7595-FDE9-4C02-881E-BCAEA6A4D529}">
      <dgm:prSet/>
      <dgm:spPr/>
      <dgm:t>
        <a:bodyPr/>
        <a:lstStyle/>
        <a:p>
          <a:endParaRPr lang="ru-RU"/>
        </a:p>
      </dgm:t>
    </dgm:pt>
    <dgm:pt modelId="{2E7D88B1-0A55-485E-87EB-A28BAF7B9398}">
      <dgm:prSet phldrT="[Текст]"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Бюджеты публично-правовых образований</a:t>
          </a:r>
          <a:endParaRPr lang="ru-RU" sz="1200" dirty="0">
            <a:latin typeface="Calibri" pitchFamily="34" charset="0"/>
            <a:cs typeface="Calibri" pitchFamily="34" charset="0"/>
          </a:endParaRPr>
        </a:p>
      </dgm:t>
    </dgm:pt>
    <dgm:pt modelId="{E4F87768-3F23-4024-A481-8C6CA13B49EC}" type="parTrans" cxnId="{E166A1EA-0310-4568-8D9C-BE17BC7CF34C}">
      <dgm:prSet/>
      <dgm:spPr/>
      <dgm:t>
        <a:bodyPr/>
        <a:lstStyle/>
        <a:p>
          <a:endParaRPr lang="ru-RU"/>
        </a:p>
      </dgm:t>
    </dgm:pt>
    <dgm:pt modelId="{0B58A083-6626-4E8B-A0E5-EE97C42118F8}" type="sibTrans" cxnId="{E166A1EA-0310-4568-8D9C-BE17BC7CF34C}">
      <dgm:prSet/>
      <dgm:spPr/>
      <dgm:t>
        <a:bodyPr/>
        <a:lstStyle/>
        <a:p>
          <a:endParaRPr lang="ru-RU"/>
        </a:p>
      </dgm:t>
    </dgm:pt>
    <dgm:pt modelId="{B4F54F12-8B18-402D-A402-22F8A55B4515}">
      <dgm:prSet phldrT="[Текст]"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Субъектов РФ (бюджеты региона, территориальных фондов обязательного медицинского страхования)</a:t>
          </a:r>
        </a:p>
      </dgm:t>
    </dgm:pt>
    <dgm:pt modelId="{952035B5-0E0F-48A8-B902-C2E608960E02}" type="parTrans" cxnId="{8B73AAC2-54BC-4B1F-8282-3096741AE6B8}">
      <dgm:prSet/>
      <dgm:spPr/>
      <dgm:t>
        <a:bodyPr/>
        <a:lstStyle/>
        <a:p>
          <a:endParaRPr lang="ru-RU"/>
        </a:p>
      </dgm:t>
    </dgm:pt>
    <dgm:pt modelId="{AE72928D-EC6F-4FAE-AB1F-965A427245C1}" type="sibTrans" cxnId="{8B73AAC2-54BC-4B1F-8282-3096741AE6B8}">
      <dgm:prSet/>
      <dgm:spPr/>
      <dgm:t>
        <a:bodyPr/>
        <a:lstStyle/>
        <a:p>
          <a:endParaRPr lang="ru-RU"/>
        </a:p>
      </dgm:t>
    </dgm:pt>
    <dgm:pt modelId="{84D313BE-5278-4EB9-A8AA-0C3E13575720}">
      <dgm:prSet phldrT="[Текст]"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Российской Федерации (Федеральный бюджет, бюджеты государственных внебюджетных фондов)</a:t>
          </a:r>
          <a:endParaRPr lang="ru-RU" sz="1200" dirty="0">
            <a:latin typeface="Calibri" pitchFamily="34" charset="0"/>
            <a:cs typeface="Calibri" pitchFamily="34" charset="0"/>
          </a:endParaRPr>
        </a:p>
      </dgm:t>
    </dgm:pt>
    <dgm:pt modelId="{174D9FA6-BBB0-4AC8-AFDC-9C34FFAC9944}" type="parTrans" cxnId="{40F1303A-B248-4482-A522-B6A9222E1BED}">
      <dgm:prSet/>
      <dgm:spPr/>
      <dgm:t>
        <a:bodyPr/>
        <a:lstStyle/>
        <a:p>
          <a:endParaRPr lang="ru-RU"/>
        </a:p>
      </dgm:t>
    </dgm:pt>
    <dgm:pt modelId="{08EDC717-7A91-4C69-8D73-E45DB6498587}" type="sibTrans" cxnId="{40F1303A-B248-4482-A522-B6A9222E1BED}">
      <dgm:prSet/>
      <dgm:spPr/>
      <dgm:t>
        <a:bodyPr/>
        <a:lstStyle/>
        <a:p>
          <a:endParaRPr lang="ru-RU"/>
        </a:p>
      </dgm:t>
    </dgm:pt>
    <dgm:pt modelId="{7851EA58-D323-4A17-ABE3-AEAAD6B1D208}">
      <dgm:prSet phldrT="[Текст]"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Личные и семейные бюджеты</a:t>
          </a:r>
          <a:endParaRPr lang="ru-RU" sz="1200" dirty="0">
            <a:latin typeface="Calibri" pitchFamily="34" charset="0"/>
            <a:cs typeface="Calibri" pitchFamily="34" charset="0"/>
          </a:endParaRPr>
        </a:p>
      </dgm:t>
    </dgm:pt>
    <dgm:pt modelId="{8EA6710A-3430-4A0C-A6AB-621D61A040D4}" type="parTrans" cxnId="{8F40D54A-4198-40E1-9D78-E44D76F39B6F}">
      <dgm:prSet/>
      <dgm:spPr/>
      <dgm:t>
        <a:bodyPr/>
        <a:lstStyle/>
        <a:p>
          <a:endParaRPr lang="ru-RU"/>
        </a:p>
      </dgm:t>
    </dgm:pt>
    <dgm:pt modelId="{5DA1E6A0-D76A-4E05-BA01-4F72484E4CC3}" type="sibTrans" cxnId="{8F40D54A-4198-40E1-9D78-E44D76F39B6F}">
      <dgm:prSet/>
      <dgm:spPr/>
      <dgm:t>
        <a:bodyPr/>
        <a:lstStyle/>
        <a:p>
          <a:endParaRPr lang="ru-RU"/>
        </a:p>
      </dgm:t>
    </dgm:pt>
    <dgm:pt modelId="{FE955B99-B265-47C8-AF31-ACD5215D67CC}">
      <dgm:prSet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Бюджеты организаций</a:t>
          </a:r>
          <a:endParaRPr lang="ru-RU" sz="1200" dirty="0">
            <a:latin typeface="Calibri" pitchFamily="34" charset="0"/>
            <a:cs typeface="Calibri" pitchFamily="34" charset="0"/>
          </a:endParaRPr>
        </a:p>
      </dgm:t>
    </dgm:pt>
    <dgm:pt modelId="{BBB56172-91E9-4078-B278-09B10CCDD934}" type="parTrans" cxnId="{7A5823FC-327F-4604-8747-9B1CACD8471F}">
      <dgm:prSet/>
      <dgm:spPr/>
      <dgm:t>
        <a:bodyPr/>
        <a:lstStyle/>
        <a:p>
          <a:endParaRPr lang="ru-RU"/>
        </a:p>
      </dgm:t>
    </dgm:pt>
    <dgm:pt modelId="{424A8DF9-94D3-4646-A152-B67EE262C5BF}" type="sibTrans" cxnId="{7A5823FC-327F-4604-8747-9B1CACD8471F}">
      <dgm:prSet/>
      <dgm:spPr/>
      <dgm:t>
        <a:bodyPr/>
        <a:lstStyle/>
        <a:p>
          <a:endParaRPr lang="ru-RU"/>
        </a:p>
      </dgm:t>
    </dgm:pt>
    <dgm:pt modelId="{59372899-9143-4B93-974E-235A6D88E913}">
      <dgm:prSet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Бюджеты муниципальных образований (бюджеты местных органов власти)</a:t>
          </a:r>
          <a:endParaRPr lang="ru-RU" sz="1200" dirty="0">
            <a:latin typeface="Calibri" pitchFamily="34" charset="0"/>
            <a:cs typeface="Calibri" pitchFamily="34" charset="0"/>
          </a:endParaRPr>
        </a:p>
      </dgm:t>
    </dgm:pt>
    <dgm:pt modelId="{BDBAF4F8-1436-49F0-95D3-AE9E30F6D4C4}" type="parTrans" cxnId="{B8177C5C-EA9D-447D-8EA1-73D3C437C6D0}">
      <dgm:prSet/>
      <dgm:spPr/>
      <dgm:t>
        <a:bodyPr/>
        <a:lstStyle/>
        <a:p>
          <a:endParaRPr lang="ru-RU"/>
        </a:p>
      </dgm:t>
    </dgm:pt>
    <dgm:pt modelId="{F5E22094-1FB1-4A93-9DAC-BA0D12EC9035}" type="sibTrans" cxnId="{B8177C5C-EA9D-447D-8EA1-73D3C437C6D0}">
      <dgm:prSet/>
      <dgm:spPr/>
      <dgm:t>
        <a:bodyPr/>
        <a:lstStyle/>
        <a:p>
          <a:endParaRPr lang="ru-RU"/>
        </a:p>
      </dgm:t>
    </dgm:pt>
    <dgm:pt modelId="{CCC3B3CD-8BDE-4084-A390-93AC408883B0}" type="pres">
      <dgm:prSet presAssocID="{702100A0-E0F9-40FA-A71E-212F63FD1DE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89F8F1-A1CF-487E-A4AA-A9C725B6DB43}" type="pres">
      <dgm:prSet presAssocID="{C97ACA3E-22C4-4956-8CFB-FAAC2D61D8C0}" presName="root1" presStyleCnt="0"/>
      <dgm:spPr/>
      <dgm:t>
        <a:bodyPr/>
        <a:lstStyle/>
        <a:p>
          <a:endParaRPr lang="ru-RU"/>
        </a:p>
      </dgm:t>
    </dgm:pt>
    <dgm:pt modelId="{422DE9A0-94E0-4329-BB62-80B2D9783586}" type="pres">
      <dgm:prSet presAssocID="{C97ACA3E-22C4-4956-8CFB-FAAC2D61D8C0}" presName="LevelOneTextNode" presStyleLbl="node0" presStyleIdx="0" presStyleCnt="1" custScaleX="53336" custScaleY="42546" custLinFactY="-16631" custLinFactNeighborX="629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E13C7A-ACEA-4DA7-BC2D-15CB030C9520}" type="pres">
      <dgm:prSet presAssocID="{C97ACA3E-22C4-4956-8CFB-FAAC2D61D8C0}" presName="level2hierChild" presStyleCnt="0"/>
      <dgm:spPr/>
      <dgm:t>
        <a:bodyPr/>
        <a:lstStyle/>
        <a:p>
          <a:endParaRPr lang="ru-RU"/>
        </a:p>
      </dgm:t>
    </dgm:pt>
    <dgm:pt modelId="{E7F36D05-85A2-484D-AD47-AB775D6245F5}" type="pres">
      <dgm:prSet presAssocID="{E4F87768-3F23-4024-A481-8C6CA13B49EC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C10AB428-B66C-4217-BD73-F38A96E8B68F}" type="pres">
      <dgm:prSet presAssocID="{E4F87768-3F23-4024-A481-8C6CA13B49EC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79B16A9-C64B-4C26-B6CE-62F93C696804}" type="pres">
      <dgm:prSet presAssocID="{2E7D88B1-0A55-485E-87EB-A28BAF7B9398}" presName="root2" presStyleCnt="0"/>
      <dgm:spPr/>
      <dgm:t>
        <a:bodyPr/>
        <a:lstStyle/>
        <a:p>
          <a:endParaRPr lang="ru-RU"/>
        </a:p>
      </dgm:t>
    </dgm:pt>
    <dgm:pt modelId="{CE46E726-5F68-4638-A619-4025571D49E2}" type="pres">
      <dgm:prSet presAssocID="{2E7D88B1-0A55-485E-87EB-A28BAF7B9398}" presName="LevelTwoTextNode" presStyleLbl="node2" presStyleIdx="0" presStyleCnt="3" custScaleY="44943" custLinFactNeighborX="-18015" custLinFactNeighborY="-90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1A84DD-1A2F-41F9-A618-D1D6F00DB6AA}" type="pres">
      <dgm:prSet presAssocID="{2E7D88B1-0A55-485E-87EB-A28BAF7B9398}" presName="level3hierChild" presStyleCnt="0"/>
      <dgm:spPr/>
      <dgm:t>
        <a:bodyPr/>
        <a:lstStyle/>
        <a:p>
          <a:endParaRPr lang="ru-RU"/>
        </a:p>
      </dgm:t>
    </dgm:pt>
    <dgm:pt modelId="{A88C064B-6AF6-49B7-AE36-6B4E3449E4E3}" type="pres">
      <dgm:prSet presAssocID="{952035B5-0E0F-48A8-B902-C2E608960E02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DFE53552-0B0B-4E52-8C46-E18AB841643E}" type="pres">
      <dgm:prSet presAssocID="{952035B5-0E0F-48A8-B902-C2E608960E02}" presName="connTx" presStyleLbl="parChTrans1D3" presStyleIdx="0" presStyleCnt="3"/>
      <dgm:spPr/>
      <dgm:t>
        <a:bodyPr/>
        <a:lstStyle/>
        <a:p>
          <a:endParaRPr lang="ru-RU"/>
        </a:p>
      </dgm:t>
    </dgm:pt>
    <dgm:pt modelId="{0A306064-4095-4434-893F-B158453C4EB3}" type="pres">
      <dgm:prSet presAssocID="{B4F54F12-8B18-402D-A402-22F8A55B4515}" presName="root2" presStyleCnt="0"/>
      <dgm:spPr/>
      <dgm:t>
        <a:bodyPr/>
        <a:lstStyle/>
        <a:p>
          <a:endParaRPr lang="ru-RU"/>
        </a:p>
      </dgm:t>
    </dgm:pt>
    <dgm:pt modelId="{51B9708A-DED2-43E7-8E0A-F5529B47B03B}" type="pres">
      <dgm:prSet presAssocID="{B4F54F12-8B18-402D-A402-22F8A55B4515}" presName="LevelTwoTextNode" presStyleLbl="node3" presStyleIdx="0" presStyleCnt="3" custScaleX="86682" custScaleY="65382" custLinFactNeighborX="-12306" custLinFactNeighborY="536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4EB159-1D54-4666-A96E-5CD55BD8D4B0}" type="pres">
      <dgm:prSet presAssocID="{B4F54F12-8B18-402D-A402-22F8A55B4515}" presName="level3hierChild" presStyleCnt="0"/>
      <dgm:spPr/>
      <dgm:t>
        <a:bodyPr/>
        <a:lstStyle/>
        <a:p>
          <a:endParaRPr lang="ru-RU"/>
        </a:p>
      </dgm:t>
    </dgm:pt>
    <dgm:pt modelId="{AE3A42A8-978E-4582-A7CF-A7D860E6748A}" type="pres">
      <dgm:prSet presAssocID="{174D9FA6-BBB0-4AC8-AFDC-9C34FFAC9944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D1E89923-5795-4886-8113-4590C7179984}" type="pres">
      <dgm:prSet presAssocID="{174D9FA6-BBB0-4AC8-AFDC-9C34FFAC9944}" presName="connTx" presStyleLbl="parChTrans1D3" presStyleIdx="1" presStyleCnt="3"/>
      <dgm:spPr/>
      <dgm:t>
        <a:bodyPr/>
        <a:lstStyle/>
        <a:p>
          <a:endParaRPr lang="ru-RU"/>
        </a:p>
      </dgm:t>
    </dgm:pt>
    <dgm:pt modelId="{240A0D3A-0028-40AF-8FD5-64C7B5272137}" type="pres">
      <dgm:prSet presAssocID="{84D313BE-5278-4EB9-A8AA-0C3E13575720}" presName="root2" presStyleCnt="0"/>
      <dgm:spPr/>
      <dgm:t>
        <a:bodyPr/>
        <a:lstStyle/>
        <a:p>
          <a:endParaRPr lang="ru-RU"/>
        </a:p>
      </dgm:t>
    </dgm:pt>
    <dgm:pt modelId="{93A29563-A594-4546-95A1-8329D2FB36D1}" type="pres">
      <dgm:prSet presAssocID="{84D313BE-5278-4EB9-A8AA-0C3E13575720}" presName="LevelTwoTextNode" presStyleLbl="node3" presStyleIdx="1" presStyleCnt="3" custScaleX="86794" custScaleY="53333" custLinFactNeighborX="-12418" custLinFactNeighborY="-787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690B46-DB2A-4373-8984-30B9C31AFE0A}" type="pres">
      <dgm:prSet presAssocID="{84D313BE-5278-4EB9-A8AA-0C3E13575720}" presName="level3hierChild" presStyleCnt="0"/>
      <dgm:spPr/>
      <dgm:t>
        <a:bodyPr/>
        <a:lstStyle/>
        <a:p>
          <a:endParaRPr lang="ru-RU"/>
        </a:p>
      </dgm:t>
    </dgm:pt>
    <dgm:pt modelId="{C8900D5D-3816-4B77-83AD-4AF698FF6D65}" type="pres">
      <dgm:prSet presAssocID="{BDBAF4F8-1436-49F0-95D3-AE9E30F6D4C4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FDB76DF4-8FD4-433A-B081-C4829CD5DA04}" type="pres">
      <dgm:prSet presAssocID="{BDBAF4F8-1436-49F0-95D3-AE9E30F6D4C4}" presName="connTx" presStyleLbl="parChTrans1D3" presStyleIdx="2" presStyleCnt="3"/>
      <dgm:spPr/>
      <dgm:t>
        <a:bodyPr/>
        <a:lstStyle/>
        <a:p>
          <a:endParaRPr lang="ru-RU"/>
        </a:p>
      </dgm:t>
    </dgm:pt>
    <dgm:pt modelId="{5477BBE3-751C-4798-9051-96EA9988BCDB}" type="pres">
      <dgm:prSet presAssocID="{59372899-9143-4B93-974E-235A6D88E913}" presName="root2" presStyleCnt="0"/>
      <dgm:spPr/>
      <dgm:t>
        <a:bodyPr/>
        <a:lstStyle/>
        <a:p>
          <a:endParaRPr lang="ru-RU"/>
        </a:p>
      </dgm:t>
    </dgm:pt>
    <dgm:pt modelId="{347168DB-8776-45D8-B319-3156EBF2294A}" type="pres">
      <dgm:prSet presAssocID="{59372899-9143-4B93-974E-235A6D88E913}" presName="LevelTwoTextNode" presStyleLbl="node3" presStyleIdx="2" presStyleCnt="3" custScaleX="86319" custScaleY="63393" custLinFactNeighborX="-11943" custLinFactNeighborY="-300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8C7661-79E9-40F5-8144-E35B420A9F8B}" type="pres">
      <dgm:prSet presAssocID="{59372899-9143-4B93-974E-235A6D88E913}" presName="level3hierChild" presStyleCnt="0"/>
      <dgm:spPr/>
      <dgm:t>
        <a:bodyPr/>
        <a:lstStyle/>
        <a:p>
          <a:endParaRPr lang="ru-RU"/>
        </a:p>
      </dgm:t>
    </dgm:pt>
    <dgm:pt modelId="{5A04E672-B7DA-4C13-880D-8C2339226748}" type="pres">
      <dgm:prSet presAssocID="{8EA6710A-3430-4A0C-A6AB-621D61A040D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20AAA97D-3604-491C-BFE5-CAD39284A956}" type="pres">
      <dgm:prSet presAssocID="{8EA6710A-3430-4A0C-A6AB-621D61A040D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556B751F-71AA-4054-9DD8-50F0810F9DC8}" type="pres">
      <dgm:prSet presAssocID="{7851EA58-D323-4A17-ABE3-AEAAD6B1D208}" presName="root2" presStyleCnt="0"/>
      <dgm:spPr/>
      <dgm:t>
        <a:bodyPr/>
        <a:lstStyle/>
        <a:p>
          <a:endParaRPr lang="ru-RU"/>
        </a:p>
      </dgm:t>
    </dgm:pt>
    <dgm:pt modelId="{C6E272B0-5A3F-4CB6-96F9-30FAC61FD78D}" type="pres">
      <dgm:prSet presAssocID="{7851EA58-D323-4A17-ABE3-AEAAD6B1D208}" presName="LevelTwoTextNode" presStyleLbl="node2" presStyleIdx="1" presStyleCnt="3" custScaleY="38707" custLinFactY="-49852" custLinFactNeighborX="-16417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139E93-6216-4E2E-A95E-5EE18D187D97}" type="pres">
      <dgm:prSet presAssocID="{7851EA58-D323-4A17-ABE3-AEAAD6B1D208}" presName="level3hierChild" presStyleCnt="0"/>
      <dgm:spPr/>
      <dgm:t>
        <a:bodyPr/>
        <a:lstStyle/>
        <a:p>
          <a:endParaRPr lang="ru-RU"/>
        </a:p>
      </dgm:t>
    </dgm:pt>
    <dgm:pt modelId="{96E29827-6D8A-483B-BF93-BCFA168C22B1}" type="pres">
      <dgm:prSet presAssocID="{BBB56172-91E9-4078-B278-09B10CCDD93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5A364478-2C39-4EBF-8179-D541E4A09AA4}" type="pres">
      <dgm:prSet presAssocID="{BBB56172-91E9-4078-B278-09B10CCDD93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E484B85-01FD-4629-B596-4CA2EB29A626}" type="pres">
      <dgm:prSet presAssocID="{FE955B99-B265-47C8-AF31-ACD5215D67CC}" presName="root2" presStyleCnt="0"/>
      <dgm:spPr/>
      <dgm:t>
        <a:bodyPr/>
        <a:lstStyle/>
        <a:p>
          <a:endParaRPr lang="ru-RU"/>
        </a:p>
      </dgm:t>
    </dgm:pt>
    <dgm:pt modelId="{52865FFC-2C65-4B1D-B92F-0F7F89432EC1}" type="pres">
      <dgm:prSet presAssocID="{FE955B99-B265-47C8-AF31-ACD5215D67CC}" presName="LevelTwoTextNode" presStyleLbl="node2" presStyleIdx="2" presStyleCnt="3" custScaleY="38356" custLinFactY="-63344" custLinFactNeighborX="-17292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1C500F-A3D2-427C-A707-32FC12D475D3}" type="pres">
      <dgm:prSet presAssocID="{FE955B99-B265-47C8-AF31-ACD5215D67CC}" presName="level3hierChild" presStyleCnt="0"/>
      <dgm:spPr/>
      <dgm:t>
        <a:bodyPr/>
        <a:lstStyle/>
        <a:p>
          <a:endParaRPr lang="ru-RU"/>
        </a:p>
      </dgm:t>
    </dgm:pt>
  </dgm:ptLst>
  <dgm:cxnLst>
    <dgm:cxn modelId="{7B54740E-18EC-4E87-B21B-73079F2EFC0D}" type="presOf" srcId="{FE955B99-B265-47C8-AF31-ACD5215D67CC}" destId="{52865FFC-2C65-4B1D-B92F-0F7F89432EC1}" srcOrd="0" destOrd="0" presId="urn:microsoft.com/office/officeart/2005/8/layout/hierarchy2"/>
    <dgm:cxn modelId="{8B73AAC2-54BC-4B1F-8282-3096741AE6B8}" srcId="{2E7D88B1-0A55-485E-87EB-A28BAF7B9398}" destId="{B4F54F12-8B18-402D-A402-22F8A55B4515}" srcOrd="0" destOrd="0" parTransId="{952035B5-0E0F-48A8-B902-C2E608960E02}" sibTransId="{AE72928D-EC6F-4FAE-AB1F-965A427245C1}"/>
    <dgm:cxn modelId="{6FBA7595-FDE9-4C02-881E-BCAEA6A4D529}" srcId="{702100A0-E0F9-40FA-A71E-212F63FD1DEC}" destId="{C97ACA3E-22C4-4956-8CFB-FAAC2D61D8C0}" srcOrd="0" destOrd="0" parTransId="{76A65EA7-83AE-4E5B-A548-83FC03608539}" sibTransId="{FDF95B1D-641F-4228-812A-5A2B30E39458}"/>
    <dgm:cxn modelId="{11CC17B8-F430-49CD-A96C-426706E4091F}" type="presOf" srcId="{BDBAF4F8-1436-49F0-95D3-AE9E30F6D4C4}" destId="{FDB76DF4-8FD4-433A-B081-C4829CD5DA04}" srcOrd="1" destOrd="0" presId="urn:microsoft.com/office/officeart/2005/8/layout/hierarchy2"/>
    <dgm:cxn modelId="{0F584A57-8484-42C7-BED1-D57076805F43}" type="presOf" srcId="{84D313BE-5278-4EB9-A8AA-0C3E13575720}" destId="{93A29563-A594-4546-95A1-8329D2FB36D1}" srcOrd="0" destOrd="0" presId="urn:microsoft.com/office/officeart/2005/8/layout/hierarchy2"/>
    <dgm:cxn modelId="{7A5823FC-327F-4604-8747-9B1CACD8471F}" srcId="{C97ACA3E-22C4-4956-8CFB-FAAC2D61D8C0}" destId="{FE955B99-B265-47C8-AF31-ACD5215D67CC}" srcOrd="2" destOrd="0" parTransId="{BBB56172-91E9-4078-B278-09B10CCDD934}" sibTransId="{424A8DF9-94D3-4646-A152-B67EE262C5BF}"/>
    <dgm:cxn modelId="{40F1303A-B248-4482-A522-B6A9222E1BED}" srcId="{2E7D88B1-0A55-485E-87EB-A28BAF7B9398}" destId="{84D313BE-5278-4EB9-A8AA-0C3E13575720}" srcOrd="1" destOrd="0" parTransId="{174D9FA6-BBB0-4AC8-AFDC-9C34FFAC9944}" sibTransId="{08EDC717-7A91-4C69-8D73-E45DB6498587}"/>
    <dgm:cxn modelId="{271350B5-0E6A-493B-ABB1-ED522CE109B9}" type="presOf" srcId="{174D9FA6-BBB0-4AC8-AFDC-9C34FFAC9944}" destId="{D1E89923-5795-4886-8113-4590C7179984}" srcOrd="1" destOrd="0" presId="urn:microsoft.com/office/officeart/2005/8/layout/hierarchy2"/>
    <dgm:cxn modelId="{8F40D54A-4198-40E1-9D78-E44D76F39B6F}" srcId="{C97ACA3E-22C4-4956-8CFB-FAAC2D61D8C0}" destId="{7851EA58-D323-4A17-ABE3-AEAAD6B1D208}" srcOrd="1" destOrd="0" parTransId="{8EA6710A-3430-4A0C-A6AB-621D61A040D4}" sibTransId="{5DA1E6A0-D76A-4E05-BA01-4F72484E4CC3}"/>
    <dgm:cxn modelId="{F4500A64-C44C-495F-A220-F6C2E846D629}" type="presOf" srcId="{952035B5-0E0F-48A8-B902-C2E608960E02}" destId="{A88C064B-6AF6-49B7-AE36-6B4E3449E4E3}" srcOrd="0" destOrd="0" presId="urn:microsoft.com/office/officeart/2005/8/layout/hierarchy2"/>
    <dgm:cxn modelId="{CAF4657C-5357-4531-BC73-436483F9973C}" type="presOf" srcId="{174D9FA6-BBB0-4AC8-AFDC-9C34FFAC9944}" destId="{AE3A42A8-978E-4582-A7CF-A7D860E6748A}" srcOrd="0" destOrd="0" presId="urn:microsoft.com/office/officeart/2005/8/layout/hierarchy2"/>
    <dgm:cxn modelId="{0D2D09D4-AED0-4BA2-9D58-70593ACF5FD5}" type="presOf" srcId="{952035B5-0E0F-48A8-B902-C2E608960E02}" destId="{DFE53552-0B0B-4E52-8C46-E18AB841643E}" srcOrd="1" destOrd="0" presId="urn:microsoft.com/office/officeart/2005/8/layout/hierarchy2"/>
    <dgm:cxn modelId="{5D86B81C-8762-4B4B-8C5A-A74F84FF2180}" type="presOf" srcId="{E4F87768-3F23-4024-A481-8C6CA13B49EC}" destId="{E7F36D05-85A2-484D-AD47-AB775D6245F5}" srcOrd="0" destOrd="0" presId="urn:microsoft.com/office/officeart/2005/8/layout/hierarchy2"/>
    <dgm:cxn modelId="{E166A1EA-0310-4568-8D9C-BE17BC7CF34C}" srcId="{C97ACA3E-22C4-4956-8CFB-FAAC2D61D8C0}" destId="{2E7D88B1-0A55-485E-87EB-A28BAF7B9398}" srcOrd="0" destOrd="0" parTransId="{E4F87768-3F23-4024-A481-8C6CA13B49EC}" sibTransId="{0B58A083-6626-4E8B-A0E5-EE97C42118F8}"/>
    <dgm:cxn modelId="{8DA3365A-E291-40A2-B0EA-D35F51797FBF}" type="presOf" srcId="{B4F54F12-8B18-402D-A402-22F8A55B4515}" destId="{51B9708A-DED2-43E7-8E0A-F5529B47B03B}" srcOrd="0" destOrd="0" presId="urn:microsoft.com/office/officeart/2005/8/layout/hierarchy2"/>
    <dgm:cxn modelId="{28D8701C-5CE0-49CD-B00C-074BF80DB288}" type="presOf" srcId="{8EA6710A-3430-4A0C-A6AB-621D61A040D4}" destId="{20AAA97D-3604-491C-BFE5-CAD39284A956}" srcOrd="1" destOrd="0" presId="urn:microsoft.com/office/officeart/2005/8/layout/hierarchy2"/>
    <dgm:cxn modelId="{0DD43612-D86A-4C49-9DB9-F42BDABFAE24}" type="presOf" srcId="{C97ACA3E-22C4-4956-8CFB-FAAC2D61D8C0}" destId="{422DE9A0-94E0-4329-BB62-80B2D9783586}" srcOrd="0" destOrd="0" presId="urn:microsoft.com/office/officeart/2005/8/layout/hierarchy2"/>
    <dgm:cxn modelId="{693AB056-ACA8-45E6-8FA4-CCF62E983CE8}" type="presOf" srcId="{7851EA58-D323-4A17-ABE3-AEAAD6B1D208}" destId="{C6E272B0-5A3F-4CB6-96F9-30FAC61FD78D}" srcOrd="0" destOrd="0" presId="urn:microsoft.com/office/officeart/2005/8/layout/hierarchy2"/>
    <dgm:cxn modelId="{B8177C5C-EA9D-447D-8EA1-73D3C437C6D0}" srcId="{2E7D88B1-0A55-485E-87EB-A28BAF7B9398}" destId="{59372899-9143-4B93-974E-235A6D88E913}" srcOrd="2" destOrd="0" parTransId="{BDBAF4F8-1436-49F0-95D3-AE9E30F6D4C4}" sibTransId="{F5E22094-1FB1-4A93-9DAC-BA0D12EC9035}"/>
    <dgm:cxn modelId="{418E5861-91B9-41A8-B8BC-092710657D91}" type="presOf" srcId="{BBB56172-91E9-4078-B278-09B10CCDD934}" destId="{5A364478-2C39-4EBF-8179-D541E4A09AA4}" srcOrd="1" destOrd="0" presId="urn:microsoft.com/office/officeart/2005/8/layout/hierarchy2"/>
    <dgm:cxn modelId="{D6236126-5361-4955-827E-C468E6695D06}" type="presOf" srcId="{59372899-9143-4B93-974E-235A6D88E913}" destId="{347168DB-8776-45D8-B319-3156EBF2294A}" srcOrd="0" destOrd="0" presId="urn:microsoft.com/office/officeart/2005/8/layout/hierarchy2"/>
    <dgm:cxn modelId="{812E74B5-B965-41AB-AC22-00FBC81EBD5B}" type="presOf" srcId="{BBB56172-91E9-4078-B278-09B10CCDD934}" destId="{96E29827-6D8A-483B-BF93-BCFA168C22B1}" srcOrd="0" destOrd="0" presId="urn:microsoft.com/office/officeart/2005/8/layout/hierarchy2"/>
    <dgm:cxn modelId="{48E54845-8A9D-4303-9A36-804C226FD45E}" type="presOf" srcId="{E4F87768-3F23-4024-A481-8C6CA13B49EC}" destId="{C10AB428-B66C-4217-BD73-F38A96E8B68F}" srcOrd="1" destOrd="0" presId="urn:microsoft.com/office/officeart/2005/8/layout/hierarchy2"/>
    <dgm:cxn modelId="{5F8AD701-3BB2-42A3-960C-63FF6991CA4C}" type="presOf" srcId="{702100A0-E0F9-40FA-A71E-212F63FD1DEC}" destId="{CCC3B3CD-8BDE-4084-A390-93AC408883B0}" srcOrd="0" destOrd="0" presId="urn:microsoft.com/office/officeart/2005/8/layout/hierarchy2"/>
    <dgm:cxn modelId="{5A5CAD05-B5BF-401A-B827-60C530D52C6C}" type="presOf" srcId="{8EA6710A-3430-4A0C-A6AB-621D61A040D4}" destId="{5A04E672-B7DA-4C13-880D-8C2339226748}" srcOrd="0" destOrd="0" presId="urn:microsoft.com/office/officeart/2005/8/layout/hierarchy2"/>
    <dgm:cxn modelId="{23D4369A-5323-4C99-8550-7F921178EB39}" type="presOf" srcId="{2E7D88B1-0A55-485E-87EB-A28BAF7B9398}" destId="{CE46E726-5F68-4638-A619-4025571D49E2}" srcOrd="0" destOrd="0" presId="urn:microsoft.com/office/officeart/2005/8/layout/hierarchy2"/>
    <dgm:cxn modelId="{9C3ADD88-4BCC-4795-8EA4-FEFDDFE84B25}" type="presOf" srcId="{BDBAF4F8-1436-49F0-95D3-AE9E30F6D4C4}" destId="{C8900D5D-3816-4B77-83AD-4AF698FF6D65}" srcOrd="0" destOrd="0" presId="urn:microsoft.com/office/officeart/2005/8/layout/hierarchy2"/>
    <dgm:cxn modelId="{3B304508-E789-4906-8A2C-F3381A1C06AA}" type="presParOf" srcId="{CCC3B3CD-8BDE-4084-A390-93AC408883B0}" destId="{E689F8F1-A1CF-487E-A4AA-A9C725B6DB43}" srcOrd="0" destOrd="0" presId="urn:microsoft.com/office/officeart/2005/8/layout/hierarchy2"/>
    <dgm:cxn modelId="{D6F9DC5F-E737-4AC4-AC75-634F768FE8BB}" type="presParOf" srcId="{E689F8F1-A1CF-487E-A4AA-A9C725B6DB43}" destId="{422DE9A0-94E0-4329-BB62-80B2D9783586}" srcOrd="0" destOrd="0" presId="urn:microsoft.com/office/officeart/2005/8/layout/hierarchy2"/>
    <dgm:cxn modelId="{7A388F55-A3F4-4DE2-9E6C-C600F19E9E10}" type="presParOf" srcId="{E689F8F1-A1CF-487E-A4AA-A9C725B6DB43}" destId="{D6E13C7A-ACEA-4DA7-BC2D-15CB030C9520}" srcOrd="1" destOrd="0" presId="urn:microsoft.com/office/officeart/2005/8/layout/hierarchy2"/>
    <dgm:cxn modelId="{0A383C89-C8B5-4EC0-9FBE-DAEC0D17BC97}" type="presParOf" srcId="{D6E13C7A-ACEA-4DA7-BC2D-15CB030C9520}" destId="{E7F36D05-85A2-484D-AD47-AB775D6245F5}" srcOrd="0" destOrd="0" presId="urn:microsoft.com/office/officeart/2005/8/layout/hierarchy2"/>
    <dgm:cxn modelId="{7074CC2E-408E-4D44-A4D5-5A38E8E42B21}" type="presParOf" srcId="{E7F36D05-85A2-484D-AD47-AB775D6245F5}" destId="{C10AB428-B66C-4217-BD73-F38A96E8B68F}" srcOrd="0" destOrd="0" presId="urn:microsoft.com/office/officeart/2005/8/layout/hierarchy2"/>
    <dgm:cxn modelId="{79165DBF-D8FA-406F-AF9F-5401150B9EF5}" type="presParOf" srcId="{D6E13C7A-ACEA-4DA7-BC2D-15CB030C9520}" destId="{F79B16A9-C64B-4C26-B6CE-62F93C696804}" srcOrd="1" destOrd="0" presId="urn:microsoft.com/office/officeart/2005/8/layout/hierarchy2"/>
    <dgm:cxn modelId="{6CB6EE44-CC9A-4284-A328-6BCE94B789DD}" type="presParOf" srcId="{F79B16A9-C64B-4C26-B6CE-62F93C696804}" destId="{CE46E726-5F68-4638-A619-4025571D49E2}" srcOrd="0" destOrd="0" presId="urn:microsoft.com/office/officeart/2005/8/layout/hierarchy2"/>
    <dgm:cxn modelId="{63E56BB0-CC77-489D-8F62-910E21C67F9B}" type="presParOf" srcId="{F79B16A9-C64B-4C26-B6CE-62F93C696804}" destId="{ED1A84DD-1A2F-41F9-A618-D1D6F00DB6AA}" srcOrd="1" destOrd="0" presId="urn:microsoft.com/office/officeart/2005/8/layout/hierarchy2"/>
    <dgm:cxn modelId="{F58D2464-4244-4385-8A1C-B57ABB6C349A}" type="presParOf" srcId="{ED1A84DD-1A2F-41F9-A618-D1D6F00DB6AA}" destId="{A88C064B-6AF6-49B7-AE36-6B4E3449E4E3}" srcOrd="0" destOrd="0" presId="urn:microsoft.com/office/officeart/2005/8/layout/hierarchy2"/>
    <dgm:cxn modelId="{6B8A7B53-CDA6-47DE-B88F-D50CB6C974E1}" type="presParOf" srcId="{A88C064B-6AF6-49B7-AE36-6B4E3449E4E3}" destId="{DFE53552-0B0B-4E52-8C46-E18AB841643E}" srcOrd="0" destOrd="0" presId="urn:microsoft.com/office/officeart/2005/8/layout/hierarchy2"/>
    <dgm:cxn modelId="{D97B51E8-7695-4DCE-8DEC-C5AD418C9580}" type="presParOf" srcId="{ED1A84DD-1A2F-41F9-A618-D1D6F00DB6AA}" destId="{0A306064-4095-4434-893F-B158453C4EB3}" srcOrd="1" destOrd="0" presId="urn:microsoft.com/office/officeart/2005/8/layout/hierarchy2"/>
    <dgm:cxn modelId="{C5D8011E-B12A-4BAE-B97E-B8DABAEB013C}" type="presParOf" srcId="{0A306064-4095-4434-893F-B158453C4EB3}" destId="{51B9708A-DED2-43E7-8E0A-F5529B47B03B}" srcOrd="0" destOrd="0" presId="urn:microsoft.com/office/officeart/2005/8/layout/hierarchy2"/>
    <dgm:cxn modelId="{A7574641-A096-4260-B8A5-9E66389F31CC}" type="presParOf" srcId="{0A306064-4095-4434-893F-B158453C4EB3}" destId="{324EB159-1D54-4666-A96E-5CD55BD8D4B0}" srcOrd="1" destOrd="0" presId="urn:microsoft.com/office/officeart/2005/8/layout/hierarchy2"/>
    <dgm:cxn modelId="{9FC0EA61-E5F6-4E0B-A83B-0C5BC0221301}" type="presParOf" srcId="{ED1A84DD-1A2F-41F9-A618-D1D6F00DB6AA}" destId="{AE3A42A8-978E-4582-A7CF-A7D860E6748A}" srcOrd="2" destOrd="0" presId="urn:microsoft.com/office/officeart/2005/8/layout/hierarchy2"/>
    <dgm:cxn modelId="{BEF4C26A-4537-46BB-8343-51D9891C2944}" type="presParOf" srcId="{AE3A42A8-978E-4582-A7CF-A7D860E6748A}" destId="{D1E89923-5795-4886-8113-4590C7179984}" srcOrd="0" destOrd="0" presId="urn:microsoft.com/office/officeart/2005/8/layout/hierarchy2"/>
    <dgm:cxn modelId="{38AD7432-3F68-4E07-8CE7-C74C3E15BAFB}" type="presParOf" srcId="{ED1A84DD-1A2F-41F9-A618-D1D6F00DB6AA}" destId="{240A0D3A-0028-40AF-8FD5-64C7B5272137}" srcOrd="3" destOrd="0" presId="urn:microsoft.com/office/officeart/2005/8/layout/hierarchy2"/>
    <dgm:cxn modelId="{99463D93-1A5B-4057-AFF7-E78CFF4349CA}" type="presParOf" srcId="{240A0D3A-0028-40AF-8FD5-64C7B5272137}" destId="{93A29563-A594-4546-95A1-8329D2FB36D1}" srcOrd="0" destOrd="0" presId="urn:microsoft.com/office/officeart/2005/8/layout/hierarchy2"/>
    <dgm:cxn modelId="{BDF0412D-ABC3-43B7-B2C2-FD9647279816}" type="presParOf" srcId="{240A0D3A-0028-40AF-8FD5-64C7B5272137}" destId="{E7690B46-DB2A-4373-8984-30B9C31AFE0A}" srcOrd="1" destOrd="0" presId="urn:microsoft.com/office/officeart/2005/8/layout/hierarchy2"/>
    <dgm:cxn modelId="{0DF9408C-51AC-4DEC-891E-75979044E971}" type="presParOf" srcId="{ED1A84DD-1A2F-41F9-A618-D1D6F00DB6AA}" destId="{C8900D5D-3816-4B77-83AD-4AF698FF6D65}" srcOrd="4" destOrd="0" presId="urn:microsoft.com/office/officeart/2005/8/layout/hierarchy2"/>
    <dgm:cxn modelId="{40598476-4A09-4166-B88F-3083EFE00762}" type="presParOf" srcId="{C8900D5D-3816-4B77-83AD-4AF698FF6D65}" destId="{FDB76DF4-8FD4-433A-B081-C4829CD5DA04}" srcOrd="0" destOrd="0" presId="urn:microsoft.com/office/officeart/2005/8/layout/hierarchy2"/>
    <dgm:cxn modelId="{B595FEC9-B463-47F4-A9AC-69D4C18521D2}" type="presParOf" srcId="{ED1A84DD-1A2F-41F9-A618-D1D6F00DB6AA}" destId="{5477BBE3-751C-4798-9051-96EA9988BCDB}" srcOrd="5" destOrd="0" presId="urn:microsoft.com/office/officeart/2005/8/layout/hierarchy2"/>
    <dgm:cxn modelId="{A71AFF5D-A4F9-4256-8427-9C1726B27ED3}" type="presParOf" srcId="{5477BBE3-751C-4798-9051-96EA9988BCDB}" destId="{347168DB-8776-45D8-B319-3156EBF2294A}" srcOrd="0" destOrd="0" presId="urn:microsoft.com/office/officeart/2005/8/layout/hierarchy2"/>
    <dgm:cxn modelId="{68BBB7C9-D3A5-44A8-B436-252CAA3AADC5}" type="presParOf" srcId="{5477BBE3-751C-4798-9051-96EA9988BCDB}" destId="{708C7661-79E9-40F5-8144-E35B420A9F8B}" srcOrd="1" destOrd="0" presId="urn:microsoft.com/office/officeart/2005/8/layout/hierarchy2"/>
    <dgm:cxn modelId="{937DA301-461E-4CFF-A190-71BC5F2FCBA4}" type="presParOf" srcId="{D6E13C7A-ACEA-4DA7-BC2D-15CB030C9520}" destId="{5A04E672-B7DA-4C13-880D-8C2339226748}" srcOrd="2" destOrd="0" presId="urn:microsoft.com/office/officeart/2005/8/layout/hierarchy2"/>
    <dgm:cxn modelId="{89A5C816-FA02-4363-9706-2D7111FF86A8}" type="presParOf" srcId="{5A04E672-B7DA-4C13-880D-8C2339226748}" destId="{20AAA97D-3604-491C-BFE5-CAD39284A956}" srcOrd="0" destOrd="0" presId="urn:microsoft.com/office/officeart/2005/8/layout/hierarchy2"/>
    <dgm:cxn modelId="{D606F721-4D2A-4390-8B13-C018F94CDBA7}" type="presParOf" srcId="{D6E13C7A-ACEA-4DA7-BC2D-15CB030C9520}" destId="{556B751F-71AA-4054-9DD8-50F0810F9DC8}" srcOrd="3" destOrd="0" presId="urn:microsoft.com/office/officeart/2005/8/layout/hierarchy2"/>
    <dgm:cxn modelId="{EFD9A77C-1A2D-4B02-AC8D-59DB1DBE2F77}" type="presParOf" srcId="{556B751F-71AA-4054-9DD8-50F0810F9DC8}" destId="{C6E272B0-5A3F-4CB6-96F9-30FAC61FD78D}" srcOrd="0" destOrd="0" presId="urn:microsoft.com/office/officeart/2005/8/layout/hierarchy2"/>
    <dgm:cxn modelId="{D0A1D888-8776-42B9-B578-980E0B4E688E}" type="presParOf" srcId="{556B751F-71AA-4054-9DD8-50F0810F9DC8}" destId="{FB139E93-6216-4E2E-A95E-5EE18D187D97}" srcOrd="1" destOrd="0" presId="urn:microsoft.com/office/officeart/2005/8/layout/hierarchy2"/>
    <dgm:cxn modelId="{0647BBCA-08DF-4048-A546-3660A41945D2}" type="presParOf" srcId="{D6E13C7A-ACEA-4DA7-BC2D-15CB030C9520}" destId="{96E29827-6D8A-483B-BF93-BCFA168C22B1}" srcOrd="4" destOrd="0" presId="urn:microsoft.com/office/officeart/2005/8/layout/hierarchy2"/>
    <dgm:cxn modelId="{7E5F07CA-9444-4DEC-A004-8C5B74EADB9C}" type="presParOf" srcId="{96E29827-6D8A-483B-BF93-BCFA168C22B1}" destId="{5A364478-2C39-4EBF-8179-D541E4A09AA4}" srcOrd="0" destOrd="0" presId="urn:microsoft.com/office/officeart/2005/8/layout/hierarchy2"/>
    <dgm:cxn modelId="{02CFF850-50CE-439C-8613-2C4D55B2A289}" type="presParOf" srcId="{D6E13C7A-ACEA-4DA7-BC2D-15CB030C9520}" destId="{DE484B85-01FD-4629-B596-4CA2EB29A626}" srcOrd="5" destOrd="0" presId="urn:microsoft.com/office/officeart/2005/8/layout/hierarchy2"/>
    <dgm:cxn modelId="{FCD887E5-D90D-4FC1-93D4-90A174D8DA63}" type="presParOf" srcId="{DE484B85-01FD-4629-B596-4CA2EB29A626}" destId="{52865FFC-2C65-4B1D-B92F-0F7F89432EC1}" srcOrd="0" destOrd="0" presId="urn:microsoft.com/office/officeart/2005/8/layout/hierarchy2"/>
    <dgm:cxn modelId="{958A1252-8D3C-4672-B9BC-C1FF4000B78E}" type="presParOf" srcId="{DE484B85-01FD-4629-B596-4CA2EB29A626}" destId="{1E1C500F-A3D2-427C-A707-32FC12D475D3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000" i="0" dirty="0" smtClean="0">
              <a:latin typeface="Calibri" pitchFamily="34" charset="0"/>
              <a:cs typeface="Calibri" pitchFamily="34" charset="0"/>
            </a:rPr>
            <a:t>Цели: Повышение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гражданина;</a:t>
          </a:r>
        </a:p>
        <a:p>
          <a:r>
            <a:rPr lang="ru-RU" sz="1000" i="0" dirty="0" smtClean="0">
              <a:latin typeface="Calibri" pitchFamily="34" charset="0"/>
              <a:cs typeface="Calibri" pitchFamily="34" charset="0"/>
            </a:rPr>
            <a:t>создание условий для успешной социализации и самореализации молодежи.</a:t>
          </a:r>
          <a:endParaRPr lang="ru-RU" sz="1000" b="0" i="0" u="none" dirty="0">
            <a:solidFill>
              <a:schemeClr val="tx1"/>
            </a:solidFill>
            <a:effectLst/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A93B48-F9EC-4755-A7A0-19C7FBA81C36}" type="presOf" srcId="{2C4DF003-99EE-4F21-9706-44C8440FB03E}" destId="{A6B3B3A7-8A81-4EF3-BE4B-04978AA0CEAA}" srcOrd="0" destOrd="0" presId="urn:microsoft.com/office/officeart/2005/8/layout/chevron1"/>
    <dgm:cxn modelId="{936EDACE-03BB-4160-87B0-8A91D2627090}" type="presOf" srcId="{E6D9BD8E-79EB-4955-B180-2E0B49720534}" destId="{454B2675-D9D8-4EF2-8752-64A0CA77AA1A}" srcOrd="0" destOrd="0" presId="urn:microsoft.com/office/officeart/2005/8/layout/chevron1"/>
    <dgm:cxn modelId="{72858F7A-0A32-4799-BA94-1EC71678E74C}" type="presOf" srcId="{4AB50D26-D215-44FA-932C-ED430AE4DB17}" destId="{86480AEF-19D6-4409-BA5A-38BC1F1EA1A6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0975A164-B304-446D-8D61-4D4F4497215E}" type="presParOf" srcId="{A6B3B3A7-8A81-4EF3-BE4B-04978AA0CEAA}" destId="{454B2675-D9D8-4EF2-8752-64A0CA77AA1A}" srcOrd="0" destOrd="0" presId="urn:microsoft.com/office/officeart/2005/8/layout/chevron1"/>
    <dgm:cxn modelId="{9E3B5302-DA0D-4F20-B16B-1367F8BA9F84}" type="presParOf" srcId="{A6B3B3A7-8A81-4EF3-BE4B-04978AA0CEAA}" destId="{0E5C955D-7273-414E-8CB6-F000BFA2D71D}" srcOrd="1" destOrd="0" presId="urn:microsoft.com/office/officeart/2005/8/layout/chevron1"/>
    <dgm:cxn modelId="{C4066F40-E035-42C2-B0A4-C619A2721C63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000" b="0" i="0" dirty="0" smtClean="0">
              <a:latin typeface="Calibri" pitchFamily="34" charset="0"/>
              <a:cs typeface="Calibri" pitchFamily="34" charset="0"/>
            </a:rPr>
            <a:t>Доля обучающихся в организациях среднего профессионального образования в соответствии с требованиями ФГОС, в общей численности обучающихся в организациях среднего профессионального образования</a:t>
          </a:r>
          <a:endParaRPr lang="ru-RU" sz="1000" b="0" i="0" dirty="0">
            <a:latin typeface="Calibri" pitchFamily="34" charset="0"/>
            <a:cs typeface="Calibri" pitchFamily="34" charset="0"/>
          </a:endParaRPr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lang="ru-RU" sz="1000" b="0" i="0" dirty="0" smtClean="0">
              <a:latin typeface="Calibri" pitchFamily="34" charset="0"/>
              <a:cs typeface="Calibri" pitchFamily="34" charset="0"/>
            </a:rPr>
            <a:t>Доля детей школьного возраста, охваченных дополнительным образованием, от общего числа детей школьного возраста</a:t>
          </a:r>
          <a:endParaRPr lang="ru-RU" sz="1000" b="0" i="0" dirty="0">
            <a:latin typeface="Calibri" pitchFamily="34" charset="0"/>
            <a:cs typeface="Calibri" pitchFamily="34" charset="0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r>
            <a:rPr lang="ru-RU" sz="1000" b="0" i="0" dirty="0" smtClean="0">
              <a:latin typeface="Calibri" pitchFamily="34" charset="0"/>
              <a:cs typeface="Calibri" pitchFamily="34" charset="0"/>
            </a:rPr>
            <a:t>Доля обучающихся в образовательных организациях общего образования, получающих образование в соответствии с требованиями ФГОС общего образования, от общего количества обучающихся</a:t>
          </a:r>
          <a:endParaRPr lang="ru-RU" sz="1000" b="0" i="0" dirty="0">
            <a:latin typeface="Calibri" pitchFamily="34" charset="0"/>
            <a:cs typeface="Calibri" pitchFamily="34" charset="0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X="89462" custScaleY="73443" custLinFactNeighborX="-84491" custLinFactNeighborY="-1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X="91198" custScaleY="73214" custLinFactNeighborX="-85358" custLinFactNeighborY="13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X="90741" custScaleY="81665" custLinFactNeighborX="-84201" custLinFactNeighborY="1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8A89F7-4E4E-4F5A-ACD0-B0F2F53C971E}" type="presOf" srcId="{F464D17D-2394-4030-82F3-CBD9C17D9E69}" destId="{75ED9B77-3536-4F7C-8A9A-97C2DEBAF569}" srcOrd="0" destOrd="0" presId="urn:microsoft.com/office/officeart/2005/8/layout/vList5"/>
    <dgm:cxn modelId="{A8EC45C4-C0EE-4ECC-AA53-0383B7DE1DC0}" type="presOf" srcId="{BCB17CFC-9573-4850-A01B-1376A1313564}" destId="{C1741EFB-8C00-405F-8033-91B9D8C1D815}" srcOrd="0" destOrd="0" presId="urn:microsoft.com/office/officeart/2005/8/layout/vList5"/>
    <dgm:cxn modelId="{4DE1F5F7-1E38-40D1-A90A-93965218F189}" type="presOf" srcId="{02DF468F-8047-42F4-86A3-5419F892E40F}" destId="{E5C093F5-97C4-4F35-8430-E632C38864BA}" srcOrd="0" destOrd="0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258C3E07-9D7F-4F51-93B3-22590B101B65}" type="presOf" srcId="{35568D01-669F-41F1-BCE4-3F75CC98B87D}" destId="{7C52A7A6-0FF7-4CC7-8AE5-EBD5322C7172}" srcOrd="0" destOrd="0" presId="urn:microsoft.com/office/officeart/2005/8/layout/vList5"/>
    <dgm:cxn modelId="{0DCBBCFB-9CFE-4183-BDDC-671E9B5B485A}" type="presParOf" srcId="{75ED9B77-3536-4F7C-8A9A-97C2DEBAF569}" destId="{B40F1D52-DE4B-42BB-ABA9-DC2123F9A01F}" srcOrd="0" destOrd="0" presId="urn:microsoft.com/office/officeart/2005/8/layout/vList5"/>
    <dgm:cxn modelId="{B205FCF2-AD83-414A-8846-56B6DD4FAB60}" type="presParOf" srcId="{B40F1D52-DE4B-42BB-ABA9-DC2123F9A01F}" destId="{E5C093F5-97C4-4F35-8430-E632C38864BA}" srcOrd="0" destOrd="0" presId="urn:microsoft.com/office/officeart/2005/8/layout/vList5"/>
    <dgm:cxn modelId="{4E8C3554-5426-4FFF-9478-B3925475138A}" type="presParOf" srcId="{75ED9B77-3536-4F7C-8A9A-97C2DEBAF569}" destId="{96AF84C6-EDB5-45E8-B53E-EC95E95D8877}" srcOrd="1" destOrd="0" presId="urn:microsoft.com/office/officeart/2005/8/layout/vList5"/>
    <dgm:cxn modelId="{C987F0FE-A9F7-4CBE-A811-45E58A6C7722}" type="presParOf" srcId="{75ED9B77-3536-4F7C-8A9A-97C2DEBAF569}" destId="{EE6EBBB9-2097-4156-835E-FE877A0C08AE}" srcOrd="2" destOrd="0" presId="urn:microsoft.com/office/officeart/2005/8/layout/vList5"/>
    <dgm:cxn modelId="{8D43F707-4311-4ACE-B0E9-710E952D8200}" type="presParOf" srcId="{EE6EBBB9-2097-4156-835E-FE877A0C08AE}" destId="{C1741EFB-8C00-405F-8033-91B9D8C1D815}" srcOrd="0" destOrd="0" presId="urn:microsoft.com/office/officeart/2005/8/layout/vList5"/>
    <dgm:cxn modelId="{620B8D67-5E36-4267-891D-FA2BEADDEB6C}" type="presParOf" srcId="{75ED9B77-3536-4F7C-8A9A-97C2DEBAF569}" destId="{ECD14DD2-0EDB-45F0-9B4F-F245913945C7}" srcOrd="3" destOrd="0" presId="urn:microsoft.com/office/officeart/2005/8/layout/vList5"/>
    <dgm:cxn modelId="{36F4C130-0AF5-4B96-A4EA-9B0B140D49A4}" type="presParOf" srcId="{75ED9B77-3536-4F7C-8A9A-97C2DEBAF569}" destId="{A1DE4091-513F-4AD4-9158-E10189C5DE6E}" srcOrd="4" destOrd="0" presId="urn:microsoft.com/office/officeart/2005/8/layout/vList5"/>
    <dgm:cxn modelId="{38470DA5-C108-4B78-AFB7-FE01DE8B36C0}" type="presParOf" srcId="{A1DE4091-513F-4AD4-9158-E10189C5DE6E}" destId="{7C52A7A6-0FF7-4CC7-8AE5-EBD5322C7172}" srcOrd="0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</a:t>
          </a:r>
          <a:r>
            <a:rPr lang="en-US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ru-RU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Формирование единого культурно-туристического пространства, создание благоприятных условий для развития культуры, искусства, архивного дела, туризма и сохранения историко-культурного наследия в Республике Калмыкия.</a:t>
          </a:r>
          <a:endParaRPr lang="ru-RU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A15FDE-0F19-4622-8F5A-5D4AC3BE35C9}" type="presOf" srcId="{2C4DF003-99EE-4F21-9706-44C8440FB03E}" destId="{A6B3B3A7-8A81-4EF3-BE4B-04978AA0CEAA}" srcOrd="0" destOrd="0" presId="urn:microsoft.com/office/officeart/2005/8/layout/chevron1"/>
    <dgm:cxn modelId="{4D0004E0-2DCD-43E7-A82E-AA326810B4BC}" type="presOf" srcId="{E6D9BD8E-79EB-4955-B180-2E0B49720534}" destId="{454B2675-D9D8-4EF2-8752-64A0CA77AA1A}" srcOrd="0" destOrd="0" presId="urn:microsoft.com/office/officeart/2005/8/layout/chevron1"/>
    <dgm:cxn modelId="{A4A6BEB6-20D2-40D0-AD92-DFCE0BB6801A}" type="presOf" srcId="{4AB50D26-D215-44FA-932C-ED430AE4DB17}" destId="{86480AEF-19D6-4409-BA5A-38BC1F1EA1A6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874D556D-C9A6-4EA5-97CB-4F6F2085AF80}" type="presParOf" srcId="{A6B3B3A7-8A81-4EF3-BE4B-04978AA0CEAA}" destId="{454B2675-D9D8-4EF2-8752-64A0CA77AA1A}" srcOrd="0" destOrd="0" presId="urn:microsoft.com/office/officeart/2005/8/layout/chevron1"/>
    <dgm:cxn modelId="{99A16CED-AFAA-4A1D-A620-AC2CDC66E8D2}" type="presParOf" srcId="{A6B3B3A7-8A81-4EF3-BE4B-04978AA0CEAA}" destId="{0E5C955D-7273-414E-8CB6-F000BFA2D71D}" srcOrd="1" destOrd="0" presId="urn:microsoft.com/office/officeart/2005/8/layout/chevron1"/>
    <dgm:cxn modelId="{BB505604-DBC1-474C-90E7-A6E6E41514BC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</a:t>
          </a:r>
          <a:r>
            <a:rPr lang="ru-RU" b="0" i="0" dirty="0" smtClean="0">
              <a:latin typeface="Calibri" pitchFamily="34" charset="0"/>
              <a:cs typeface="Calibri" pitchFamily="34" charset="0"/>
            </a:rPr>
            <a:t>Создание условий, обеспечивающих гражданам возможность систематически заниматься физической культурой и спортом; повышение эффективности подготовки спортсменов в спорте высших достижений; дальнейшее развитие молодежной политики; распространение добровольческой деятельности; формирование у граждан высокого патриотического сознания, чувства верности своему Отечеству.</a:t>
          </a:r>
          <a:endParaRPr lang="ru-RU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672317-E1EF-4E53-986C-D30227C4144B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21DAB395-1527-45F9-8587-4176C6906DFB}" type="presOf" srcId="{E6D9BD8E-79EB-4955-B180-2E0B49720534}" destId="{454B2675-D9D8-4EF2-8752-64A0CA77AA1A}" srcOrd="0" destOrd="0" presId="urn:microsoft.com/office/officeart/2005/8/layout/chevron1"/>
    <dgm:cxn modelId="{9766072A-9320-405E-BDD1-03B7E0A1A8D4}" type="presOf" srcId="{2C4DF003-99EE-4F21-9706-44C8440FB03E}" destId="{A6B3B3A7-8A81-4EF3-BE4B-04978AA0CEAA}" srcOrd="0" destOrd="0" presId="urn:microsoft.com/office/officeart/2005/8/layout/chevron1"/>
    <dgm:cxn modelId="{F823D16F-8B41-4884-A8D9-D59B0EBE0C32}" type="presParOf" srcId="{A6B3B3A7-8A81-4EF3-BE4B-04978AA0CEAA}" destId="{454B2675-D9D8-4EF2-8752-64A0CA77AA1A}" srcOrd="0" destOrd="0" presId="urn:microsoft.com/office/officeart/2005/8/layout/chevron1"/>
    <dgm:cxn modelId="{7E545365-66B6-46EA-9CFB-2DBE0156CB46}" type="presParOf" srcId="{A6B3B3A7-8A81-4EF3-BE4B-04978AA0CEAA}" destId="{0E5C955D-7273-414E-8CB6-F000BFA2D71D}" srcOrd="1" destOrd="0" presId="urn:microsoft.com/office/officeart/2005/8/layout/chevron1"/>
    <dgm:cxn modelId="{CCC07C76-1362-41A2-8CE4-085AE9F7C5FB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400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Повышение качества жизни населения путем повышения качества и надежности жилищно-коммунальных услуг, обеспечение их доступности для населения</a:t>
          </a:r>
          <a:endParaRPr lang="ru-RU" sz="1400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590" custLinFactNeighborY="100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BC4635-F108-48FD-853F-B5E104E27C9E}" type="presOf" srcId="{E6D9BD8E-79EB-4955-B180-2E0B49720534}" destId="{454B2675-D9D8-4EF2-8752-64A0CA77AA1A}" srcOrd="0" destOrd="0" presId="urn:microsoft.com/office/officeart/2005/8/layout/chevron1"/>
    <dgm:cxn modelId="{FD9C5DD4-DD07-48EE-BE30-E4149DB55D78}" type="presOf" srcId="{4AB50D26-D215-44FA-932C-ED430AE4DB17}" destId="{86480AEF-19D6-4409-BA5A-38BC1F1EA1A6}" srcOrd="0" destOrd="0" presId="urn:microsoft.com/office/officeart/2005/8/layout/chevron1"/>
    <dgm:cxn modelId="{E534AF0D-1372-42FC-968C-EE35900F7D8D}" type="presOf" srcId="{2C4DF003-99EE-4F21-9706-44C8440FB03E}" destId="{A6B3B3A7-8A81-4EF3-BE4B-04978AA0CEA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274A1592-FF1A-4D75-B1DC-AF29C393B62B}" type="presParOf" srcId="{A6B3B3A7-8A81-4EF3-BE4B-04978AA0CEAA}" destId="{454B2675-D9D8-4EF2-8752-64A0CA77AA1A}" srcOrd="0" destOrd="0" presId="urn:microsoft.com/office/officeart/2005/8/layout/chevron1"/>
    <dgm:cxn modelId="{C05FDEB6-8EC8-4689-B3A2-FFEE59FD9EB6}" type="presParOf" srcId="{A6B3B3A7-8A81-4EF3-BE4B-04978AA0CEAA}" destId="{0E5C955D-7273-414E-8CB6-F000BFA2D71D}" srcOrd="1" destOrd="0" presId="urn:microsoft.com/office/officeart/2005/8/layout/chevron1"/>
    <dgm:cxn modelId="{F7A753E0-7370-4187-9ECE-F50DF41CDB6F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00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Цели: </a:t>
          </a:r>
        </a:p>
        <a:p>
          <a:r>
            <a:rPr lang="ru-RU" sz="100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Повышение конкурентоспособности производимой сельскохозяйственной продукции;</a:t>
          </a:r>
        </a:p>
        <a:p>
          <a:r>
            <a:rPr lang="ru-RU" sz="100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Повышение финансовой устойчивости товаропроизводителей агропромышленного комплекса;</a:t>
          </a: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A886C8-5647-4859-9E13-260B65E390C2}" type="presOf" srcId="{2C4DF003-99EE-4F21-9706-44C8440FB03E}" destId="{A6B3B3A7-8A81-4EF3-BE4B-04978AA0CEAA}" srcOrd="0" destOrd="0" presId="urn:microsoft.com/office/officeart/2005/8/layout/chevron1"/>
    <dgm:cxn modelId="{EA87995C-07B3-4CAA-A175-5737C37B3228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A0201F24-61A6-4986-B174-14B47BEEED3A}" type="presOf" srcId="{E6D9BD8E-79EB-4955-B180-2E0B49720534}" destId="{454B2675-D9D8-4EF2-8752-64A0CA77AA1A}" srcOrd="0" destOrd="0" presId="urn:microsoft.com/office/officeart/2005/8/layout/chevron1"/>
    <dgm:cxn modelId="{B454F16C-68F7-434D-8EA8-98FDB1962497}" type="presParOf" srcId="{A6B3B3A7-8A81-4EF3-BE4B-04978AA0CEAA}" destId="{454B2675-D9D8-4EF2-8752-64A0CA77AA1A}" srcOrd="0" destOrd="0" presId="urn:microsoft.com/office/officeart/2005/8/layout/chevron1"/>
    <dgm:cxn modelId="{AD510348-937B-43CE-8AA5-430C455895C7}" type="presParOf" srcId="{A6B3B3A7-8A81-4EF3-BE4B-04978AA0CEAA}" destId="{0E5C955D-7273-414E-8CB6-F000BFA2D71D}" srcOrd="1" destOrd="0" presId="urn:microsoft.com/office/officeart/2005/8/layout/chevron1"/>
    <dgm:cxn modelId="{0E632C67-7A33-4B98-8539-343DFD2D96C9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400" b="0" i="0" dirty="0" smtClean="0">
              <a:latin typeface="Calibri" pitchFamily="34" charset="0"/>
              <a:cs typeface="Calibri" pitchFamily="34" charset="0"/>
            </a:rPr>
            <a:t>Индекс производства продукции сельского хозяйства в хозяйствах всех категорий (в сопоставимых ценах)</a:t>
          </a:r>
          <a:endParaRPr lang="ru-RU" sz="1400" b="0" i="0" dirty="0">
            <a:latin typeface="Calibri" pitchFamily="34" charset="0"/>
            <a:cs typeface="Calibri" pitchFamily="34" charset="0"/>
          </a:endParaRPr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kumimoji="0" lang="ru-RU" sz="1400" b="0" i="0" dirty="0" smtClean="0">
              <a:solidFill>
                <a:schemeClr val="tx1"/>
              </a:solidFill>
              <a:latin typeface="Calibri" pitchFamily="34" charset="0"/>
              <a:ea typeface="Times New Roman"/>
              <a:cs typeface="Calibri" pitchFamily="34" charset="0"/>
            </a:rPr>
            <a:t>Индекс производства продукции растениеводства в хозяйствах всех категорий (в сопоставимых ценах, % к предыдущему году</a:t>
          </a:r>
          <a:endParaRPr lang="ru-RU" sz="1400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r>
            <a:rPr lang="ru-RU" sz="1400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Рентабельность сельскохозяйственных организаций (с учетом субсидий), %</a:t>
          </a:r>
          <a:endParaRPr lang="ru-RU" sz="1400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X="89462" custScaleY="73443" custLinFactNeighborX="-84491" custLinFactNeighborY="-1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X="91198" custScaleY="73214" custLinFactNeighborX="-85358" custLinFactNeighborY="13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X="90741" custScaleY="81665" custLinFactNeighborX="-84201" custLinFactNeighborY="1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1DE253-259E-401E-B272-68B15E87F189}" type="presOf" srcId="{02DF468F-8047-42F4-86A3-5419F892E40F}" destId="{E5C093F5-97C4-4F35-8430-E632C38864BA}" srcOrd="0" destOrd="0" presId="urn:microsoft.com/office/officeart/2005/8/layout/vList5"/>
    <dgm:cxn modelId="{43FB61AF-D1DB-470D-9280-76207D6C8EC1}" type="presOf" srcId="{35568D01-669F-41F1-BCE4-3F75CC98B87D}" destId="{7C52A7A6-0FF7-4CC7-8AE5-EBD5322C7172}" srcOrd="0" destOrd="0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4B04DC33-6528-4B83-84CE-A70101A47DBE}" type="presOf" srcId="{BCB17CFC-9573-4850-A01B-1376A1313564}" destId="{C1741EFB-8C00-405F-8033-91B9D8C1D815}" srcOrd="0" destOrd="0" presId="urn:microsoft.com/office/officeart/2005/8/layout/vList5"/>
    <dgm:cxn modelId="{5FA56A74-5CDF-4874-8040-C076476910FE}" type="presOf" srcId="{F464D17D-2394-4030-82F3-CBD9C17D9E69}" destId="{75ED9B77-3536-4F7C-8A9A-97C2DEBAF569}" srcOrd="0" destOrd="0" presId="urn:microsoft.com/office/officeart/2005/8/layout/vList5"/>
    <dgm:cxn modelId="{DB2D4159-BA0F-476C-9E5C-1CA22FA45915}" type="presParOf" srcId="{75ED9B77-3536-4F7C-8A9A-97C2DEBAF569}" destId="{B40F1D52-DE4B-42BB-ABA9-DC2123F9A01F}" srcOrd="0" destOrd="0" presId="urn:microsoft.com/office/officeart/2005/8/layout/vList5"/>
    <dgm:cxn modelId="{F0EFC930-8786-4F45-BDB6-672489527CA5}" type="presParOf" srcId="{B40F1D52-DE4B-42BB-ABA9-DC2123F9A01F}" destId="{E5C093F5-97C4-4F35-8430-E632C38864BA}" srcOrd="0" destOrd="0" presId="urn:microsoft.com/office/officeart/2005/8/layout/vList5"/>
    <dgm:cxn modelId="{E162AAF7-917D-4E41-91AD-F7CE98BD3C51}" type="presParOf" srcId="{75ED9B77-3536-4F7C-8A9A-97C2DEBAF569}" destId="{96AF84C6-EDB5-45E8-B53E-EC95E95D8877}" srcOrd="1" destOrd="0" presId="urn:microsoft.com/office/officeart/2005/8/layout/vList5"/>
    <dgm:cxn modelId="{2743F6E9-C337-4C52-AB6B-F8C3FCEBFA8A}" type="presParOf" srcId="{75ED9B77-3536-4F7C-8A9A-97C2DEBAF569}" destId="{EE6EBBB9-2097-4156-835E-FE877A0C08AE}" srcOrd="2" destOrd="0" presId="urn:microsoft.com/office/officeart/2005/8/layout/vList5"/>
    <dgm:cxn modelId="{F5ADBBB8-D936-4A09-AFF9-350987ACB15D}" type="presParOf" srcId="{EE6EBBB9-2097-4156-835E-FE877A0C08AE}" destId="{C1741EFB-8C00-405F-8033-91B9D8C1D815}" srcOrd="0" destOrd="0" presId="urn:microsoft.com/office/officeart/2005/8/layout/vList5"/>
    <dgm:cxn modelId="{8A3D5502-F9F2-4487-9968-D434858107F5}" type="presParOf" srcId="{75ED9B77-3536-4F7C-8A9A-97C2DEBAF569}" destId="{ECD14DD2-0EDB-45F0-9B4F-F245913945C7}" srcOrd="3" destOrd="0" presId="urn:microsoft.com/office/officeart/2005/8/layout/vList5"/>
    <dgm:cxn modelId="{A7FC2EAF-CA5D-42E3-8C3F-85D822EBAEE0}" type="presParOf" srcId="{75ED9B77-3536-4F7C-8A9A-97C2DEBAF569}" destId="{A1DE4091-513F-4AD4-9158-E10189C5DE6E}" srcOrd="4" destOrd="0" presId="urn:microsoft.com/office/officeart/2005/8/layout/vList5"/>
    <dgm:cxn modelId="{83C88D20-5179-4BDD-99D1-A4C760FCED48}" type="presParOf" srcId="{A1DE4091-513F-4AD4-9158-E10189C5DE6E}" destId="{7C52A7A6-0FF7-4CC7-8AE5-EBD5322C7172}" srcOrd="0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Повышение доступности услуг транспортного комплекса для населения, развитие и обеспечение эффективного функционирования региональной навигационной информационной системы, создание условий для приоритетного использования автотранспортными средствами компримированного природного газа в качестве моторного топлива</a:t>
          </a:r>
          <a:endParaRPr lang="ru-RU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D96039-48A5-4A2A-BB8D-A3FDC5E10975}" type="presOf" srcId="{E6D9BD8E-79EB-4955-B180-2E0B49720534}" destId="{454B2675-D9D8-4EF2-8752-64A0CA77AA1A}" srcOrd="0" destOrd="0" presId="urn:microsoft.com/office/officeart/2005/8/layout/chevron1"/>
    <dgm:cxn modelId="{F27CF474-FF7F-47A1-90A0-6F1121DC4B9F}" type="presOf" srcId="{2C4DF003-99EE-4F21-9706-44C8440FB03E}" destId="{A6B3B3A7-8A81-4EF3-BE4B-04978AA0CEAA}" srcOrd="0" destOrd="0" presId="urn:microsoft.com/office/officeart/2005/8/layout/chevron1"/>
    <dgm:cxn modelId="{BCCB8995-1611-44F7-81F5-3FD57375FD87}" type="presOf" srcId="{4AB50D26-D215-44FA-932C-ED430AE4DB17}" destId="{86480AEF-19D6-4409-BA5A-38BC1F1EA1A6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E56F957E-C45F-42FB-98CE-609414AA6212}" type="presParOf" srcId="{A6B3B3A7-8A81-4EF3-BE4B-04978AA0CEAA}" destId="{454B2675-D9D8-4EF2-8752-64A0CA77AA1A}" srcOrd="0" destOrd="0" presId="urn:microsoft.com/office/officeart/2005/8/layout/chevron1"/>
    <dgm:cxn modelId="{B605931C-9354-4138-B488-0E5B80386694}" type="presParOf" srcId="{A6B3B3A7-8A81-4EF3-BE4B-04978AA0CEAA}" destId="{0E5C955D-7273-414E-8CB6-F000BFA2D71D}" srcOrd="1" destOrd="0" presId="urn:microsoft.com/office/officeart/2005/8/layout/chevron1"/>
    <dgm:cxn modelId="{D9EC8158-EF40-470D-98AB-FBABF626E661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Содействие развитию жилищного строительства, обеспечивающее повышение доступности и качества жилья для различных категорий граждан, проживающих на территории Республики Калмыкия;</a:t>
          </a:r>
        </a:p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формирование жилищного фонда социального использования на территории Республики Калмыкия; повышение уровня обеспеченности населения жильем.</a:t>
          </a:r>
          <a:endParaRPr lang="ru-RU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E2572C-0DB5-401D-8656-F13F1F491065}" type="presOf" srcId="{2C4DF003-99EE-4F21-9706-44C8440FB03E}" destId="{A6B3B3A7-8A81-4EF3-BE4B-04978AA0CEAA}" srcOrd="0" destOrd="0" presId="urn:microsoft.com/office/officeart/2005/8/layout/chevron1"/>
    <dgm:cxn modelId="{C954A9D2-D71C-44B7-82D7-1EABF3E3154D}" type="presOf" srcId="{4AB50D26-D215-44FA-932C-ED430AE4DB17}" destId="{86480AEF-19D6-4409-BA5A-38BC1F1EA1A6}" srcOrd="0" destOrd="0" presId="urn:microsoft.com/office/officeart/2005/8/layout/chevron1"/>
    <dgm:cxn modelId="{E69BD011-909F-40C8-A5B8-36276BC10FD5}" type="presOf" srcId="{E6D9BD8E-79EB-4955-B180-2E0B49720534}" destId="{454B2675-D9D8-4EF2-8752-64A0CA77AA1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54BB1ABE-0CB6-45D6-A8EE-DE7177C02285}" type="presParOf" srcId="{A6B3B3A7-8A81-4EF3-BE4B-04978AA0CEAA}" destId="{454B2675-D9D8-4EF2-8752-64A0CA77AA1A}" srcOrd="0" destOrd="0" presId="urn:microsoft.com/office/officeart/2005/8/layout/chevron1"/>
    <dgm:cxn modelId="{6767C1E7-DA46-4B79-86AE-0443C1E9C862}" type="presParOf" srcId="{A6B3B3A7-8A81-4EF3-BE4B-04978AA0CEAA}" destId="{0E5C955D-7273-414E-8CB6-F000BFA2D71D}" srcOrd="1" destOrd="0" presId="urn:microsoft.com/office/officeart/2005/8/layout/chevron1"/>
    <dgm:cxn modelId="{C056E18D-1048-4FDF-BCDA-95B0F1CB71DA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400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Повышение уровня экологической безопасности граждан и сохранение природных систем</a:t>
          </a:r>
          <a:endParaRPr lang="ru-RU" sz="1400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3230FD-638D-4804-8A1A-60B504DCEC08}" type="presOf" srcId="{2C4DF003-99EE-4F21-9706-44C8440FB03E}" destId="{A6B3B3A7-8A81-4EF3-BE4B-04978AA0CEAA}" srcOrd="0" destOrd="0" presId="urn:microsoft.com/office/officeart/2005/8/layout/chevron1"/>
    <dgm:cxn modelId="{45D136AF-A30C-458D-89F1-2972D59FC263}" type="presOf" srcId="{E6D9BD8E-79EB-4955-B180-2E0B49720534}" destId="{454B2675-D9D8-4EF2-8752-64A0CA77AA1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F69E4069-BF83-41C3-BD80-AA88349A73C3}" type="presOf" srcId="{4AB50D26-D215-44FA-932C-ED430AE4DB17}" destId="{86480AEF-19D6-4409-BA5A-38BC1F1EA1A6}" srcOrd="0" destOrd="0" presId="urn:microsoft.com/office/officeart/2005/8/layout/chevron1"/>
    <dgm:cxn modelId="{E396709A-C1B0-4694-B848-6C8C05B469FC}" type="presParOf" srcId="{A6B3B3A7-8A81-4EF3-BE4B-04978AA0CEAA}" destId="{454B2675-D9D8-4EF2-8752-64A0CA77AA1A}" srcOrd="0" destOrd="0" presId="urn:microsoft.com/office/officeart/2005/8/layout/chevron1"/>
    <dgm:cxn modelId="{CB300846-CDA4-4533-B28F-EFF5AB1C4CA1}" type="presParOf" srcId="{A6B3B3A7-8A81-4EF3-BE4B-04978AA0CEAA}" destId="{0E5C955D-7273-414E-8CB6-F000BFA2D71D}" srcOrd="1" destOrd="0" presId="urn:microsoft.com/office/officeart/2005/8/layout/chevron1"/>
    <dgm:cxn modelId="{3A562AA9-A70D-4A54-90D3-437E0D8AC2E0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8AF19F-2EEA-47D3-B484-F347F000BB4C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1947EE-CCA5-49A5-919D-CD6970A8DC64}">
      <dgm:prSet phldrT="[Текст]" custT="1"/>
      <dgm:spPr>
        <a:xfrm>
          <a:off x="3768314" y="0"/>
          <a:ext cx="1644257" cy="1364248"/>
        </a:xfrm>
        <a:solidFill>
          <a:srgbClr val="FFFF00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rgbClr val="D16349"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pPr>
            <a:lnSpc>
              <a:spcPct val="100000"/>
            </a:lnSpc>
          </a:pPr>
          <a:r>
            <a:rPr lang="ru-RU" sz="1400" dirty="0" smtClean="0">
              <a:solidFill>
                <a:srgbClr val="00B050"/>
              </a:solidFill>
              <a:latin typeface="Georgia"/>
              <a:ea typeface="+mn-ea"/>
              <a:cs typeface="+mn-cs"/>
            </a:rPr>
            <a:t>План</a:t>
          </a:r>
        </a:p>
        <a:p>
          <a:pPr>
            <a:lnSpc>
              <a:spcPct val="100000"/>
            </a:lnSpc>
          </a:pPr>
          <a:r>
            <a:rPr lang="ru-RU" sz="1400" dirty="0" smtClean="0">
              <a:solidFill>
                <a:srgbClr val="00B050"/>
              </a:solidFill>
              <a:latin typeface="Georgia"/>
              <a:ea typeface="+mn-ea"/>
              <a:cs typeface="+mn-cs"/>
            </a:rPr>
            <a:t>мероприятий </a:t>
          </a:r>
          <a:r>
            <a:rPr lang="ru-RU" sz="1200" dirty="0" smtClean="0">
              <a:solidFill>
                <a:srgbClr val="00B050"/>
              </a:solidFill>
              <a:latin typeface="Georgia"/>
              <a:ea typeface="+mn-ea"/>
              <a:cs typeface="+mn-cs"/>
            </a:rPr>
            <a:t>:</a:t>
          </a:r>
          <a:endParaRPr lang="ru-RU" sz="1200" dirty="0">
            <a:solidFill>
              <a:srgbClr val="00B050"/>
            </a:solidFill>
            <a:latin typeface="Georgia"/>
            <a:ea typeface="+mn-ea"/>
            <a:cs typeface="+mn-cs"/>
          </a:endParaRPr>
        </a:p>
      </dgm:t>
    </dgm:pt>
    <dgm:pt modelId="{0BD66597-FEB7-4239-BB1F-B9E3DD813C3B}" type="parTrans" cxnId="{3FD0959B-4827-4A3A-98D1-7FF0C5D4CD45}">
      <dgm:prSet/>
      <dgm:spPr/>
      <dgm:t>
        <a:bodyPr/>
        <a:lstStyle/>
        <a:p>
          <a:endParaRPr lang="ru-RU"/>
        </a:p>
      </dgm:t>
    </dgm:pt>
    <dgm:pt modelId="{B36B47E2-9BBA-486C-85FC-015FC420BC1B}" type="sibTrans" cxnId="{3FD0959B-4827-4A3A-98D1-7FF0C5D4CD45}">
      <dgm:prSet/>
      <dgm:spPr/>
      <dgm:t>
        <a:bodyPr/>
        <a:lstStyle/>
        <a:p>
          <a:endParaRPr lang="ru-RU"/>
        </a:p>
      </dgm:t>
    </dgm:pt>
    <dgm:pt modelId="{3CCADEB0-7C8D-4CE1-83B5-06B15D0E8D6E}">
      <dgm:prSet phldrT="[Текст]" custT="1"/>
      <dgm:spPr>
        <a:xfrm>
          <a:off x="1465234" y="107140"/>
          <a:ext cx="1660941" cy="1129373"/>
        </a:xfrm>
        <a:solidFill>
          <a:srgbClr val="00B050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rgbClr val="D16349"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r>
            <a:rPr lang="ru-RU" sz="1400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Министерство финансов Республики Калмыкия</a:t>
          </a:r>
          <a:endParaRPr lang="ru-RU" sz="1400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gm:t>
    </dgm:pt>
    <dgm:pt modelId="{E027E9F1-C721-4EEF-8523-5FC18EECE040}" type="parTrans" cxnId="{216598F9-DC89-4E97-BDB8-A3491A019E17}">
      <dgm:prSet/>
      <dgm:spPr>
        <a:xfrm rot="10815426">
          <a:off x="2368619" y="541846"/>
          <a:ext cx="1391641" cy="252523"/>
        </a:xfrm>
        <a:solidFill>
          <a:srgbClr val="D16349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rgbClr val="D16349">
              <a:tint val="60000"/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endParaRPr lang="ru-RU"/>
        </a:p>
      </dgm:t>
    </dgm:pt>
    <dgm:pt modelId="{BB1189EB-D197-45FC-9158-76F040BB80AA}" type="sibTrans" cxnId="{216598F9-DC89-4E97-BDB8-A3491A019E17}">
      <dgm:prSet/>
      <dgm:spPr/>
      <dgm:t>
        <a:bodyPr/>
        <a:lstStyle/>
        <a:p>
          <a:endParaRPr lang="ru-RU"/>
        </a:p>
      </dgm:t>
    </dgm:pt>
    <dgm:pt modelId="{A479BEE6-B1BC-4565-8128-78F1B8758D72}">
      <dgm:prSet phldrT="[Текст]"/>
      <dgm:spPr>
        <a:xfrm>
          <a:off x="6071405" y="107137"/>
          <a:ext cx="1618407" cy="1152834"/>
        </a:xfrm>
        <a:solidFill>
          <a:srgbClr val="FF3F3F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rgbClr val="D16349"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Заинтересованные органы исполнительной власти, местного самоуправления, кредитные организации, предпринимательское сообщество, СМИ</a:t>
          </a:r>
          <a:endParaRPr lang="ru-RU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gm:t>
    </dgm:pt>
    <dgm:pt modelId="{4E81FA2E-B863-4939-A4CA-051D5DD3E967}" type="parTrans" cxnId="{8D947384-7B3A-4554-9ADC-C9B1E0972E25}">
      <dgm:prSet/>
      <dgm:spPr>
        <a:xfrm rot="2148">
          <a:off x="5430940" y="535314"/>
          <a:ext cx="1387295" cy="252523"/>
        </a:xfrm>
        <a:solidFill>
          <a:srgbClr val="D16349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rgbClr val="D16349">
              <a:tint val="60000"/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endParaRPr lang="ru-RU"/>
        </a:p>
      </dgm:t>
    </dgm:pt>
    <dgm:pt modelId="{61DF3944-42A4-4732-8936-869655A763E3}" type="sibTrans" cxnId="{8D947384-7B3A-4554-9ADC-C9B1E0972E25}">
      <dgm:prSet/>
      <dgm:spPr/>
      <dgm:t>
        <a:bodyPr/>
        <a:lstStyle/>
        <a:p>
          <a:endParaRPr lang="ru-RU"/>
        </a:p>
      </dgm:t>
    </dgm:pt>
    <dgm:pt modelId="{F00D3665-7FE5-4BCD-8452-10EFF5D08EC7}" type="pres">
      <dgm:prSet presAssocID="{D08AF19F-2EEA-47D3-B484-F347F000BB4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C479E9-44E4-4444-8190-0F5EB5F15C11}" type="pres">
      <dgm:prSet presAssocID="{DB1947EE-CCA5-49A5-919D-CD6970A8DC64}" presName="centerShape" presStyleLbl="node0" presStyleIdx="0" presStyleCnt="1" custScaleX="250201" custScaleY="153970" custLinFactNeighborX="336" custLinFactNeighborY="-13838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094935DA-6A16-40D7-8DB7-8FE819B27C25}" type="pres">
      <dgm:prSet presAssocID="{E027E9F1-C721-4EEF-8523-5FC18EECE040}" presName="parTrans" presStyleLbl="bgSibTrans2D1" presStyleIdx="0" presStyleCnt="2" custLinFactNeighborX="5240" custLinFactNeighborY="-2709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D11F4C56-FB0F-4173-B441-37766DD60B8F}" type="pres">
      <dgm:prSet presAssocID="{3CCADEB0-7C8D-4CE1-83B5-06B15D0E8D6E}" presName="node" presStyleLbl="node1" presStyleIdx="0" presStyleCnt="2" custScaleX="197321" custScaleY="167713" custRadScaleRad="198842" custRadScaleInc="-2971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BAB5EB4F-1F58-49D6-9629-90C08705D0F8}" type="pres">
      <dgm:prSet presAssocID="{4E81FA2E-B863-4939-A4CA-051D5DD3E967}" presName="parTrans" presStyleLbl="bgSibTrans2D1" presStyleIdx="1" presStyleCnt="2" custLinFactNeighborX="-4496" custLinFactNeighborY="-8532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A4007D8F-9DB9-400D-A832-DDC1AE0A86E1}" type="pres">
      <dgm:prSet presAssocID="{A479BEE6-B1BC-4565-8128-78F1B8758D72}" presName="node" presStyleLbl="node1" presStyleIdx="1" presStyleCnt="2" custScaleX="192268" custScaleY="171197" custRadScaleRad="199641" custRadScaleInc="3007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</dgm:ptLst>
  <dgm:cxnLst>
    <dgm:cxn modelId="{8D947384-7B3A-4554-9ADC-C9B1E0972E25}" srcId="{DB1947EE-CCA5-49A5-919D-CD6970A8DC64}" destId="{A479BEE6-B1BC-4565-8128-78F1B8758D72}" srcOrd="1" destOrd="0" parTransId="{4E81FA2E-B863-4939-A4CA-051D5DD3E967}" sibTransId="{61DF3944-42A4-4732-8936-869655A763E3}"/>
    <dgm:cxn modelId="{7111F0CB-D561-47DA-8F5F-114BBA169856}" type="presOf" srcId="{4E81FA2E-B863-4939-A4CA-051D5DD3E967}" destId="{BAB5EB4F-1F58-49D6-9629-90C08705D0F8}" srcOrd="0" destOrd="0" presId="urn:microsoft.com/office/officeart/2005/8/layout/radial4"/>
    <dgm:cxn modelId="{C80B3F05-D4F8-42C6-BAE7-AE5509BB8365}" type="presOf" srcId="{E027E9F1-C721-4EEF-8523-5FC18EECE040}" destId="{094935DA-6A16-40D7-8DB7-8FE819B27C25}" srcOrd="0" destOrd="0" presId="urn:microsoft.com/office/officeart/2005/8/layout/radial4"/>
    <dgm:cxn modelId="{3FD0959B-4827-4A3A-98D1-7FF0C5D4CD45}" srcId="{D08AF19F-2EEA-47D3-B484-F347F000BB4C}" destId="{DB1947EE-CCA5-49A5-919D-CD6970A8DC64}" srcOrd="0" destOrd="0" parTransId="{0BD66597-FEB7-4239-BB1F-B9E3DD813C3B}" sibTransId="{B36B47E2-9BBA-486C-85FC-015FC420BC1B}"/>
    <dgm:cxn modelId="{E835D6C4-13EF-446D-945E-F5532727F0A5}" type="presOf" srcId="{D08AF19F-2EEA-47D3-B484-F347F000BB4C}" destId="{F00D3665-7FE5-4BCD-8452-10EFF5D08EC7}" srcOrd="0" destOrd="0" presId="urn:microsoft.com/office/officeart/2005/8/layout/radial4"/>
    <dgm:cxn modelId="{87F367F6-CD3E-4A05-833D-6E8FCB8790E3}" type="presOf" srcId="{A479BEE6-B1BC-4565-8128-78F1B8758D72}" destId="{A4007D8F-9DB9-400D-A832-DDC1AE0A86E1}" srcOrd="0" destOrd="0" presId="urn:microsoft.com/office/officeart/2005/8/layout/radial4"/>
    <dgm:cxn modelId="{216598F9-DC89-4E97-BDB8-A3491A019E17}" srcId="{DB1947EE-CCA5-49A5-919D-CD6970A8DC64}" destId="{3CCADEB0-7C8D-4CE1-83B5-06B15D0E8D6E}" srcOrd="0" destOrd="0" parTransId="{E027E9F1-C721-4EEF-8523-5FC18EECE040}" sibTransId="{BB1189EB-D197-45FC-9158-76F040BB80AA}"/>
    <dgm:cxn modelId="{7C3B236D-99B4-470B-B040-D95FE356E38F}" type="presOf" srcId="{DB1947EE-CCA5-49A5-919D-CD6970A8DC64}" destId="{ACC479E9-44E4-4444-8190-0F5EB5F15C11}" srcOrd="0" destOrd="0" presId="urn:microsoft.com/office/officeart/2005/8/layout/radial4"/>
    <dgm:cxn modelId="{90918A60-E527-4B3E-B49F-7C2542C9C0EA}" type="presOf" srcId="{3CCADEB0-7C8D-4CE1-83B5-06B15D0E8D6E}" destId="{D11F4C56-FB0F-4173-B441-37766DD60B8F}" srcOrd="0" destOrd="0" presId="urn:microsoft.com/office/officeart/2005/8/layout/radial4"/>
    <dgm:cxn modelId="{93692482-35E8-4897-9ED8-549F277F8420}" type="presParOf" srcId="{F00D3665-7FE5-4BCD-8452-10EFF5D08EC7}" destId="{ACC479E9-44E4-4444-8190-0F5EB5F15C11}" srcOrd="0" destOrd="0" presId="urn:microsoft.com/office/officeart/2005/8/layout/radial4"/>
    <dgm:cxn modelId="{EEA293E3-E54C-461D-9863-D34C85ACF1FC}" type="presParOf" srcId="{F00D3665-7FE5-4BCD-8452-10EFF5D08EC7}" destId="{094935DA-6A16-40D7-8DB7-8FE819B27C25}" srcOrd="1" destOrd="0" presId="urn:microsoft.com/office/officeart/2005/8/layout/radial4"/>
    <dgm:cxn modelId="{46548F07-CB1D-4ABF-B9DA-EEF6225757EA}" type="presParOf" srcId="{F00D3665-7FE5-4BCD-8452-10EFF5D08EC7}" destId="{D11F4C56-FB0F-4173-B441-37766DD60B8F}" srcOrd="2" destOrd="0" presId="urn:microsoft.com/office/officeart/2005/8/layout/radial4"/>
    <dgm:cxn modelId="{0CAB9726-AF63-470B-92AC-9610FE9D750C}" type="presParOf" srcId="{F00D3665-7FE5-4BCD-8452-10EFF5D08EC7}" destId="{BAB5EB4F-1F58-49D6-9629-90C08705D0F8}" srcOrd="3" destOrd="0" presId="urn:microsoft.com/office/officeart/2005/8/layout/radial4"/>
    <dgm:cxn modelId="{7CE9F711-FCEA-44DE-9412-B4C602D46BE0}" type="presParOf" srcId="{F00D3665-7FE5-4BCD-8452-10EFF5D08EC7}" destId="{A4007D8F-9DB9-400D-A832-DDC1AE0A86E1}" srcOrd="4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200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</a:t>
          </a:r>
          <a:r>
            <a:rPr lang="ru-RU" sz="120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Увеличение валового регионального продукта, основанного на модернизации экономики, улучшении инвестиционного и предпринимательского климата, благоприятных условиях для ведения бизнеса</a:t>
          </a:r>
          <a:endParaRPr lang="ru-RU" sz="1200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D5F531-09EA-4A4D-8216-F934BF9277B6}" type="presOf" srcId="{2C4DF003-99EE-4F21-9706-44C8440FB03E}" destId="{A6B3B3A7-8A81-4EF3-BE4B-04978AA0CEAA}" srcOrd="0" destOrd="0" presId="urn:microsoft.com/office/officeart/2005/8/layout/chevron1"/>
    <dgm:cxn modelId="{A371B7DD-0F64-46F0-8C59-5D9F27F07FF6}" type="presOf" srcId="{4AB50D26-D215-44FA-932C-ED430AE4DB17}" destId="{86480AEF-19D6-4409-BA5A-38BC1F1EA1A6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FAB5C846-814E-4707-B895-36B226CEAC9F}" type="presOf" srcId="{E6D9BD8E-79EB-4955-B180-2E0B49720534}" destId="{454B2675-D9D8-4EF2-8752-64A0CA77AA1A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8A5D6435-74D1-452B-8650-4B02A6F4AD77}" type="presParOf" srcId="{A6B3B3A7-8A81-4EF3-BE4B-04978AA0CEAA}" destId="{454B2675-D9D8-4EF2-8752-64A0CA77AA1A}" srcOrd="0" destOrd="0" presId="urn:microsoft.com/office/officeart/2005/8/layout/chevron1"/>
    <dgm:cxn modelId="{B141904F-87E2-487F-90D3-62CE06B0C9BB}" type="presParOf" srcId="{A6B3B3A7-8A81-4EF3-BE4B-04978AA0CEAA}" destId="{0E5C955D-7273-414E-8CB6-F000BFA2D71D}" srcOrd="1" destOrd="0" presId="urn:microsoft.com/office/officeart/2005/8/layout/chevron1"/>
    <dgm:cxn modelId="{BEE591F2-0D3B-4677-95FA-A36BC172DBEC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</a:t>
          </a:r>
          <a:r>
            <a:rPr lang="ru-RU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Обеспечение долгосрочной сбалансированности республиканского бюджета, содействие устойчивому исполнению местных бюджетов, повышение качества управления общественными финансами.</a:t>
          </a:r>
          <a:endParaRPr lang="ru-RU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0B59B1-1F93-475F-B8F5-C7EEE8A7FE03}" type="presOf" srcId="{4AB50D26-D215-44FA-932C-ED430AE4DB17}" destId="{86480AEF-19D6-4409-BA5A-38BC1F1EA1A6}" srcOrd="0" destOrd="0" presId="urn:microsoft.com/office/officeart/2005/8/layout/chevron1"/>
    <dgm:cxn modelId="{64A6AC9B-D5E8-407A-BA29-0576FC17B2CD}" type="presOf" srcId="{2C4DF003-99EE-4F21-9706-44C8440FB03E}" destId="{A6B3B3A7-8A81-4EF3-BE4B-04978AA0CEAA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19E66436-E4DD-41AD-803F-5D9B048A422C}" type="presOf" srcId="{E6D9BD8E-79EB-4955-B180-2E0B49720534}" destId="{454B2675-D9D8-4EF2-8752-64A0CA77AA1A}" srcOrd="0" destOrd="0" presId="urn:microsoft.com/office/officeart/2005/8/layout/chevron1"/>
    <dgm:cxn modelId="{D76E7981-8910-49B1-A942-B05202E91EDA}" type="presParOf" srcId="{A6B3B3A7-8A81-4EF3-BE4B-04978AA0CEAA}" destId="{454B2675-D9D8-4EF2-8752-64A0CA77AA1A}" srcOrd="0" destOrd="0" presId="urn:microsoft.com/office/officeart/2005/8/layout/chevron1"/>
    <dgm:cxn modelId="{21A2B75F-F613-4502-ACC6-068C103C8669}" type="presParOf" srcId="{A6B3B3A7-8A81-4EF3-BE4B-04978AA0CEAA}" destId="{0E5C955D-7273-414E-8CB6-F000BFA2D71D}" srcOrd="1" destOrd="0" presId="urn:microsoft.com/office/officeart/2005/8/layout/chevron1"/>
    <dgm:cxn modelId="{B3140A6D-D3BF-458E-BD33-5825FA5155B4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100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</a:t>
          </a:r>
          <a:r>
            <a:rPr lang="ru-RU" sz="110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Создание условий для повышения эффективности и прозрачности управления и распоряжения республиканским имуществом, земельными ресурсами, находящимися в собственности Республики Калмыкия и земельными участками, государственная собственность на которые не разграничена, расположенными на территории</a:t>
          </a:r>
          <a:r>
            <a:rPr lang="en-US" sz="110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ru-RU" sz="110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г. Элисты</a:t>
          </a: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9536E5-91FB-4725-BD86-773BCDBA2B6E}" type="presOf" srcId="{4AB50D26-D215-44FA-932C-ED430AE4DB17}" destId="{86480AEF-19D6-4409-BA5A-38BC1F1EA1A6}" srcOrd="0" destOrd="0" presId="urn:microsoft.com/office/officeart/2005/8/layout/chevron1"/>
    <dgm:cxn modelId="{CBE30A11-FEFC-47F3-AA95-430B7562F6BF}" type="presOf" srcId="{2C4DF003-99EE-4F21-9706-44C8440FB03E}" destId="{A6B3B3A7-8A81-4EF3-BE4B-04978AA0CEA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B9317DD9-BC07-4D47-8176-A05EF2DD8E43}" type="presOf" srcId="{E6D9BD8E-79EB-4955-B180-2E0B49720534}" destId="{454B2675-D9D8-4EF2-8752-64A0CA77AA1A}" srcOrd="0" destOrd="0" presId="urn:microsoft.com/office/officeart/2005/8/layout/chevron1"/>
    <dgm:cxn modelId="{1A62161C-79FF-48CF-84EB-6FA0664ED43F}" type="presParOf" srcId="{A6B3B3A7-8A81-4EF3-BE4B-04978AA0CEAA}" destId="{454B2675-D9D8-4EF2-8752-64A0CA77AA1A}" srcOrd="0" destOrd="0" presId="urn:microsoft.com/office/officeart/2005/8/layout/chevron1"/>
    <dgm:cxn modelId="{83203A9B-9CF7-4A82-8980-3F060228DDF1}" type="presParOf" srcId="{A6B3B3A7-8A81-4EF3-BE4B-04978AA0CEAA}" destId="{0E5C955D-7273-414E-8CB6-F000BFA2D71D}" srcOrd="1" destOrd="0" presId="urn:microsoft.com/office/officeart/2005/8/layout/chevron1"/>
    <dgm:cxn modelId="{B2965320-BF30-48B2-BA16-6309A276B87E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</a:t>
          </a:r>
          <a:r>
            <a:rPr lang="ru-RU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Повышение качества жизни граждан на основе широкого применения информационно- коммуникационных и цифровых технологий.</a:t>
          </a:r>
          <a:endParaRPr lang="ru-RU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39BB29-11D9-4BC5-8160-B5E3E2696A34}" type="presOf" srcId="{E6D9BD8E-79EB-4955-B180-2E0B49720534}" destId="{454B2675-D9D8-4EF2-8752-64A0CA77AA1A}" srcOrd="0" destOrd="0" presId="urn:microsoft.com/office/officeart/2005/8/layout/chevron1"/>
    <dgm:cxn modelId="{72BC99EC-6E10-4A35-8C99-C2975108C83A}" type="presOf" srcId="{4AB50D26-D215-44FA-932C-ED430AE4DB17}" destId="{86480AEF-19D6-4409-BA5A-38BC1F1EA1A6}" srcOrd="0" destOrd="0" presId="urn:microsoft.com/office/officeart/2005/8/layout/chevron1"/>
    <dgm:cxn modelId="{CF91AAF8-7372-4936-8A36-E7F77EBE53AF}" type="presOf" srcId="{2C4DF003-99EE-4F21-9706-44C8440FB03E}" destId="{A6B3B3A7-8A81-4EF3-BE4B-04978AA0CEA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432727EE-8C1A-47BF-8B69-B68843405418}" type="presParOf" srcId="{A6B3B3A7-8A81-4EF3-BE4B-04978AA0CEAA}" destId="{454B2675-D9D8-4EF2-8752-64A0CA77AA1A}" srcOrd="0" destOrd="0" presId="urn:microsoft.com/office/officeart/2005/8/layout/chevron1"/>
    <dgm:cxn modelId="{CCF36320-0988-4399-8EDE-DFCB8476B9BA}" type="presParOf" srcId="{A6B3B3A7-8A81-4EF3-BE4B-04978AA0CEAA}" destId="{0E5C955D-7273-414E-8CB6-F000BFA2D71D}" srcOrd="1" destOrd="0" presId="urn:microsoft.com/office/officeart/2005/8/layout/chevron1"/>
    <dgm:cxn modelId="{51A252C4-C32F-44A3-8473-81F65E1EDB60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100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Цели: </a:t>
          </a:r>
          <a:r>
            <a:rPr lang="ru-RU" sz="110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Снижение уровня коррупции, ее влияния на эффективность деятельности органов исполнительной власти Республики Калмыкия и повседневную жизнь граждан;</a:t>
          </a:r>
        </a:p>
        <a:p>
          <a:r>
            <a:rPr lang="ru-RU" sz="110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Создание условий для устранения причин, порождающих коррупцию в органах исполнительной власти Республики Калмыкия;</a:t>
          </a:r>
        </a:p>
        <a:p>
          <a:r>
            <a:rPr lang="ru-RU" sz="110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Обеспечение защиты прав и законных интересов граждан от угроз, связанных с коррупцией;</a:t>
          </a: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EF9661-9DBD-40C3-BD6E-2695A94498EA}" type="presOf" srcId="{4AB50D26-D215-44FA-932C-ED430AE4DB17}" destId="{86480AEF-19D6-4409-BA5A-38BC1F1EA1A6}" srcOrd="0" destOrd="0" presId="urn:microsoft.com/office/officeart/2005/8/layout/chevron1"/>
    <dgm:cxn modelId="{3DAEC900-F2F9-412E-BA09-CB48FCE535DA}" type="presOf" srcId="{E6D9BD8E-79EB-4955-B180-2E0B49720534}" destId="{454B2675-D9D8-4EF2-8752-64A0CA77AA1A}" srcOrd="0" destOrd="0" presId="urn:microsoft.com/office/officeart/2005/8/layout/chevron1"/>
    <dgm:cxn modelId="{581BB87D-04DC-4C38-9EF1-4F950967A39A}" type="presOf" srcId="{2C4DF003-99EE-4F21-9706-44C8440FB03E}" destId="{A6B3B3A7-8A81-4EF3-BE4B-04978AA0CEA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47A16342-57CB-4626-9D78-C1FA575195D0}" type="presParOf" srcId="{A6B3B3A7-8A81-4EF3-BE4B-04978AA0CEAA}" destId="{454B2675-D9D8-4EF2-8752-64A0CA77AA1A}" srcOrd="0" destOrd="0" presId="urn:microsoft.com/office/officeart/2005/8/layout/chevron1"/>
    <dgm:cxn modelId="{0DDDBB8C-CBED-44AE-BB79-41A584F92522}" type="presParOf" srcId="{A6B3B3A7-8A81-4EF3-BE4B-04978AA0CEAA}" destId="{0E5C955D-7273-414E-8CB6-F000BFA2D71D}" srcOrd="1" destOrd="0" presId="urn:microsoft.com/office/officeart/2005/8/layout/chevron1"/>
    <dgm:cxn modelId="{74BCB2D5-B4BA-412C-8804-764185A6B85F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600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</a:t>
          </a:r>
          <a:r>
            <a:rPr lang="ru-RU" sz="160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Кардинальное повышение комфортности городской среды на территории Республики Калмыкия</a:t>
          </a:r>
          <a:endParaRPr lang="ru-RU" sz="1600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0BFBCC-FCAF-4523-A742-3F437A77DB96}" type="presOf" srcId="{4AB50D26-D215-44FA-932C-ED430AE4DB17}" destId="{86480AEF-19D6-4409-BA5A-38BC1F1EA1A6}" srcOrd="0" destOrd="0" presId="urn:microsoft.com/office/officeart/2005/8/layout/chevron1"/>
    <dgm:cxn modelId="{B7CD1499-05EC-4E8D-962F-BF87882369C9}" type="presOf" srcId="{2C4DF003-99EE-4F21-9706-44C8440FB03E}" destId="{A6B3B3A7-8A81-4EF3-BE4B-04978AA0CEA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CC7AED09-0580-4F5E-BADE-E2AC4DD63D04}" type="presOf" srcId="{E6D9BD8E-79EB-4955-B180-2E0B49720534}" destId="{454B2675-D9D8-4EF2-8752-64A0CA77AA1A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B4E576C4-11D6-4B8A-AE5E-AFBF9C433B56}" type="presParOf" srcId="{A6B3B3A7-8A81-4EF3-BE4B-04978AA0CEAA}" destId="{454B2675-D9D8-4EF2-8752-64A0CA77AA1A}" srcOrd="0" destOrd="0" presId="urn:microsoft.com/office/officeart/2005/8/layout/chevron1"/>
    <dgm:cxn modelId="{BAEB1233-23AB-40A0-92B0-BCCBE10EEE8B}" type="presParOf" srcId="{A6B3B3A7-8A81-4EF3-BE4B-04978AA0CEAA}" destId="{0E5C955D-7273-414E-8CB6-F000BFA2D71D}" srcOrd="1" destOrd="0" presId="urn:microsoft.com/office/officeart/2005/8/layout/chevron1"/>
    <dgm:cxn modelId="{4D57B8DD-8440-464D-90C2-831C1073D8D6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Цели: </a:t>
          </a:r>
          <a:r>
            <a:rPr lang="ru-RU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сохранение доли сельского населения в общей численности населения Республики Калмыкия;</a:t>
          </a:r>
        </a:p>
        <a:p>
          <a:r>
            <a:rPr lang="ru-RU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увеличение соотношения среднемесячных располагаемых ресурсов сельского и городского домохозяйств;</a:t>
          </a:r>
        </a:p>
        <a:p>
          <a:r>
            <a:rPr lang="ru-RU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повышение доли общей площади благоустроенных жилых помещений в сельских населенных пунктах</a:t>
          </a:r>
          <a:endParaRPr lang="ru-RU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388873-5C1D-456D-8B3C-BB17EA2B19F0}" type="presOf" srcId="{E6D9BD8E-79EB-4955-B180-2E0B49720534}" destId="{454B2675-D9D8-4EF2-8752-64A0CA77AA1A}" srcOrd="0" destOrd="0" presId="urn:microsoft.com/office/officeart/2005/8/layout/chevron1"/>
    <dgm:cxn modelId="{A22E0240-319B-4DC8-A365-1CCE571B0670}" type="presOf" srcId="{2C4DF003-99EE-4F21-9706-44C8440FB03E}" destId="{A6B3B3A7-8A81-4EF3-BE4B-04978AA0CEAA}" srcOrd="0" destOrd="0" presId="urn:microsoft.com/office/officeart/2005/8/layout/chevron1"/>
    <dgm:cxn modelId="{A0BC7A31-F325-4A3C-AE9A-896C2CA317A3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FA1FD54A-ED96-4FAD-B210-BC2C932C970A}" type="presParOf" srcId="{A6B3B3A7-8A81-4EF3-BE4B-04978AA0CEAA}" destId="{454B2675-D9D8-4EF2-8752-64A0CA77AA1A}" srcOrd="0" destOrd="0" presId="urn:microsoft.com/office/officeart/2005/8/layout/chevron1"/>
    <dgm:cxn modelId="{A7167445-E5E2-4353-9793-50017ACAA874}" type="presParOf" srcId="{A6B3B3A7-8A81-4EF3-BE4B-04978AA0CEAA}" destId="{0E5C955D-7273-414E-8CB6-F000BFA2D71D}" srcOrd="1" destOrd="0" presId="urn:microsoft.com/office/officeart/2005/8/layout/chevron1"/>
    <dgm:cxn modelId="{8E9796D2-A402-4F5A-9A08-29150FD84B59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</a:t>
          </a:r>
          <a:r>
            <a:rPr lang="ru-RU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Предотвращение и снижение риска возникновения чрезвычайных ситуаций, а также минимизация социального и экономического ущерба, наносимого населению, экономике и природной среде, от чрезвычайных ситуаций природного и техногенного характера, пожаров и происшествий на водных объектах</a:t>
          </a:r>
          <a:endParaRPr lang="ru-RU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EF2F3F-480D-40BA-9413-BD38D958E523}" type="presOf" srcId="{2C4DF003-99EE-4F21-9706-44C8440FB03E}" destId="{A6B3B3A7-8A81-4EF3-BE4B-04978AA0CEAA}" srcOrd="0" destOrd="0" presId="urn:microsoft.com/office/officeart/2005/8/layout/chevron1"/>
    <dgm:cxn modelId="{DA680014-E52C-415D-9AB0-8CEE21A99558}" type="presOf" srcId="{4AB50D26-D215-44FA-932C-ED430AE4DB17}" destId="{86480AEF-19D6-4409-BA5A-38BC1F1EA1A6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4562FF56-2961-45E5-8327-ED285DF9CAF3}" type="presOf" srcId="{E6D9BD8E-79EB-4955-B180-2E0B49720534}" destId="{454B2675-D9D8-4EF2-8752-64A0CA77AA1A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C5D7ADE6-C328-4625-A35E-3F1985BB721B}" type="presParOf" srcId="{A6B3B3A7-8A81-4EF3-BE4B-04978AA0CEAA}" destId="{454B2675-D9D8-4EF2-8752-64A0CA77AA1A}" srcOrd="0" destOrd="0" presId="urn:microsoft.com/office/officeart/2005/8/layout/chevron1"/>
    <dgm:cxn modelId="{4A361E8F-EF0F-49C4-908F-7ABAAC56D077}" type="presParOf" srcId="{A6B3B3A7-8A81-4EF3-BE4B-04978AA0CEAA}" destId="{0E5C955D-7273-414E-8CB6-F000BFA2D71D}" srcOrd="1" destOrd="0" presId="urn:microsoft.com/office/officeart/2005/8/layout/chevron1"/>
    <dgm:cxn modelId="{95EE1E45-17FF-4252-B3F6-6747A1B06261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С</a:t>
          </a:r>
          <a:r>
            <a:rPr lang="ru-RU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нижение криминализации общества и обеспечение воздействия на причины и условия, способствующие совершению правонарушений и преступлений, в том числе террористической направленности.</a:t>
          </a:r>
          <a:endParaRPr lang="ru-RU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F9D9C3-208C-4CD8-B74A-CCDB95496FF0}" type="presOf" srcId="{E6D9BD8E-79EB-4955-B180-2E0B49720534}" destId="{454B2675-D9D8-4EF2-8752-64A0CA77AA1A}" srcOrd="0" destOrd="0" presId="urn:microsoft.com/office/officeart/2005/8/layout/chevron1"/>
    <dgm:cxn modelId="{F6BACBFC-43C4-4409-905A-46C35E0824D9}" type="presOf" srcId="{2C4DF003-99EE-4F21-9706-44C8440FB03E}" destId="{A6B3B3A7-8A81-4EF3-BE4B-04978AA0CEA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EA82041B-C401-4983-B3C7-08AD3F929F79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6675BCB0-CC44-47DA-961E-E40A1229A102}" type="presParOf" srcId="{A6B3B3A7-8A81-4EF3-BE4B-04978AA0CEAA}" destId="{454B2675-D9D8-4EF2-8752-64A0CA77AA1A}" srcOrd="0" destOrd="0" presId="urn:microsoft.com/office/officeart/2005/8/layout/chevron1"/>
    <dgm:cxn modelId="{774B98D0-4E5D-4ACB-B2BA-70A21413E416}" type="presParOf" srcId="{A6B3B3A7-8A81-4EF3-BE4B-04978AA0CEAA}" destId="{0E5C955D-7273-414E-8CB6-F000BFA2D71D}" srcOrd="1" destOrd="0" presId="urn:microsoft.com/office/officeart/2005/8/layout/chevron1"/>
    <dgm:cxn modelId="{88D4DC21-A8F1-4E53-AEBE-7645BDEBBBEB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B329CD-7157-449E-BBAA-58A20301AF5D}" type="doc">
      <dgm:prSet loTypeId="urn:microsoft.com/office/officeart/2005/8/layout/cycle2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1D09108-0451-40C9-BD0B-1721701A4A50}">
      <dgm:prSet phldrT="[Текст]" custT="1"/>
      <dgm:spPr/>
      <dgm:t>
        <a:bodyPr/>
        <a:lstStyle/>
        <a:p>
          <a:r>
            <a:rPr lang="ru-RU" sz="1800" dirty="0" smtClean="0"/>
            <a:t>цели</a:t>
          </a:r>
          <a:endParaRPr lang="ru-RU" sz="1800" dirty="0"/>
        </a:p>
      </dgm:t>
    </dgm:pt>
    <dgm:pt modelId="{DC279763-CBFC-4B34-B914-E6FCA265A78C}" type="parTrans" cxnId="{F7796C0D-74EA-4E27-B342-BE61F878B30E}">
      <dgm:prSet/>
      <dgm:spPr/>
      <dgm:t>
        <a:bodyPr/>
        <a:lstStyle/>
        <a:p>
          <a:endParaRPr lang="ru-RU"/>
        </a:p>
      </dgm:t>
    </dgm:pt>
    <dgm:pt modelId="{9DEC27B9-6D96-4F58-9267-7164A7EDBE21}" type="sibTrans" cxnId="{F7796C0D-74EA-4E27-B342-BE61F878B30E}">
      <dgm:prSet/>
      <dgm:spPr/>
      <dgm:t>
        <a:bodyPr/>
        <a:lstStyle/>
        <a:p>
          <a:endParaRPr lang="ru-RU" dirty="0"/>
        </a:p>
      </dgm:t>
    </dgm:pt>
    <dgm:pt modelId="{E2D01F8B-975A-4907-9BE0-5833FACDF8FC}">
      <dgm:prSet phldrT="[Текст]" custT="1"/>
      <dgm:spPr/>
      <dgm:t>
        <a:bodyPr/>
        <a:lstStyle/>
        <a:p>
          <a:r>
            <a:rPr lang="ru-RU" sz="1800" dirty="0" smtClean="0"/>
            <a:t>задачи</a:t>
          </a:r>
          <a:endParaRPr lang="ru-RU" sz="1800" dirty="0"/>
        </a:p>
      </dgm:t>
    </dgm:pt>
    <dgm:pt modelId="{E4C7852A-C4A1-4AD4-886A-3E79170A5A7E}" type="parTrans" cxnId="{8DB1367E-2D54-4B98-8D6F-BE8F610889F0}">
      <dgm:prSet/>
      <dgm:spPr/>
      <dgm:t>
        <a:bodyPr/>
        <a:lstStyle/>
        <a:p>
          <a:endParaRPr lang="ru-RU"/>
        </a:p>
      </dgm:t>
    </dgm:pt>
    <dgm:pt modelId="{292DD9A8-0EF7-44B5-A767-54309981F147}" type="sibTrans" cxnId="{8DB1367E-2D54-4B98-8D6F-BE8F610889F0}">
      <dgm:prSet/>
      <dgm:spPr/>
      <dgm:t>
        <a:bodyPr/>
        <a:lstStyle/>
        <a:p>
          <a:endParaRPr lang="ru-RU" dirty="0"/>
        </a:p>
      </dgm:t>
    </dgm:pt>
    <dgm:pt modelId="{07E2B5C4-E1AD-4C5E-8A23-6261E7D76450}">
      <dgm:prSet phldrT="[Текст]" custT="1"/>
      <dgm:spPr/>
      <dgm:t>
        <a:bodyPr/>
        <a:lstStyle/>
        <a:p>
          <a:r>
            <a:rPr lang="ru-RU" sz="1800" dirty="0" smtClean="0"/>
            <a:t>сроки</a:t>
          </a:r>
          <a:endParaRPr lang="ru-RU" sz="1800" dirty="0"/>
        </a:p>
      </dgm:t>
    </dgm:pt>
    <dgm:pt modelId="{AF612CB4-4DC7-4779-96F6-678FCD930CE5}" type="parTrans" cxnId="{3FB95816-3CD2-4116-85BC-60C5A7817E18}">
      <dgm:prSet/>
      <dgm:spPr/>
      <dgm:t>
        <a:bodyPr/>
        <a:lstStyle/>
        <a:p>
          <a:endParaRPr lang="ru-RU"/>
        </a:p>
      </dgm:t>
    </dgm:pt>
    <dgm:pt modelId="{E1995FAB-1857-4FDB-AEC8-EE5A127F6724}" type="sibTrans" cxnId="{3FB95816-3CD2-4116-85BC-60C5A7817E18}">
      <dgm:prSet/>
      <dgm:spPr/>
      <dgm:t>
        <a:bodyPr/>
        <a:lstStyle/>
        <a:p>
          <a:endParaRPr lang="ru-RU" dirty="0"/>
        </a:p>
      </dgm:t>
    </dgm:pt>
    <dgm:pt modelId="{0EB23E13-ED59-4866-9D44-E5CFAF687162}">
      <dgm:prSet phldrT="[Текст]" custT="1"/>
      <dgm:spPr/>
      <dgm:t>
        <a:bodyPr/>
        <a:lstStyle/>
        <a:p>
          <a:r>
            <a:rPr lang="ru-RU" sz="1700" dirty="0" smtClean="0"/>
            <a:t>мероприятия</a:t>
          </a:r>
          <a:endParaRPr lang="ru-RU" sz="1700" dirty="0"/>
        </a:p>
      </dgm:t>
    </dgm:pt>
    <dgm:pt modelId="{C1A77AB2-4DAF-469B-8F50-61317DB79BDE}" type="parTrans" cxnId="{EBC05721-0FF0-4D69-BE1C-581A91EEE669}">
      <dgm:prSet/>
      <dgm:spPr/>
      <dgm:t>
        <a:bodyPr/>
        <a:lstStyle/>
        <a:p>
          <a:endParaRPr lang="ru-RU"/>
        </a:p>
      </dgm:t>
    </dgm:pt>
    <dgm:pt modelId="{6B929BA4-53C4-40F4-95D8-06D31943DB1D}" type="sibTrans" cxnId="{EBC05721-0FF0-4D69-BE1C-581A91EEE669}">
      <dgm:prSet/>
      <dgm:spPr/>
      <dgm:t>
        <a:bodyPr/>
        <a:lstStyle/>
        <a:p>
          <a:endParaRPr lang="ru-RU" dirty="0"/>
        </a:p>
      </dgm:t>
    </dgm:pt>
    <dgm:pt modelId="{1407416C-C951-4D36-B832-B2F66926D2D4}">
      <dgm:prSet phldrT="[Текст]" custT="1"/>
      <dgm:spPr/>
      <dgm:t>
        <a:bodyPr/>
        <a:lstStyle/>
        <a:p>
          <a:r>
            <a:rPr lang="ru-RU" sz="1400" dirty="0" smtClean="0"/>
            <a:t>Целевые показатели</a:t>
          </a:r>
          <a:endParaRPr lang="ru-RU" sz="1400" dirty="0"/>
        </a:p>
      </dgm:t>
    </dgm:pt>
    <dgm:pt modelId="{A4D7CDFA-694E-4749-9ABE-9814F3B58A1A}" type="parTrans" cxnId="{DA4DFEA9-D02D-4DF7-BC9E-58F994CB9A1E}">
      <dgm:prSet/>
      <dgm:spPr/>
      <dgm:t>
        <a:bodyPr/>
        <a:lstStyle/>
        <a:p>
          <a:endParaRPr lang="ru-RU"/>
        </a:p>
      </dgm:t>
    </dgm:pt>
    <dgm:pt modelId="{9DF41218-8683-4BAA-86A4-8DC9BAF3C8ED}" type="sibTrans" cxnId="{DA4DFEA9-D02D-4DF7-BC9E-58F994CB9A1E}">
      <dgm:prSet/>
      <dgm:spPr/>
      <dgm:t>
        <a:bodyPr/>
        <a:lstStyle/>
        <a:p>
          <a:endParaRPr lang="ru-RU" dirty="0"/>
        </a:p>
      </dgm:t>
    </dgm:pt>
    <dgm:pt modelId="{B5E44F27-ACC8-4DBF-9D94-AA7F0BD787FD}" type="pres">
      <dgm:prSet presAssocID="{67B329CD-7157-449E-BBAA-58A20301AF5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BE8F15-8B3A-4FFB-9D6A-D0EA18F1B55B}" type="pres">
      <dgm:prSet presAssocID="{01D09108-0451-40C9-BD0B-1721701A4A5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9A27D-5315-4BF6-B28F-5DB04CB796F7}" type="pres">
      <dgm:prSet presAssocID="{9DEC27B9-6D96-4F58-9267-7164A7EDBE21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5407B02-360A-4F15-8FB3-89A19B5D30F6}" type="pres">
      <dgm:prSet presAssocID="{9DEC27B9-6D96-4F58-9267-7164A7EDBE21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B8359484-4B6C-40F3-A896-227BDB00F6F5}" type="pres">
      <dgm:prSet presAssocID="{E2D01F8B-975A-4907-9BE0-5833FACDF8FC}" presName="node" presStyleLbl="node1" presStyleIdx="1" presStyleCnt="5" custScaleX="138587" custScaleY="112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7C1DB-F455-49FD-BA39-F21FEFA8FA7F}" type="pres">
      <dgm:prSet presAssocID="{292DD9A8-0EF7-44B5-A767-54309981F147}" presName="sibTrans" presStyleLbl="sibTrans2D1" presStyleIdx="1" presStyleCnt="5"/>
      <dgm:spPr/>
      <dgm:t>
        <a:bodyPr/>
        <a:lstStyle/>
        <a:p>
          <a:endParaRPr lang="ru-RU"/>
        </a:p>
      </dgm:t>
    </dgm:pt>
    <dgm:pt modelId="{1BDAD285-0E96-4200-A856-C25CFA1BD8DC}" type="pres">
      <dgm:prSet presAssocID="{292DD9A8-0EF7-44B5-A767-54309981F147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DFBD7511-A965-4A55-840C-DDF48D4B4220}" type="pres">
      <dgm:prSet presAssocID="{07E2B5C4-E1AD-4C5E-8A23-6261E7D76450}" presName="node" presStyleLbl="node1" presStyleIdx="2" presStyleCnt="5" custScaleX="114637" custScaleY="112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E3C39-9423-41FB-90ED-EBD1E8005C26}" type="pres">
      <dgm:prSet presAssocID="{E1995FAB-1857-4FDB-AEC8-EE5A127F672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3EC2F5DB-E5FD-4819-BB4B-863E3F11D4D6}" type="pres">
      <dgm:prSet presAssocID="{E1995FAB-1857-4FDB-AEC8-EE5A127F672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F2C850A5-8089-4A90-AC26-E517D1ABB35A}" type="pres">
      <dgm:prSet presAssocID="{0EB23E13-ED59-4866-9D44-E5CFAF687162}" presName="node" presStyleLbl="node1" presStyleIdx="3" presStyleCnt="5" custScaleX="120269" custScaleY="121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E9F11-36C2-4BD7-83B2-CB72C4755F88}" type="pres">
      <dgm:prSet presAssocID="{6B929BA4-53C4-40F4-95D8-06D31943DB1D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E88A3F4-6E68-41FB-92DB-0B1962078A57}" type="pres">
      <dgm:prSet presAssocID="{6B929BA4-53C4-40F4-95D8-06D31943DB1D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71B88EF5-77FD-42EA-A8F9-C4455D9155C3}" type="pres">
      <dgm:prSet presAssocID="{1407416C-C951-4D36-B832-B2F66926D2D4}" presName="node" presStyleLbl="node1" presStyleIdx="4" presStyleCnt="5" custScaleX="156925" custScaleY="1366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8BDCEB-41B7-4B03-BBEB-8D6E390DC74B}" type="pres">
      <dgm:prSet presAssocID="{9DF41218-8683-4BAA-86A4-8DC9BAF3C8E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6DDED1EB-AD58-4925-A571-42283E993A58}" type="pres">
      <dgm:prSet presAssocID="{9DF41218-8683-4BAA-86A4-8DC9BAF3C8ED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58CDBC4B-285E-40D4-93EE-658B5CAC3EC5}" type="presOf" srcId="{67B329CD-7157-449E-BBAA-58A20301AF5D}" destId="{B5E44F27-ACC8-4DBF-9D94-AA7F0BD787FD}" srcOrd="0" destOrd="0" presId="urn:microsoft.com/office/officeart/2005/8/layout/cycle2"/>
    <dgm:cxn modelId="{EBC05721-0FF0-4D69-BE1C-581A91EEE669}" srcId="{67B329CD-7157-449E-BBAA-58A20301AF5D}" destId="{0EB23E13-ED59-4866-9D44-E5CFAF687162}" srcOrd="3" destOrd="0" parTransId="{C1A77AB2-4DAF-469B-8F50-61317DB79BDE}" sibTransId="{6B929BA4-53C4-40F4-95D8-06D31943DB1D}"/>
    <dgm:cxn modelId="{725F2176-C980-4842-A74C-197179816361}" type="presOf" srcId="{0EB23E13-ED59-4866-9D44-E5CFAF687162}" destId="{F2C850A5-8089-4A90-AC26-E517D1ABB35A}" srcOrd="0" destOrd="0" presId="urn:microsoft.com/office/officeart/2005/8/layout/cycle2"/>
    <dgm:cxn modelId="{1BFFD8A3-957D-4340-B00B-D5EA97BA5D3A}" type="presOf" srcId="{E1995FAB-1857-4FDB-AEC8-EE5A127F6724}" destId="{D7EE3C39-9423-41FB-90ED-EBD1E8005C26}" srcOrd="0" destOrd="0" presId="urn:microsoft.com/office/officeart/2005/8/layout/cycle2"/>
    <dgm:cxn modelId="{F1E87851-43F1-494E-BB58-072B21C548E1}" type="presOf" srcId="{292DD9A8-0EF7-44B5-A767-54309981F147}" destId="{AA87C1DB-F455-49FD-BA39-F21FEFA8FA7F}" srcOrd="0" destOrd="0" presId="urn:microsoft.com/office/officeart/2005/8/layout/cycle2"/>
    <dgm:cxn modelId="{6B5B50CB-08DA-4CED-9626-B48608AC6016}" type="presOf" srcId="{9DEC27B9-6D96-4F58-9267-7164A7EDBE21}" destId="{D5407B02-360A-4F15-8FB3-89A19B5D30F6}" srcOrd="1" destOrd="0" presId="urn:microsoft.com/office/officeart/2005/8/layout/cycle2"/>
    <dgm:cxn modelId="{F7796C0D-74EA-4E27-B342-BE61F878B30E}" srcId="{67B329CD-7157-449E-BBAA-58A20301AF5D}" destId="{01D09108-0451-40C9-BD0B-1721701A4A50}" srcOrd="0" destOrd="0" parTransId="{DC279763-CBFC-4B34-B914-E6FCA265A78C}" sibTransId="{9DEC27B9-6D96-4F58-9267-7164A7EDBE21}"/>
    <dgm:cxn modelId="{290541DC-FFD6-4AB1-A06B-0070218484DD}" type="presOf" srcId="{9DF41218-8683-4BAA-86A4-8DC9BAF3C8ED}" destId="{6DDED1EB-AD58-4925-A571-42283E993A58}" srcOrd="1" destOrd="0" presId="urn:microsoft.com/office/officeart/2005/8/layout/cycle2"/>
    <dgm:cxn modelId="{AB98706E-9DE0-47E2-B652-9631F794A0E8}" type="presOf" srcId="{292DD9A8-0EF7-44B5-A767-54309981F147}" destId="{1BDAD285-0E96-4200-A856-C25CFA1BD8DC}" srcOrd="1" destOrd="0" presId="urn:microsoft.com/office/officeart/2005/8/layout/cycle2"/>
    <dgm:cxn modelId="{10322AA7-B26D-427A-9B6C-9F0D64DBECCA}" type="presOf" srcId="{9DF41218-8683-4BAA-86A4-8DC9BAF3C8ED}" destId="{438BDCEB-41B7-4B03-BBEB-8D6E390DC74B}" srcOrd="0" destOrd="0" presId="urn:microsoft.com/office/officeart/2005/8/layout/cycle2"/>
    <dgm:cxn modelId="{A8F52BCB-6C38-4E00-9174-64A53E31488C}" type="presOf" srcId="{E1995FAB-1857-4FDB-AEC8-EE5A127F6724}" destId="{3EC2F5DB-E5FD-4819-BB4B-863E3F11D4D6}" srcOrd="1" destOrd="0" presId="urn:microsoft.com/office/officeart/2005/8/layout/cycle2"/>
    <dgm:cxn modelId="{0A54A543-7537-4185-839F-D83013EE30BA}" type="presOf" srcId="{6B929BA4-53C4-40F4-95D8-06D31943DB1D}" destId="{5E88A3F4-6E68-41FB-92DB-0B1962078A57}" srcOrd="1" destOrd="0" presId="urn:microsoft.com/office/officeart/2005/8/layout/cycle2"/>
    <dgm:cxn modelId="{6DDA65C5-688A-45F0-A5B6-9EA3F3EE2644}" type="presOf" srcId="{1407416C-C951-4D36-B832-B2F66926D2D4}" destId="{71B88EF5-77FD-42EA-A8F9-C4455D9155C3}" srcOrd="0" destOrd="0" presId="urn:microsoft.com/office/officeart/2005/8/layout/cycle2"/>
    <dgm:cxn modelId="{0994C6CB-8F28-4EDE-934B-471EFEBA62AC}" type="presOf" srcId="{E2D01F8B-975A-4907-9BE0-5833FACDF8FC}" destId="{B8359484-4B6C-40F3-A896-227BDB00F6F5}" srcOrd="0" destOrd="0" presId="urn:microsoft.com/office/officeart/2005/8/layout/cycle2"/>
    <dgm:cxn modelId="{3FB95816-3CD2-4116-85BC-60C5A7817E18}" srcId="{67B329CD-7157-449E-BBAA-58A20301AF5D}" destId="{07E2B5C4-E1AD-4C5E-8A23-6261E7D76450}" srcOrd="2" destOrd="0" parTransId="{AF612CB4-4DC7-4779-96F6-678FCD930CE5}" sibTransId="{E1995FAB-1857-4FDB-AEC8-EE5A127F6724}"/>
    <dgm:cxn modelId="{D9251F37-7E01-4868-9910-BFE059C1C36C}" type="presOf" srcId="{9DEC27B9-6D96-4F58-9267-7164A7EDBE21}" destId="{66E9A27D-5315-4BF6-B28F-5DB04CB796F7}" srcOrd="0" destOrd="0" presId="urn:microsoft.com/office/officeart/2005/8/layout/cycle2"/>
    <dgm:cxn modelId="{EC469EB8-51F0-46AC-AE96-15D40681C8AA}" type="presOf" srcId="{07E2B5C4-E1AD-4C5E-8A23-6261E7D76450}" destId="{DFBD7511-A965-4A55-840C-DDF48D4B4220}" srcOrd="0" destOrd="0" presId="urn:microsoft.com/office/officeart/2005/8/layout/cycle2"/>
    <dgm:cxn modelId="{54BC6C31-6898-41CE-AC64-1FE412A1AD86}" type="presOf" srcId="{01D09108-0451-40C9-BD0B-1721701A4A50}" destId="{F1BE8F15-8B3A-4FFB-9D6A-D0EA18F1B55B}" srcOrd="0" destOrd="0" presId="urn:microsoft.com/office/officeart/2005/8/layout/cycle2"/>
    <dgm:cxn modelId="{CA7F63D3-EA74-441D-96C7-2DFB85864BAE}" type="presOf" srcId="{6B929BA4-53C4-40F4-95D8-06D31943DB1D}" destId="{E00E9F11-36C2-4BD7-83B2-CB72C4755F88}" srcOrd="0" destOrd="0" presId="urn:microsoft.com/office/officeart/2005/8/layout/cycle2"/>
    <dgm:cxn modelId="{DA4DFEA9-D02D-4DF7-BC9E-58F994CB9A1E}" srcId="{67B329CD-7157-449E-BBAA-58A20301AF5D}" destId="{1407416C-C951-4D36-B832-B2F66926D2D4}" srcOrd="4" destOrd="0" parTransId="{A4D7CDFA-694E-4749-9ABE-9814F3B58A1A}" sibTransId="{9DF41218-8683-4BAA-86A4-8DC9BAF3C8ED}"/>
    <dgm:cxn modelId="{8DB1367E-2D54-4B98-8D6F-BE8F610889F0}" srcId="{67B329CD-7157-449E-BBAA-58A20301AF5D}" destId="{E2D01F8B-975A-4907-9BE0-5833FACDF8FC}" srcOrd="1" destOrd="0" parTransId="{E4C7852A-C4A1-4AD4-886A-3E79170A5A7E}" sibTransId="{292DD9A8-0EF7-44B5-A767-54309981F147}"/>
    <dgm:cxn modelId="{AB6B410D-1636-440F-AC23-045038070B02}" type="presParOf" srcId="{B5E44F27-ACC8-4DBF-9D94-AA7F0BD787FD}" destId="{F1BE8F15-8B3A-4FFB-9D6A-D0EA18F1B55B}" srcOrd="0" destOrd="0" presId="urn:microsoft.com/office/officeart/2005/8/layout/cycle2"/>
    <dgm:cxn modelId="{12372F98-7AB9-4AE1-BC13-9C8126A316EB}" type="presParOf" srcId="{B5E44F27-ACC8-4DBF-9D94-AA7F0BD787FD}" destId="{66E9A27D-5315-4BF6-B28F-5DB04CB796F7}" srcOrd="1" destOrd="0" presId="urn:microsoft.com/office/officeart/2005/8/layout/cycle2"/>
    <dgm:cxn modelId="{DEA57118-82C0-4302-9864-B69518F1D0B3}" type="presParOf" srcId="{66E9A27D-5315-4BF6-B28F-5DB04CB796F7}" destId="{D5407B02-360A-4F15-8FB3-89A19B5D30F6}" srcOrd="0" destOrd="0" presId="urn:microsoft.com/office/officeart/2005/8/layout/cycle2"/>
    <dgm:cxn modelId="{69F2C471-3E90-4789-9008-5EB5995E8D0E}" type="presParOf" srcId="{B5E44F27-ACC8-4DBF-9D94-AA7F0BD787FD}" destId="{B8359484-4B6C-40F3-A896-227BDB00F6F5}" srcOrd="2" destOrd="0" presId="urn:microsoft.com/office/officeart/2005/8/layout/cycle2"/>
    <dgm:cxn modelId="{0C6DF277-415E-4921-829A-85F23F1B3734}" type="presParOf" srcId="{B5E44F27-ACC8-4DBF-9D94-AA7F0BD787FD}" destId="{AA87C1DB-F455-49FD-BA39-F21FEFA8FA7F}" srcOrd="3" destOrd="0" presId="urn:microsoft.com/office/officeart/2005/8/layout/cycle2"/>
    <dgm:cxn modelId="{082F8C9B-D80C-477F-B92B-EAB0882738BE}" type="presParOf" srcId="{AA87C1DB-F455-49FD-BA39-F21FEFA8FA7F}" destId="{1BDAD285-0E96-4200-A856-C25CFA1BD8DC}" srcOrd="0" destOrd="0" presId="urn:microsoft.com/office/officeart/2005/8/layout/cycle2"/>
    <dgm:cxn modelId="{16B1C263-323F-4A93-BFB6-EC96BF4C2A49}" type="presParOf" srcId="{B5E44F27-ACC8-4DBF-9D94-AA7F0BD787FD}" destId="{DFBD7511-A965-4A55-840C-DDF48D4B4220}" srcOrd="4" destOrd="0" presId="urn:microsoft.com/office/officeart/2005/8/layout/cycle2"/>
    <dgm:cxn modelId="{49F3BE63-C92F-44B6-A16C-B65E695612E2}" type="presParOf" srcId="{B5E44F27-ACC8-4DBF-9D94-AA7F0BD787FD}" destId="{D7EE3C39-9423-41FB-90ED-EBD1E8005C26}" srcOrd="5" destOrd="0" presId="urn:microsoft.com/office/officeart/2005/8/layout/cycle2"/>
    <dgm:cxn modelId="{EEF406EE-2A45-4369-9D48-D6816677E169}" type="presParOf" srcId="{D7EE3C39-9423-41FB-90ED-EBD1E8005C26}" destId="{3EC2F5DB-E5FD-4819-BB4B-863E3F11D4D6}" srcOrd="0" destOrd="0" presId="urn:microsoft.com/office/officeart/2005/8/layout/cycle2"/>
    <dgm:cxn modelId="{2D133492-3384-4A40-B892-DC8C3AFB9A9B}" type="presParOf" srcId="{B5E44F27-ACC8-4DBF-9D94-AA7F0BD787FD}" destId="{F2C850A5-8089-4A90-AC26-E517D1ABB35A}" srcOrd="6" destOrd="0" presId="urn:microsoft.com/office/officeart/2005/8/layout/cycle2"/>
    <dgm:cxn modelId="{C93B3AD9-A096-4675-A32B-AAEB638D414A}" type="presParOf" srcId="{B5E44F27-ACC8-4DBF-9D94-AA7F0BD787FD}" destId="{E00E9F11-36C2-4BD7-83B2-CB72C4755F88}" srcOrd="7" destOrd="0" presId="urn:microsoft.com/office/officeart/2005/8/layout/cycle2"/>
    <dgm:cxn modelId="{166CBE57-A424-4ABB-8DF6-368498823278}" type="presParOf" srcId="{E00E9F11-36C2-4BD7-83B2-CB72C4755F88}" destId="{5E88A3F4-6E68-41FB-92DB-0B1962078A57}" srcOrd="0" destOrd="0" presId="urn:microsoft.com/office/officeart/2005/8/layout/cycle2"/>
    <dgm:cxn modelId="{CF6F46B5-5992-48EF-A4E6-9838B01C573C}" type="presParOf" srcId="{B5E44F27-ACC8-4DBF-9D94-AA7F0BD787FD}" destId="{71B88EF5-77FD-42EA-A8F9-C4455D9155C3}" srcOrd="8" destOrd="0" presId="urn:microsoft.com/office/officeart/2005/8/layout/cycle2"/>
    <dgm:cxn modelId="{C1F09AC4-8AEB-4910-ABD1-11FE012C499B}" type="presParOf" srcId="{B5E44F27-ACC8-4DBF-9D94-AA7F0BD787FD}" destId="{438BDCEB-41B7-4B03-BBEB-8D6E390DC74B}" srcOrd="9" destOrd="0" presId="urn:microsoft.com/office/officeart/2005/8/layout/cycle2"/>
    <dgm:cxn modelId="{5B756CDD-5A4A-48AC-A2D1-FF7C26F0924E}" type="presParOf" srcId="{438BDCEB-41B7-4B03-BBEB-8D6E390DC74B}" destId="{6DDED1EB-AD58-4925-A571-42283E993A58}" srcOrd="0" destOrd="0" presId="urn:microsoft.com/office/officeart/2005/8/layout/cycle2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i="0" dirty="0" smtClean="0">
              <a:latin typeface="Calibri" pitchFamily="34" charset="0"/>
              <a:cs typeface="Calibri" pitchFamily="34" charset="0"/>
            </a:rPr>
            <a:t>Цель: Повышение доступности и качества медицинской помощи населению Республики Калмыкия, сохранение и улучшение здоровья, увеличение продолжительности жизни, снижение смертности по управляемым причинам</a:t>
          </a:r>
          <a:endParaRPr lang="ru-RU" i="0" dirty="0"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128CB3-9486-438B-B5BB-E5189962C015}" type="presOf" srcId="{4AB50D26-D215-44FA-932C-ED430AE4DB17}" destId="{86480AEF-19D6-4409-BA5A-38BC1F1EA1A6}" srcOrd="0" destOrd="0" presId="urn:microsoft.com/office/officeart/2005/8/layout/chevron1"/>
    <dgm:cxn modelId="{CEE50E59-B2B1-4AEC-88C4-15D00F048A22}" type="presOf" srcId="{2C4DF003-99EE-4F21-9706-44C8440FB03E}" destId="{A6B3B3A7-8A81-4EF3-BE4B-04978AA0CEA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D8C18345-F4C5-454A-B6DC-ED71A55D9E12}" type="presOf" srcId="{E6D9BD8E-79EB-4955-B180-2E0B49720534}" destId="{454B2675-D9D8-4EF2-8752-64A0CA77AA1A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DD47E9AA-5CA4-4DF0-B3D3-B0451734B405}" type="presParOf" srcId="{A6B3B3A7-8A81-4EF3-BE4B-04978AA0CEAA}" destId="{454B2675-D9D8-4EF2-8752-64A0CA77AA1A}" srcOrd="0" destOrd="0" presId="urn:microsoft.com/office/officeart/2005/8/layout/chevron1"/>
    <dgm:cxn modelId="{BADDBC79-2EA5-4FBE-8EB4-B762AB134A44}" type="presParOf" srcId="{A6B3B3A7-8A81-4EF3-BE4B-04978AA0CEAA}" destId="{0E5C955D-7273-414E-8CB6-F000BFA2D71D}" srcOrd="1" destOrd="0" presId="urn:microsoft.com/office/officeart/2005/8/layout/chevron1"/>
    <dgm:cxn modelId="{E8F18BF8-6DF9-4BDA-9ADB-94C2CB4FCEDF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600" dirty="0" smtClean="0">
              <a:latin typeface="Calibri" pitchFamily="34" charset="0"/>
              <a:ea typeface="Times New Roman"/>
              <a:cs typeface="Calibri" pitchFamily="34" charset="0"/>
            </a:rPr>
            <a:t>Смертность от всех причин, случаев на 1000 населения</a:t>
          </a:r>
          <a:endParaRPr lang="ru-RU" sz="1600" i="1" dirty="0">
            <a:latin typeface="Calibri" pitchFamily="34" charset="0"/>
            <a:cs typeface="Calibri" pitchFamily="34" charset="0"/>
          </a:endParaRPr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kumimoji="0" lang="ru-RU" sz="1600" dirty="0" smtClean="0">
              <a:solidFill>
                <a:schemeClr val="dk1"/>
              </a:solidFill>
              <a:latin typeface="Calibri" pitchFamily="34" charset="0"/>
              <a:ea typeface="Times New Roman"/>
              <a:cs typeface="Calibri" pitchFamily="34" charset="0"/>
            </a:rPr>
            <a:t>Смертности от болезней системы кровообращения (на 100 тысяч населения)</a:t>
          </a:r>
          <a:endParaRPr lang="ru-RU" sz="1600" dirty="0">
            <a:latin typeface="Calibri" pitchFamily="34" charset="0"/>
            <a:cs typeface="Calibri" pitchFamily="34" charset="0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r>
            <a:rPr lang="ru-RU" sz="1600" i="0" dirty="0" smtClean="0">
              <a:latin typeface="Calibri" pitchFamily="34" charset="0"/>
              <a:cs typeface="Calibri" pitchFamily="34" charset="0"/>
            </a:rPr>
            <a:t>Ожидаемая продолжительность жизни при рождении (лет) </a:t>
          </a:r>
          <a:endParaRPr lang="ru-RU" sz="1600" i="0" dirty="0">
            <a:latin typeface="Calibri" pitchFamily="34" charset="0"/>
            <a:cs typeface="Calibri" pitchFamily="34" charset="0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X="89462" custScaleY="73443" custLinFactNeighborX="-84491" custLinFactNeighborY="-1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X="91198" custScaleY="73214" custLinFactNeighborX="-85358" custLinFactNeighborY="13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X="90741" custScaleY="81665" custLinFactNeighborX="-84201" custLinFactNeighborY="1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8C0220-AB59-4AFE-85B3-AB0E4488A64C}" type="presOf" srcId="{02DF468F-8047-42F4-86A3-5419F892E40F}" destId="{E5C093F5-97C4-4F35-8430-E632C38864BA}" srcOrd="0" destOrd="0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79DE47F3-64A8-41D6-946F-EF014792177B}" type="presOf" srcId="{BCB17CFC-9573-4850-A01B-1376A1313564}" destId="{C1741EFB-8C00-405F-8033-91B9D8C1D815}" srcOrd="0" destOrd="0" presId="urn:microsoft.com/office/officeart/2005/8/layout/vList5"/>
    <dgm:cxn modelId="{47C82E5F-AAB9-4EC9-AAA9-568FF6A1487D}" type="presOf" srcId="{35568D01-669F-41F1-BCE4-3F75CC98B87D}" destId="{7C52A7A6-0FF7-4CC7-8AE5-EBD5322C7172}" srcOrd="0" destOrd="0" presId="urn:microsoft.com/office/officeart/2005/8/layout/vList5"/>
    <dgm:cxn modelId="{1B259E73-1EB1-4700-B477-FC15BB7B945B}" type="presOf" srcId="{F464D17D-2394-4030-82F3-CBD9C17D9E69}" destId="{75ED9B77-3536-4F7C-8A9A-97C2DEBAF569}" srcOrd="0" destOrd="0" presId="urn:microsoft.com/office/officeart/2005/8/layout/vList5"/>
    <dgm:cxn modelId="{5086DDCD-BB13-4DD0-9406-1F5063F792E5}" type="presParOf" srcId="{75ED9B77-3536-4F7C-8A9A-97C2DEBAF569}" destId="{B40F1D52-DE4B-42BB-ABA9-DC2123F9A01F}" srcOrd="0" destOrd="0" presId="urn:microsoft.com/office/officeart/2005/8/layout/vList5"/>
    <dgm:cxn modelId="{87DF9D96-60E0-4B5F-BB94-A27FE6AF0E18}" type="presParOf" srcId="{B40F1D52-DE4B-42BB-ABA9-DC2123F9A01F}" destId="{E5C093F5-97C4-4F35-8430-E632C38864BA}" srcOrd="0" destOrd="0" presId="urn:microsoft.com/office/officeart/2005/8/layout/vList5"/>
    <dgm:cxn modelId="{C20B7921-AF18-437C-8978-DEE811514E89}" type="presParOf" srcId="{75ED9B77-3536-4F7C-8A9A-97C2DEBAF569}" destId="{96AF84C6-EDB5-45E8-B53E-EC95E95D8877}" srcOrd="1" destOrd="0" presId="urn:microsoft.com/office/officeart/2005/8/layout/vList5"/>
    <dgm:cxn modelId="{7033C6C8-8401-4A7C-A16A-93A1CA26BF07}" type="presParOf" srcId="{75ED9B77-3536-4F7C-8A9A-97C2DEBAF569}" destId="{EE6EBBB9-2097-4156-835E-FE877A0C08AE}" srcOrd="2" destOrd="0" presId="urn:microsoft.com/office/officeart/2005/8/layout/vList5"/>
    <dgm:cxn modelId="{1A7F17A6-7F38-4A79-AC83-1CB13AE30A12}" type="presParOf" srcId="{EE6EBBB9-2097-4156-835E-FE877A0C08AE}" destId="{C1741EFB-8C00-405F-8033-91B9D8C1D815}" srcOrd="0" destOrd="0" presId="urn:microsoft.com/office/officeart/2005/8/layout/vList5"/>
    <dgm:cxn modelId="{CED0352D-EF68-4E37-A2E0-0A00CC2A09D1}" type="presParOf" srcId="{75ED9B77-3536-4F7C-8A9A-97C2DEBAF569}" destId="{ECD14DD2-0EDB-45F0-9B4F-F245913945C7}" srcOrd="3" destOrd="0" presId="urn:microsoft.com/office/officeart/2005/8/layout/vList5"/>
    <dgm:cxn modelId="{1D593D1A-B376-468E-910A-B1126CFE2638}" type="presParOf" srcId="{75ED9B77-3536-4F7C-8A9A-97C2DEBAF569}" destId="{A1DE4091-513F-4AD4-9158-E10189C5DE6E}" srcOrd="4" destOrd="0" presId="urn:microsoft.com/office/officeart/2005/8/layout/vList5"/>
    <dgm:cxn modelId="{EC23AD03-4C17-4D25-ABE1-89E7F2F57FA2}" type="presParOf" srcId="{A1DE4091-513F-4AD4-9158-E10189C5DE6E}" destId="{7C52A7A6-0FF7-4CC7-8AE5-EBD5322C7172}" srcOrd="0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000" b="0" i="0" u="none" dirty="0" smtClean="0"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rPr>
            <a:t>Цели: Создание условий для роста благосостояния граждан - получателей мер социальной поддержки;</a:t>
          </a:r>
        </a:p>
        <a:p>
          <a:r>
            <a:rPr lang="ru-RU" sz="1000" b="0" i="0" u="none" dirty="0" smtClean="0"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rPr>
            <a:t>Повышение качества и доступности социального обслуживания населения;</a:t>
          </a:r>
        </a:p>
        <a:p>
          <a:r>
            <a:rPr lang="ru-RU" sz="1000" b="0" i="0" u="none" dirty="0" smtClean="0">
              <a:solidFill>
                <a:schemeClr val="tx1"/>
              </a:solidFill>
              <a:effectLst/>
              <a:latin typeface="Calibri" pitchFamily="34" charset="0"/>
              <a:ea typeface="Cambria Math" pitchFamily="18" charset="0"/>
              <a:cs typeface="Calibri" pitchFamily="34" charset="0"/>
            </a:rPr>
            <a:t>Обеспечение полного и эффективного использования возможностей социально ориентированных некоммерческих организаций.</a:t>
          </a:r>
          <a:endParaRPr lang="ru-RU" sz="1000" b="0" i="0" u="none" dirty="0">
            <a:solidFill>
              <a:schemeClr val="tx1"/>
            </a:solidFill>
            <a:effectLst/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E0A01E-4E0B-442A-9341-B9477914DD4A}" type="presOf" srcId="{2C4DF003-99EE-4F21-9706-44C8440FB03E}" destId="{A6B3B3A7-8A81-4EF3-BE4B-04978AA0CEAA}" srcOrd="0" destOrd="0" presId="urn:microsoft.com/office/officeart/2005/8/layout/chevron1"/>
    <dgm:cxn modelId="{32BFB75A-FF65-4C11-9EB4-0C1A35A2D8ED}" type="presOf" srcId="{E6D9BD8E-79EB-4955-B180-2E0B49720534}" destId="{454B2675-D9D8-4EF2-8752-64A0CA77AA1A}" srcOrd="0" destOrd="0" presId="urn:microsoft.com/office/officeart/2005/8/layout/chevron1"/>
    <dgm:cxn modelId="{EA5EB828-9BD3-4923-9772-68D2DDE4ADB8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C0E4679A-6125-43EB-BA71-44AA70AFBF7D}" type="presParOf" srcId="{A6B3B3A7-8A81-4EF3-BE4B-04978AA0CEAA}" destId="{454B2675-D9D8-4EF2-8752-64A0CA77AA1A}" srcOrd="0" destOrd="0" presId="urn:microsoft.com/office/officeart/2005/8/layout/chevron1"/>
    <dgm:cxn modelId="{A8DAC8F2-52D5-40E0-AD40-C74B58A1498F}" type="presParOf" srcId="{A6B3B3A7-8A81-4EF3-BE4B-04978AA0CEAA}" destId="{0E5C955D-7273-414E-8CB6-F000BFA2D71D}" srcOrd="1" destOrd="0" presId="urn:microsoft.com/office/officeart/2005/8/layout/chevron1"/>
    <dgm:cxn modelId="{12624657-E408-4240-90DF-14C245E23F9D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400" b="0" i="0" dirty="0" smtClean="0">
              <a:latin typeface="Calibri" pitchFamily="34" charset="0"/>
              <a:cs typeface="Calibri" pitchFamily="34" charset="0"/>
            </a:rPr>
            <a:t>Численность населения с денежными доходами ниже величины прожиточного минимума, в процентах от общей численности населения</a:t>
          </a:r>
          <a:endParaRPr lang="ru-RU" sz="1400" b="0" i="0" dirty="0">
            <a:latin typeface="Calibri" pitchFamily="34" charset="0"/>
            <a:cs typeface="Calibri" pitchFamily="34" charset="0"/>
          </a:endParaRPr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kumimoji="0" lang="ru-RU" sz="1400" b="0" i="0" dirty="0" smtClean="0">
              <a:solidFill>
                <a:schemeClr val="dk1"/>
              </a:solidFill>
              <a:latin typeface="Calibri" pitchFamily="34" charset="0"/>
              <a:ea typeface="Times New Roman"/>
              <a:cs typeface="Calibri" pitchFamily="34" charset="0"/>
            </a:rPr>
            <a:t>Суммарный коэффициент рождаемости</a:t>
          </a:r>
          <a:r>
            <a:rPr lang="ru-RU" sz="1400" b="0" i="0" dirty="0" smtClean="0">
              <a:solidFill>
                <a:schemeClr val="dk1"/>
              </a:solidFill>
              <a:latin typeface="Calibri" pitchFamily="34" charset="0"/>
              <a:ea typeface="Times New Roman"/>
              <a:cs typeface="Calibri" pitchFamily="34" charset="0"/>
            </a:rPr>
            <a:t>,</a:t>
          </a:r>
          <a:r>
            <a:rPr lang="ru-RU" sz="1400" b="0" i="0" baseline="0" dirty="0" smtClean="0">
              <a:solidFill>
                <a:schemeClr val="dk1"/>
              </a:solidFill>
              <a:latin typeface="Calibri" pitchFamily="34" charset="0"/>
              <a:ea typeface="Times New Roman"/>
              <a:cs typeface="Calibri" pitchFamily="34" charset="0"/>
            </a:rPr>
            <a:t> %</a:t>
          </a:r>
          <a:endParaRPr lang="ru-RU" sz="1400" b="0" i="0" dirty="0">
            <a:latin typeface="Calibri" pitchFamily="34" charset="0"/>
            <a:cs typeface="Calibri" pitchFamily="34" charset="0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r>
            <a:rPr lang="ru-RU" sz="1400" b="0" i="0" dirty="0" smtClean="0">
              <a:latin typeface="Calibri" pitchFamily="34" charset="0"/>
              <a:cs typeface="Calibri" pitchFamily="34" charset="0"/>
            </a:rPr>
            <a:t>Количество социально ориентированных некоммерческих организаций, получивших государственную поддержку, в процентах к предыдущему периоду</a:t>
          </a:r>
          <a:endParaRPr lang="ru-RU" sz="1400" b="0" i="0" dirty="0">
            <a:latin typeface="Calibri" pitchFamily="34" charset="0"/>
            <a:cs typeface="Calibri" pitchFamily="34" charset="0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X="89462" custScaleY="73443" custLinFactNeighborX="-84491" custLinFactNeighborY="-1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X="91198" custScaleY="73214" custLinFactNeighborX="-85358" custLinFactNeighborY="13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X="90741" custScaleY="81665" custLinFactNeighborX="-84201" custLinFactNeighborY="1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A6094F-7A4C-4F82-B607-11828626B3ED}" type="presOf" srcId="{F464D17D-2394-4030-82F3-CBD9C17D9E69}" destId="{75ED9B77-3536-4F7C-8A9A-97C2DEBAF569}" srcOrd="0" destOrd="0" presId="urn:microsoft.com/office/officeart/2005/8/layout/vList5"/>
    <dgm:cxn modelId="{F38F6E7D-5B30-4F57-A226-0F48CB4B9A9C}" type="presOf" srcId="{02DF468F-8047-42F4-86A3-5419F892E40F}" destId="{E5C093F5-97C4-4F35-8430-E632C38864BA}" srcOrd="0" destOrd="0" presId="urn:microsoft.com/office/officeart/2005/8/layout/vList5"/>
    <dgm:cxn modelId="{C4CF3D18-1A05-4086-86D5-69B3AAD28EF2}" type="presOf" srcId="{BCB17CFC-9573-4850-A01B-1376A1313564}" destId="{C1741EFB-8C00-405F-8033-91B9D8C1D815}" srcOrd="0" destOrd="0" presId="urn:microsoft.com/office/officeart/2005/8/layout/vList5"/>
    <dgm:cxn modelId="{40CBE822-199F-416D-A49F-C9DE3B56C536}" type="presOf" srcId="{35568D01-669F-41F1-BCE4-3F75CC98B87D}" destId="{7C52A7A6-0FF7-4CC7-8AE5-EBD5322C7172}" srcOrd="0" destOrd="0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1E18277E-DD7C-4406-9E55-B9EA04F801CC}" type="presParOf" srcId="{75ED9B77-3536-4F7C-8A9A-97C2DEBAF569}" destId="{B40F1D52-DE4B-42BB-ABA9-DC2123F9A01F}" srcOrd="0" destOrd="0" presId="urn:microsoft.com/office/officeart/2005/8/layout/vList5"/>
    <dgm:cxn modelId="{1A7EBCB5-0C41-4199-9E5F-327CB59F7B3B}" type="presParOf" srcId="{B40F1D52-DE4B-42BB-ABA9-DC2123F9A01F}" destId="{E5C093F5-97C4-4F35-8430-E632C38864BA}" srcOrd="0" destOrd="0" presId="urn:microsoft.com/office/officeart/2005/8/layout/vList5"/>
    <dgm:cxn modelId="{F1F721C4-5477-446B-BBF5-6DC3188EDBFA}" type="presParOf" srcId="{75ED9B77-3536-4F7C-8A9A-97C2DEBAF569}" destId="{96AF84C6-EDB5-45E8-B53E-EC95E95D8877}" srcOrd="1" destOrd="0" presId="urn:microsoft.com/office/officeart/2005/8/layout/vList5"/>
    <dgm:cxn modelId="{747F78E7-08FC-4D32-BE2A-7FC582485F56}" type="presParOf" srcId="{75ED9B77-3536-4F7C-8A9A-97C2DEBAF569}" destId="{EE6EBBB9-2097-4156-835E-FE877A0C08AE}" srcOrd="2" destOrd="0" presId="urn:microsoft.com/office/officeart/2005/8/layout/vList5"/>
    <dgm:cxn modelId="{537E4242-C201-4C0D-BF1C-1816C8922DFE}" type="presParOf" srcId="{EE6EBBB9-2097-4156-835E-FE877A0C08AE}" destId="{C1741EFB-8C00-405F-8033-91B9D8C1D815}" srcOrd="0" destOrd="0" presId="urn:microsoft.com/office/officeart/2005/8/layout/vList5"/>
    <dgm:cxn modelId="{34C73044-CB48-4CEC-B378-9A344C337D7C}" type="presParOf" srcId="{75ED9B77-3536-4F7C-8A9A-97C2DEBAF569}" destId="{ECD14DD2-0EDB-45F0-9B4F-F245913945C7}" srcOrd="3" destOrd="0" presId="urn:microsoft.com/office/officeart/2005/8/layout/vList5"/>
    <dgm:cxn modelId="{8C5CA0D6-6CF4-4AFC-9C72-9D8CF8D20BED}" type="presParOf" srcId="{75ED9B77-3536-4F7C-8A9A-97C2DEBAF569}" destId="{A1DE4091-513F-4AD4-9158-E10189C5DE6E}" srcOrd="4" destOrd="0" presId="urn:microsoft.com/office/officeart/2005/8/layout/vList5"/>
    <dgm:cxn modelId="{65C7B6A6-2BD5-4C89-9F95-CBB97A54552D}" type="presParOf" srcId="{A1DE4091-513F-4AD4-9158-E10189C5DE6E}" destId="{7C52A7A6-0FF7-4CC7-8AE5-EBD5322C7172}" srcOrd="0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Повышение уровня доступности приоритетных объектов и услуг в приоритетных сферах жизнедеятельности инвалидов и других </a:t>
          </a:r>
          <a:r>
            <a:rPr lang="ru-RU" i="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маломобильных</a:t>
          </a:r>
          <a:r>
            <a:rPr lang="ru-RU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групп населения (людей, испытывающих затруднения при самостоятельном передвижении, получении услуг и необходимой информации) (далее - МГН) в Республике Калмыкия</a:t>
          </a:r>
          <a:endParaRPr lang="ru-RU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E3ACAB-57D5-4849-BCF3-0873FAFABDE7}" type="presOf" srcId="{4AB50D26-D215-44FA-932C-ED430AE4DB17}" destId="{86480AEF-19D6-4409-BA5A-38BC1F1EA1A6}" srcOrd="0" destOrd="0" presId="urn:microsoft.com/office/officeart/2005/8/layout/chevron1"/>
    <dgm:cxn modelId="{3CCE00A1-ADE0-4304-A84C-186E32FEC41B}" type="presOf" srcId="{E6D9BD8E-79EB-4955-B180-2E0B49720534}" destId="{454B2675-D9D8-4EF2-8752-64A0CA77AA1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F7891F59-C3CF-43F9-985F-F370BD8E3240}" type="presOf" srcId="{2C4DF003-99EE-4F21-9706-44C8440FB03E}" destId="{A6B3B3A7-8A81-4EF3-BE4B-04978AA0CEAA}" srcOrd="0" destOrd="0" presId="urn:microsoft.com/office/officeart/2005/8/layout/chevron1"/>
    <dgm:cxn modelId="{806D206A-28A7-4F5E-A20F-9FCC15D53336}" type="presParOf" srcId="{A6B3B3A7-8A81-4EF3-BE4B-04978AA0CEAA}" destId="{454B2675-D9D8-4EF2-8752-64A0CA77AA1A}" srcOrd="0" destOrd="0" presId="urn:microsoft.com/office/officeart/2005/8/layout/chevron1"/>
    <dgm:cxn modelId="{4B3975D0-C997-493D-A564-95DC5472EF3C}" type="presParOf" srcId="{A6B3B3A7-8A81-4EF3-BE4B-04978AA0CEAA}" destId="{0E5C955D-7273-414E-8CB6-F000BFA2D71D}" srcOrd="1" destOrd="0" presId="urn:microsoft.com/office/officeart/2005/8/layout/chevron1"/>
    <dgm:cxn modelId="{2AA3E253-D9DB-43E3-BE7F-EFB1783E8E04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Цель: Обеспечение защиты граждан от безработицы, содействие в трудоустройстве и обеспечение реализации мероприятий государственной программы.</a:t>
          </a:r>
        </a:p>
        <a:p>
          <a:r>
            <a:rPr lang="ru-RU" b="0" i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Сохранение жизни и здоровья работников в процессе трудовой деятельности.</a:t>
          </a:r>
          <a:endParaRPr lang="ru-RU" b="0" i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Calibri" pitchFamily="34" charset="0"/>
              <a:cs typeface="Calibri" pitchFamily="34" charset="0"/>
            </a:rPr>
            <a:t>Предусмотрено проектом закона на реализацию мероприятий госпрограммы на 2021-2023 годы</a:t>
          </a: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X="89224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 custScaleX="748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7B6ECB-FB9B-430E-8448-768F20F4993A}" type="presOf" srcId="{E6D9BD8E-79EB-4955-B180-2E0B49720534}" destId="{454B2675-D9D8-4EF2-8752-64A0CA77AA1A}" srcOrd="0" destOrd="0" presId="urn:microsoft.com/office/officeart/2005/8/layout/chevron1"/>
    <dgm:cxn modelId="{3792F3B3-24E9-4D13-AC62-CA40FA84BAA8}" type="presOf" srcId="{2C4DF003-99EE-4F21-9706-44C8440FB03E}" destId="{A6B3B3A7-8A81-4EF3-BE4B-04978AA0CEAA}" srcOrd="0" destOrd="0" presId="urn:microsoft.com/office/officeart/2005/8/layout/chevron1"/>
    <dgm:cxn modelId="{3FEC701F-360D-456E-BB86-683F668B97D0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DB72E4AC-30BE-4181-BC75-53FC5E729676}" type="presParOf" srcId="{A6B3B3A7-8A81-4EF3-BE4B-04978AA0CEAA}" destId="{454B2675-D9D8-4EF2-8752-64A0CA77AA1A}" srcOrd="0" destOrd="0" presId="urn:microsoft.com/office/officeart/2005/8/layout/chevron1"/>
    <dgm:cxn modelId="{8B0A1F1B-EEF5-40A7-9202-8EE5CD404EB0}" type="presParOf" srcId="{A6B3B3A7-8A81-4EF3-BE4B-04978AA0CEAA}" destId="{0E5C955D-7273-414E-8CB6-F000BFA2D71D}" srcOrd="1" destOrd="0" presId="urn:microsoft.com/office/officeart/2005/8/layout/chevron1"/>
    <dgm:cxn modelId="{CDA1BED0-A882-44AF-9BCB-F49D511EEADA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0.20354</cdr:x>
      <cdr:y>0.09412</cdr:y>
    </cdr:from>
    <cdr:to>
      <cdr:x>0.32226</cdr:x>
      <cdr:y>0.19938</cdr:y>
    </cdr:to>
    <cdr:sp macro="" textlink="">
      <cdr:nvSpPr>
        <cdr:cNvPr id="2" name="Text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43074" y="571504"/>
          <a:ext cx="958395" cy="6391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9pPr>
        </a:lstStyle>
        <a:p xmlns:a="http://schemas.openxmlformats.org/drawingml/2006/main">
          <a:pPr algn="ctr"/>
          <a:r>
            <a:rPr lang="ru-RU" dirty="0">
              <a:latin typeface="Constantia" pitchFamily="18" charset="0"/>
            </a:rPr>
            <a:t>Всего</a:t>
          </a:r>
        </a:p>
        <a:p xmlns:a="http://schemas.openxmlformats.org/drawingml/2006/main">
          <a:pPr algn="ctr"/>
          <a:r>
            <a:rPr lang="ru-RU" dirty="0">
              <a:latin typeface="Constantia" pitchFamily="18" charset="0"/>
            </a:rPr>
            <a:t>4 </a:t>
          </a:r>
          <a:r>
            <a:rPr lang="ru-RU" dirty="0" smtClean="0">
              <a:latin typeface="Constantia" pitchFamily="18" charset="0"/>
            </a:rPr>
            <a:t>904,2</a:t>
          </a:r>
          <a:endParaRPr lang="ru-RU" dirty="0">
            <a:latin typeface="Constantia" pitchFamily="18" charset="0"/>
          </a:endParaRPr>
        </a:p>
      </cdr:txBody>
    </cdr:sp>
  </cdr:relSizeAnchor>
  <cdr:relSizeAnchor xmlns:cdr="http://schemas.openxmlformats.org/drawingml/2006/chartDrawing">
    <cdr:from>
      <cdr:x>0.78761</cdr:x>
      <cdr:y>0.12941</cdr:y>
    </cdr:from>
    <cdr:to>
      <cdr:x>0.90108</cdr:x>
      <cdr:y>0.22353</cdr:y>
    </cdr:to>
    <cdr:sp macro="" textlink="">
      <cdr:nvSpPr>
        <cdr:cNvPr id="3" name="Text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357982" y="785818"/>
          <a:ext cx="915988" cy="5715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9pPr>
        </a:lstStyle>
        <a:p xmlns:a="http://schemas.openxmlformats.org/drawingml/2006/main">
          <a:pPr algn="ctr"/>
          <a:r>
            <a:rPr lang="ru-RU" dirty="0">
              <a:latin typeface="Constantia" pitchFamily="18" charset="0"/>
            </a:rPr>
            <a:t>Всего</a:t>
          </a:r>
        </a:p>
        <a:p xmlns:a="http://schemas.openxmlformats.org/drawingml/2006/main">
          <a:pPr algn="ctr"/>
          <a:r>
            <a:rPr lang="ru-RU" dirty="0">
              <a:latin typeface="Constantia" pitchFamily="18" charset="0"/>
            </a:rPr>
            <a:t>4 </a:t>
          </a:r>
          <a:r>
            <a:rPr lang="ru-RU" dirty="0" smtClean="0">
              <a:latin typeface="Constantia" pitchFamily="18" charset="0"/>
            </a:rPr>
            <a:t>106,4</a:t>
          </a:r>
          <a:endParaRPr lang="ru-RU" dirty="0">
            <a:latin typeface="Constantia" pitchFamily="18" charset="0"/>
          </a:endParaRPr>
        </a:p>
      </cdr:txBody>
    </cdr:sp>
  </cdr:relSizeAnchor>
  <cdr:relSizeAnchor xmlns:cdr="http://schemas.openxmlformats.org/drawingml/2006/chartDrawing">
    <cdr:from>
      <cdr:x>0.59292</cdr:x>
      <cdr:y>0.11765</cdr:y>
    </cdr:from>
    <cdr:to>
      <cdr:x>0.70639</cdr:x>
      <cdr:y>0.21176</cdr:y>
    </cdr:to>
    <cdr:sp macro="" textlink="">
      <cdr:nvSpPr>
        <cdr:cNvPr id="4" name="Text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786346" y="714380"/>
          <a:ext cx="915988" cy="5715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9pPr>
        </a:lstStyle>
        <a:p xmlns:a="http://schemas.openxmlformats.org/drawingml/2006/main">
          <a:pPr algn="ctr"/>
          <a:r>
            <a:rPr lang="ru-RU" dirty="0">
              <a:latin typeface="Constantia" pitchFamily="18" charset="0"/>
            </a:rPr>
            <a:t>Всего</a:t>
          </a:r>
        </a:p>
        <a:p xmlns:a="http://schemas.openxmlformats.org/drawingml/2006/main">
          <a:pPr algn="ctr"/>
          <a:r>
            <a:rPr lang="ru-RU" dirty="0">
              <a:latin typeface="Constantia" pitchFamily="18" charset="0"/>
            </a:rPr>
            <a:t>4 </a:t>
          </a:r>
          <a:r>
            <a:rPr lang="ru-RU" dirty="0" smtClean="0">
              <a:latin typeface="Constantia" pitchFamily="18" charset="0"/>
            </a:rPr>
            <a:t>505,6</a:t>
          </a:r>
          <a:endParaRPr lang="ru-RU" dirty="0">
            <a:latin typeface="Constantia" pitchFamily="18" charset="0"/>
          </a:endParaRPr>
        </a:p>
      </cdr:txBody>
    </cdr:sp>
  </cdr:relSizeAnchor>
  <cdr:relSizeAnchor xmlns:cdr="http://schemas.openxmlformats.org/drawingml/2006/chartDrawing">
    <cdr:from>
      <cdr:x>0.39823</cdr:x>
      <cdr:y>0.10588</cdr:y>
    </cdr:from>
    <cdr:to>
      <cdr:x>0.5117</cdr:x>
      <cdr:y>0.2</cdr:y>
    </cdr:to>
    <cdr:sp macro="" textlink="">
      <cdr:nvSpPr>
        <cdr:cNvPr id="5" name="Text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214710" y="642942"/>
          <a:ext cx="915988" cy="5715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9pPr>
        </a:lstStyle>
        <a:p xmlns:a="http://schemas.openxmlformats.org/drawingml/2006/main">
          <a:pPr algn="ctr"/>
          <a:r>
            <a:rPr lang="ru-RU" dirty="0">
              <a:latin typeface="Constantia" pitchFamily="18" charset="0"/>
            </a:rPr>
            <a:t>Всего</a:t>
          </a:r>
        </a:p>
        <a:p xmlns:a="http://schemas.openxmlformats.org/drawingml/2006/main">
          <a:pPr algn="ctr"/>
          <a:r>
            <a:rPr lang="ru-RU" dirty="0">
              <a:latin typeface="Constantia" pitchFamily="18" charset="0"/>
            </a:rPr>
            <a:t>4 </a:t>
          </a:r>
          <a:r>
            <a:rPr lang="ru-RU" dirty="0" smtClean="0">
              <a:latin typeface="Constantia" pitchFamily="18" charset="0"/>
            </a:rPr>
            <a:t>804,9</a:t>
          </a:r>
          <a:endParaRPr lang="ru-RU" dirty="0">
            <a:latin typeface="Constantia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370354299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5f391192_017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5f391192_017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5f391192_017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28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35f391192_08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5ed75ccf_01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28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606f1c2d_30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28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g35ed75ccf_0113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5f391192_06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28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_AND_BODY_1_1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26.11.2020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0962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fld id="{820BB889-9D34-4BBB-8EBF-7B432ADE08F0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620962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fld id="{820BB889-9D34-4BBB-8EBF-7B432ADE08F0}" type="datetimeFigureOut">
              <a:rPr lang="ru-RU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6209625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26.11.2020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09625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26.11.2020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096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1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theme" Target="../theme/theme14.xml"/><Relationship Id="rId5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7" r:id="rId3"/>
    <p:sldLayoutId id="2147483658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346" r:id="rId1"/>
    <p:sldLayoutId id="2147484347" r:id="rId2"/>
    <p:sldLayoutId id="2147484348" r:id="rId3"/>
    <p:sldLayoutId id="2147484349" r:id="rId4"/>
    <p:sldLayoutId id="2147484350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352" r:id="rId1"/>
    <p:sldLayoutId id="2147484353" r:id="rId2"/>
    <p:sldLayoutId id="2147484354" r:id="rId3"/>
    <p:sldLayoutId id="2147484355" r:id="rId4"/>
    <p:sldLayoutId id="2147484356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358" r:id="rId1"/>
    <p:sldLayoutId id="2147484359" r:id="rId2"/>
    <p:sldLayoutId id="2147484360" r:id="rId3"/>
    <p:sldLayoutId id="2147484361" r:id="rId4"/>
    <p:sldLayoutId id="2147484362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364" r:id="rId1"/>
    <p:sldLayoutId id="2147484365" r:id="rId2"/>
    <p:sldLayoutId id="2147484366" r:id="rId3"/>
    <p:sldLayoutId id="2147484367" r:id="rId4"/>
    <p:sldLayoutId id="2147484368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370" r:id="rId1"/>
    <p:sldLayoutId id="2147484371" r:id="rId2"/>
    <p:sldLayoutId id="2147484372" r:id="rId3"/>
    <p:sldLayoutId id="2147484373" r:id="rId4"/>
    <p:sldLayoutId id="2147484374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173" r:id="rId8"/>
    <p:sldLayoutId id="2147484174" r:id="rId9"/>
    <p:sldLayoutId id="2147484175" r:id="rId10"/>
    <p:sldLayoutId id="2147484176" r:id="rId11"/>
    <p:sldLayoutId id="2147484177" r:id="rId12"/>
    <p:sldLayoutId id="2147484178" r:id="rId13"/>
    <p:sldLayoutId id="2147484179" r:id="rId14"/>
    <p:sldLayoutId id="2147484180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198" r:id="rId1"/>
    <p:sldLayoutId id="2147484199" r:id="rId2"/>
    <p:sldLayoutId id="2147484200" r:id="rId3"/>
    <p:sldLayoutId id="2147484201" r:id="rId4"/>
    <p:sldLayoutId id="2147484202" r:id="rId5"/>
    <p:sldLayoutId id="2147484203" r:id="rId6"/>
    <p:sldLayoutId id="2147484204" r:id="rId7"/>
    <p:sldLayoutId id="2147484205" r:id="rId8"/>
    <p:sldLayoutId id="2147484206" r:id="rId9"/>
    <p:sldLayoutId id="2147484207" r:id="rId10"/>
    <p:sldLayoutId id="2147484208" r:id="rId11"/>
    <p:sldLayoutId id="2147484210" r:id="rId1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7" r:id="rId6"/>
    <p:sldLayoutId id="2147484218" r:id="rId7"/>
    <p:sldLayoutId id="2147484219" r:id="rId8"/>
    <p:sldLayoutId id="2147484220" r:id="rId9"/>
    <p:sldLayoutId id="2147484221" r:id="rId10"/>
    <p:sldLayoutId id="2147484222" r:id="rId11"/>
    <p:sldLayoutId id="2147484223" r:id="rId12"/>
    <p:sldLayoutId id="2147484224" r:id="rId13"/>
    <p:sldLayoutId id="2147484225" r:id="rId14"/>
    <p:sldLayoutId id="2147484226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292" r:id="rId1"/>
    <p:sldLayoutId id="2147484293" r:id="rId2"/>
    <p:sldLayoutId id="2147484294" r:id="rId3"/>
    <p:sldLayoutId id="2147484295" r:id="rId4"/>
    <p:sldLayoutId id="2147484296" r:id="rId5"/>
    <p:sldLayoutId id="2147484297" r:id="rId6"/>
    <p:sldLayoutId id="2147484298" r:id="rId7"/>
    <p:sldLayoutId id="2147484299" r:id="rId8"/>
    <p:sldLayoutId id="2147484300" r:id="rId9"/>
    <p:sldLayoutId id="2147484301" r:id="rId10"/>
    <p:sldLayoutId id="2147484302" r:id="rId11"/>
    <p:sldLayoutId id="2147484303" r:id="rId12"/>
    <p:sldLayoutId id="2147484304" r:id="rId13"/>
    <p:sldLayoutId id="2147484305" r:id="rId14"/>
    <p:sldLayoutId id="2147484306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326" r:id="rId1"/>
    <p:sldLayoutId id="2147484327" r:id="rId2"/>
    <p:sldLayoutId id="2147484328" r:id="rId3"/>
    <p:sldLayoutId id="2147484329" r:id="rId4"/>
    <p:sldLayoutId id="2147484330" r:id="rId5"/>
    <p:sldLayoutId id="2147484331" r:id="rId6"/>
    <p:sldLayoutId id="2147484332" r:id="rId7"/>
    <p:sldLayoutId id="2147484333" r:id="rId8"/>
    <p:sldLayoutId id="2147484334" r:id="rId9"/>
    <p:sldLayoutId id="2147484337" r:id="rId10"/>
    <p:sldLayoutId id="214748433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340" r:id="rId1"/>
    <p:sldLayoutId id="2147484341" r:id="rId2"/>
    <p:sldLayoutId id="2147484342" r:id="rId3"/>
    <p:sldLayoutId id="2147484343" r:id="rId4"/>
    <p:sldLayoutId id="2147484344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image" Target="../media/image7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8.png"/><Relationship Id="rId7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3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3.xml"/><Relationship Id="rId4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3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minfin.kalmregion.ru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3.xml"/><Relationship Id="rId6" Type="http://schemas.openxmlformats.org/officeDocument/2006/relationships/hyperlink" Target="http://budget.gov.ru/" TargetMode="External"/><Relationship Id="rId5" Type="http://schemas.openxmlformats.org/officeDocument/2006/relationships/hyperlink" Target="http://bus.gov.ru/" TargetMode="External"/><Relationship Id="rId4" Type="http://schemas.openxmlformats.org/officeDocument/2006/relationships/hyperlink" Target="http://www.minfin.ru/ru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3.xml"/><Relationship Id="rId6" Type="http://schemas.openxmlformats.org/officeDocument/2006/relationships/chart" Target="../charts/chart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0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3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diagramLayout" Target="../diagrams/layout4.xml"/><Relationship Id="rId7" Type="http://schemas.openxmlformats.org/officeDocument/2006/relationships/diagramLayout" Target="../diagrams/layout5.xml"/><Relationship Id="rId12" Type="http://schemas.openxmlformats.org/officeDocument/2006/relationships/chart" Target="../charts/chart11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8.xml"/><Relationship Id="rId6" Type="http://schemas.openxmlformats.org/officeDocument/2006/relationships/diagramData" Target="../diagrams/data5.xml"/><Relationship Id="rId11" Type="http://schemas.openxmlformats.org/officeDocument/2006/relationships/chart" Target="../charts/chart10.xml"/><Relationship Id="rId5" Type="http://schemas.openxmlformats.org/officeDocument/2006/relationships/diagramColors" Target="../diagrams/colors4.xml"/><Relationship Id="rId10" Type="http://schemas.openxmlformats.org/officeDocument/2006/relationships/chart" Target="../charts/chart9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diagramLayout" Target="../diagrams/layout6.xml"/><Relationship Id="rId7" Type="http://schemas.openxmlformats.org/officeDocument/2006/relationships/diagramLayout" Target="../diagrams/layout7.xml"/><Relationship Id="rId12" Type="http://schemas.openxmlformats.org/officeDocument/2006/relationships/chart" Target="../charts/chart14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8.xml"/><Relationship Id="rId6" Type="http://schemas.openxmlformats.org/officeDocument/2006/relationships/diagramData" Target="../diagrams/data7.xml"/><Relationship Id="rId11" Type="http://schemas.openxmlformats.org/officeDocument/2006/relationships/chart" Target="../charts/chart13.xml"/><Relationship Id="rId5" Type="http://schemas.openxmlformats.org/officeDocument/2006/relationships/diagramColors" Target="../diagrams/colors6.xml"/><Relationship Id="rId10" Type="http://schemas.openxmlformats.org/officeDocument/2006/relationships/chart" Target="../charts/chart12.xml"/><Relationship Id="rId4" Type="http://schemas.openxmlformats.org/officeDocument/2006/relationships/diagramQuickStyle" Target="../diagrams/quickStyle6.xml"/><Relationship Id="rId9" Type="http://schemas.openxmlformats.org/officeDocument/2006/relationships/diagramColors" Target="../diagrams/colors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3" Type="http://schemas.openxmlformats.org/officeDocument/2006/relationships/diagramLayout" Target="../diagrams/layout10.xml"/><Relationship Id="rId7" Type="http://schemas.openxmlformats.org/officeDocument/2006/relationships/diagramLayout" Target="../diagrams/layout11.xml"/><Relationship Id="rId12" Type="http://schemas.openxmlformats.org/officeDocument/2006/relationships/chart" Target="../charts/chart17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8.xml"/><Relationship Id="rId6" Type="http://schemas.openxmlformats.org/officeDocument/2006/relationships/diagramData" Target="../diagrams/data11.xml"/><Relationship Id="rId11" Type="http://schemas.openxmlformats.org/officeDocument/2006/relationships/chart" Target="../charts/chart16.xml"/><Relationship Id="rId5" Type="http://schemas.openxmlformats.org/officeDocument/2006/relationships/diagramColors" Target="../diagrams/colors10.xml"/><Relationship Id="rId10" Type="http://schemas.openxmlformats.org/officeDocument/2006/relationships/chart" Target="../charts/chart15.xml"/><Relationship Id="rId4" Type="http://schemas.openxmlformats.org/officeDocument/2006/relationships/diagramQuickStyle" Target="../diagrams/quickStyle10.xml"/><Relationship Id="rId9" Type="http://schemas.openxmlformats.org/officeDocument/2006/relationships/diagramColors" Target="../diagrams/colors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6.xml"/><Relationship Id="rId3" Type="http://schemas.openxmlformats.org/officeDocument/2006/relationships/diagramLayout" Target="../diagrams/layout15.xml"/><Relationship Id="rId7" Type="http://schemas.openxmlformats.org/officeDocument/2006/relationships/diagramLayout" Target="../diagrams/layout16.xml"/><Relationship Id="rId12" Type="http://schemas.openxmlformats.org/officeDocument/2006/relationships/chart" Target="../charts/chart20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6.xml"/><Relationship Id="rId11" Type="http://schemas.openxmlformats.org/officeDocument/2006/relationships/chart" Target="../charts/chart19.xml"/><Relationship Id="rId5" Type="http://schemas.openxmlformats.org/officeDocument/2006/relationships/diagramColors" Target="../diagrams/colors15.xml"/><Relationship Id="rId10" Type="http://schemas.openxmlformats.org/officeDocument/2006/relationships/chart" Target="../charts/chart18.xml"/><Relationship Id="rId4" Type="http://schemas.openxmlformats.org/officeDocument/2006/relationships/diagramQuickStyle" Target="../diagrams/quickStyle15.xml"/><Relationship Id="rId9" Type="http://schemas.openxmlformats.org/officeDocument/2006/relationships/diagramColors" Target="../diagrams/colors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7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8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mailto:org@minfinrk.ru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ufp@minfinrk.ru" TargetMode="External"/><Relationship Id="rId5" Type="http://schemas.openxmlformats.org/officeDocument/2006/relationships/hyperlink" Target="http://minfin.kalmregion.ru/index.php?option=com_content&amp;view=article&amp;id=14&amp;Itemid=17" TargetMode="External"/><Relationship Id="rId4" Type="http://schemas.openxmlformats.org/officeDocument/2006/relationships/hyperlink" Target="http://minfin.kalmregion.ru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108369" y="243109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БЮДЖЕТ ДЛЯ ГРАЖДАН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" name="Google Shape;92;p15"/>
          <p:cNvGrpSpPr/>
          <p:nvPr/>
        </p:nvGrpSpPr>
        <p:grpSpPr>
          <a:xfrm>
            <a:off x="194294" y="1899268"/>
            <a:ext cx="549262" cy="487982"/>
            <a:chOff x="5292575" y="3681900"/>
            <a:chExt cx="420150" cy="373275"/>
          </a:xfrm>
        </p:grpSpPr>
        <p:sp>
          <p:nvSpPr>
            <p:cNvPr id="93" name="Google Shape;93;p15"/>
            <p:cNvSpPr/>
            <p:nvPr/>
          </p:nvSpPr>
          <p:spPr>
            <a:xfrm>
              <a:off x="5292575" y="3706875"/>
              <a:ext cx="420150" cy="266700"/>
            </a:xfrm>
            <a:custGeom>
              <a:avLst/>
              <a:gdLst/>
              <a:ahLst/>
              <a:cxnLst/>
              <a:rect l="l" t="t" r="r" b="b"/>
              <a:pathLst>
                <a:path w="16806" h="10668" fill="none" extrusionOk="0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5490475" y="3681900"/>
              <a:ext cx="24375" cy="25000"/>
            </a:xfrm>
            <a:custGeom>
              <a:avLst/>
              <a:gdLst/>
              <a:ahLst/>
              <a:cxnLst/>
              <a:rect l="l" t="t" r="r" b="b"/>
              <a:pathLst>
                <a:path w="975" h="1000" fill="none" extrusionOk="0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5358350" y="3973550"/>
              <a:ext cx="60900" cy="81625"/>
            </a:xfrm>
            <a:custGeom>
              <a:avLst/>
              <a:gdLst/>
              <a:ahLst/>
              <a:cxnLst/>
              <a:rect l="l" t="t" r="r" b="b"/>
              <a:pathLst>
                <a:path w="2436" h="3265" fill="none" extrusionOk="0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5586050" y="3973550"/>
              <a:ext cx="60925" cy="81625"/>
            </a:xfrm>
            <a:custGeom>
              <a:avLst/>
              <a:gdLst/>
              <a:ahLst/>
              <a:cxnLst/>
              <a:rect l="l" t="t" r="r" b="b"/>
              <a:pathLst>
                <a:path w="2437" h="3265" fill="none" extrusionOk="0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5316925" y="3731225"/>
              <a:ext cx="371450" cy="218000"/>
            </a:xfrm>
            <a:custGeom>
              <a:avLst/>
              <a:gdLst/>
              <a:ahLst/>
              <a:cxnLst/>
              <a:rect l="l" t="t" r="r" b="b"/>
              <a:pathLst>
                <a:path w="14858" h="8720" fill="none" extrusionOk="0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5380250" y="3784800"/>
              <a:ext cx="230200" cy="115725"/>
            </a:xfrm>
            <a:custGeom>
              <a:avLst/>
              <a:gdLst/>
              <a:ahLst/>
              <a:cxnLst/>
              <a:rect l="l" t="t" r="r" b="b"/>
              <a:pathLst>
                <a:path w="9208" h="4629" fill="none" extrusionOk="0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5547700" y="3779925"/>
              <a:ext cx="68825" cy="68825"/>
            </a:xfrm>
            <a:custGeom>
              <a:avLst/>
              <a:gdLst/>
              <a:ahLst/>
              <a:cxnLst/>
              <a:rect l="l" t="t" r="r" b="b"/>
              <a:pathLst>
                <a:path w="2753" h="2753" fill="none" extrusionOk="0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1" name="Google Shape;91;p15">
            <a:extLst>
              <a:ext uri="{FF2B5EF4-FFF2-40B4-BE49-F238E27FC236}">
                <a16:creationId xmlns="" xmlns:a16="http://schemas.microsoft.com/office/drawing/2014/main" id="{CDE476BC-CB47-ED44-949C-27AA66B41CB3}"/>
              </a:ext>
            </a:extLst>
          </p:cNvPr>
          <p:cNvSpPr txBox="1">
            <a:spLocks/>
          </p:cNvSpPr>
          <p:nvPr/>
        </p:nvSpPr>
        <p:spPr>
          <a:xfrm>
            <a:off x="108369" y="128246"/>
            <a:ext cx="3636600" cy="853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>
              <a:buClr>
                <a:srgbClr val="F67031"/>
              </a:buClr>
            </a:pPr>
            <a:r>
              <a:rPr lang="ru-RU" sz="20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Министерство финансов Республика Калмыкия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6A20084-CF47-5344-94B8-C5E5953F99D9}"/>
              </a:ext>
            </a:extLst>
          </p:cNvPr>
          <p:cNvSpPr txBox="1"/>
          <p:nvPr/>
        </p:nvSpPr>
        <p:spPr>
          <a:xfrm>
            <a:off x="104793" y="4549020"/>
            <a:ext cx="4457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42938"/>
            <a:r>
              <a:rPr lang="ru-RU" sz="1200" i="1" dirty="0">
                <a:latin typeface="Calibri" panose="020F0502020204030204" pitchFamily="34" charset="0"/>
                <a:cs typeface="Calibri" panose="020F0502020204030204" pitchFamily="34" charset="0"/>
              </a:rPr>
              <a:t>к проекту Закона Республики Калмыкия</a:t>
            </a:r>
          </a:p>
          <a:p>
            <a:pPr defTabSz="642938"/>
            <a:r>
              <a:rPr lang="ru-RU" sz="1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«О республиканском бюджете на 2021 год и на плановый период 2022 и 2023 годов»</a:t>
            </a:r>
            <a:endParaRPr lang="ru-RU" sz="1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Рисунок 14" descr="CharityRegulation.jpg">
            <a:extLst>
              <a:ext uri="{FF2B5EF4-FFF2-40B4-BE49-F238E27FC236}">
                <a16:creationId xmlns="" xmlns:a16="http://schemas.microsoft.com/office/drawing/2014/main" id="{8C4ECEAA-2E9F-E14A-96A6-80B9122AA7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52"/>
          <a:stretch/>
        </p:blipFill>
        <p:spPr>
          <a:xfrm>
            <a:off x="4561901" y="0"/>
            <a:ext cx="4582098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10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AFCF9A77-854F-0E46-9743-7A3DB5D0443B}"/>
              </a:ext>
            </a:extLst>
          </p:cNvPr>
          <p:cNvSpPr/>
          <p:nvPr/>
        </p:nvSpPr>
        <p:spPr>
          <a:xfrm>
            <a:off x="2665141" y="768100"/>
            <a:ext cx="6440343" cy="83099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Единый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счет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сч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ет (совокупность счетов), открытый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(открытых) Федеральному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казначейству 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учреждении 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Центрального банка РФ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отдельно 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каждому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бюджету бюджетной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системы РФ для осуществления  операций по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кассовым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поступлениям в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кассовым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выплатам из</a:t>
            </a:r>
            <a:r>
              <a:rPr lang="ru-RU" sz="1200" spc="25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EB54DE6-18FD-E340-95E2-EBFAD939C02A}"/>
              </a:ext>
            </a:extLst>
          </p:cNvPr>
          <p:cNvSpPr/>
          <p:nvPr/>
        </p:nvSpPr>
        <p:spPr>
          <a:xfrm>
            <a:off x="2665139" y="3547876"/>
            <a:ext cx="6440343" cy="6463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Казенное</a:t>
            </a:r>
            <a:r>
              <a:rPr lang="ru-RU" sz="1200" b="1" spc="-5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учреждение -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осударственное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(муниципальное)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учреждение,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финансовое обеспечение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деятельности которого  осуществляется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за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счет средств соответствующего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 основании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бюджетной</a:t>
            </a:r>
            <a:r>
              <a:rPr lang="ru-RU" sz="1200" spc="3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сметы.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F116D58-8B3B-5C4E-9856-9C0CF7190564}"/>
              </a:ext>
            </a:extLst>
          </p:cNvPr>
          <p:cNvSpPr txBox="1"/>
          <p:nvPr/>
        </p:nvSpPr>
        <p:spPr>
          <a:xfrm>
            <a:off x="677774" y="408373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4FE3F40-0128-B940-85FE-AFB0C0FDA9CE}"/>
              </a:ext>
            </a:extLst>
          </p:cNvPr>
          <p:cNvSpPr txBox="1"/>
          <p:nvPr/>
        </p:nvSpPr>
        <p:spPr>
          <a:xfrm>
            <a:off x="677774" y="3099992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F116D58-8B3B-5C4E-9856-9C0CF7190564}"/>
              </a:ext>
            </a:extLst>
          </p:cNvPr>
          <p:cNvSpPr txBox="1"/>
          <p:nvPr/>
        </p:nvSpPr>
        <p:spPr>
          <a:xfrm>
            <a:off x="677774" y="1713390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AFCF9A77-854F-0E46-9743-7A3DB5D0443B}"/>
              </a:ext>
            </a:extLst>
          </p:cNvPr>
          <p:cNvSpPr/>
          <p:nvPr/>
        </p:nvSpPr>
        <p:spPr>
          <a:xfrm>
            <a:off x="2665139" y="2240284"/>
            <a:ext cx="6440343" cy="6463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Источники финансирования дефицита</a:t>
            </a:r>
            <a:r>
              <a:rPr lang="ru-RU" sz="1200" b="1" spc="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редства, привлекаемые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для покрытия дефицита (кредиты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банков, кредиты от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других  уровней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бюджетов,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кредиты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финансовых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международных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организаций,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ценные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бумаги, 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иные 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источники).</a:t>
            </a:r>
            <a:endParaRPr lang="ru-RU" sz="1200" dirty="0" smtClean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11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AFCF9A77-854F-0E46-9743-7A3DB5D0443B}"/>
              </a:ext>
            </a:extLst>
          </p:cNvPr>
          <p:cNvSpPr/>
          <p:nvPr/>
        </p:nvSpPr>
        <p:spPr>
          <a:xfrm>
            <a:off x="2665141" y="768100"/>
            <a:ext cx="6440343" cy="6463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Лимиты </a:t>
            </a: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бюджетных</a:t>
            </a:r>
            <a:r>
              <a:rPr lang="ru-RU" sz="1200" b="1" spc="-7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обязательств –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ъ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ем прав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(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ен</a:t>
            </a:r>
            <a:r>
              <a:rPr lang="ru-RU" sz="1200" spc="-4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жн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 в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ы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ж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ении) 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 принятию и исп</a:t>
            </a:r>
            <a:r>
              <a:rPr lang="ru-RU" sz="1200" spc="-3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лн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нию </a:t>
            </a:r>
            <a:r>
              <a:rPr lang="ru-RU" sz="1200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азен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ым у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ч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</a:t>
            </a:r>
            <a:r>
              <a:rPr lang="ru-RU" sz="1200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ж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ен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ем 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бюджетных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обязательств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текущем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финансовом 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году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плановом</a:t>
            </a:r>
            <a:r>
              <a:rPr lang="ru-RU" sz="1200" spc="26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периоде.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EB54DE6-18FD-E340-95E2-EBFAD939C02A}"/>
              </a:ext>
            </a:extLst>
          </p:cNvPr>
          <p:cNvSpPr/>
          <p:nvPr/>
        </p:nvSpPr>
        <p:spPr>
          <a:xfrm>
            <a:off x="2665139" y="3719748"/>
            <a:ext cx="6440343" cy="46166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Непрограммные</a:t>
            </a:r>
            <a:r>
              <a:rPr lang="ru-RU" sz="1200" b="1" spc="-3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расходы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расходные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обязательства, не включенные 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государственные</a:t>
            </a:r>
            <a:r>
              <a:rPr lang="ru-RU" sz="1200" spc="8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программы.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F116D58-8B3B-5C4E-9856-9C0CF7190564}"/>
              </a:ext>
            </a:extLst>
          </p:cNvPr>
          <p:cNvSpPr txBox="1"/>
          <p:nvPr/>
        </p:nvSpPr>
        <p:spPr>
          <a:xfrm>
            <a:off x="677774" y="408373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4FE3F40-0128-B940-85FE-AFB0C0FDA9CE}"/>
              </a:ext>
            </a:extLst>
          </p:cNvPr>
          <p:cNvSpPr txBox="1"/>
          <p:nvPr/>
        </p:nvSpPr>
        <p:spPr>
          <a:xfrm>
            <a:off x="677774" y="3099992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F116D58-8B3B-5C4E-9856-9C0CF7190564}"/>
              </a:ext>
            </a:extLst>
          </p:cNvPr>
          <p:cNvSpPr txBox="1"/>
          <p:nvPr/>
        </p:nvSpPr>
        <p:spPr>
          <a:xfrm>
            <a:off x="677774" y="1713390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AFCF9A77-854F-0E46-9743-7A3DB5D0443B}"/>
              </a:ext>
            </a:extLst>
          </p:cNvPr>
          <p:cNvSpPr/>
          <p:nvPr/>
        </p:nvSpPr>
        <p:spPr>
          <a:xfrm>
            <a:off x="2665139" y="2262057"/>
            <a:ext cx="6440343" cy="83099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Межбюджетные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отношения -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взаимоотношения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между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публично-правовыми образованиями по вопросам осуществления 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бюджетного</a:t>
            </a:r>
            <a:r>
              <a:rPr lang="ru-RU" sz="1200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процесса.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Межбюджетные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трансферты -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редства, предоставляемые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одним бюджетом бюджетной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системы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РФ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другому</a:t>
            </a:r>
            <a:r>
              <a:rPr lang="ru-RU" sz="1200" spc="27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бюджету.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12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AFCF9A77-854F-0E46-9743-7A3DB5D0443B}"/>
              </a:ext>
            </a:extLst>
          </p:cNvPr>
          <p:cNvSpPr/>
          <p:nvPr/>
        </p:nvSpPr>
        <p:spPr>
          <a:xfrm>
            <a:off x="2665141" y="353085"/>
            <a:ext cx="6440343" cy="120032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Обоснование бюджетных ассигнований 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- документ,  содержащий  информацию  о  бюджетных  средствах  в  очередном  финансовом   году (очередном финансовом году и плановом периоде).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Отчетный финансовый</a:t>
            </a:r>
            <a:r>
              <a:rPr lang="ru-RU" sz="1200" b="1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 - </a:t>
            </a:r>
            <a:r>
              <a:rPr lang="ru-RU" sz="1200" spc="-2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</a:t>
            </a:r>
            <a:r>
              <a:rPr lang="ru-RU" sz="1200" spc="-4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од</a:t>
            </a:r>
            <a:r>
              <a:rPr lang="ru-RU" sz="1200" spc="-4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предшествующий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текущему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финансовому</a:t>
            </a:r>
            <a:r>
              <a:rPr lang="ru-RU" sz="1200" spc="1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году.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Очередной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финансовый</a:t>
            </a:r>
            <a:r>
              <a:rPr lang="ru-RU" sz="1200" b="1" spc="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 - </a:t>
            </a:r>
            <a:r>
              <a:rPr lang="ru-RU" sz="1200" spc="-2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</a:t>
            </a:r>
            <a:r>
              <a:rPr lang="ru-RU" sz="1200" spc="-4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од</a:t>
            </a:r>
            <a:r>
              <a:rPr lang="ru-RU" sz="1200" spc="-4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следующий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за текущим финансовым</a:t>
            </a:r>
            <a:r>
              <a:rPr lang="ru-RU" sz="1200" spc="1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годом.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EB54DE6-18FD-E340-95E2-EBFAD939C02A}"/>
              </a:ext>
            </a:extLst>
          </p:cNvPr>
          <p:cNvSpPr/>
          <p:nvPr/>
        </p:nvSpPr>
        <p:spPr>
          <a:xfrm>
            <a:off x="2665139" y="1708671"/>
            <a:ext cx="6440343" cy="175432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Плановый</a:t>
            </a:r>
            <a:r>
              <a:rPr lang="ru-RU" sz="1200" b="1" spc="-8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период  -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ва финансовых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года,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следующие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за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очередным ф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инансовым</a:t>
            </a:r>
            <a:r>
              <a:rPr lang="ru-RU" sz="1200" spc="13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годом.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Получатель бюджетных средств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(ПБС)  -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власти (местного самоуправления), орган управления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государственным  внебюджетным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фондом, или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находящееся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ведении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ГРБС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казенное учреждение,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имеющий(ее)  право на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исполнение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своих функций за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счет средств соответствующего</a:t>
            </a:r>
            <a:r>
              <a:rPr lang="ru-RU" sz="1200" spc="2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Профицит</a:t>
            </a:r>
            <a:r>
              <a:rPr lang="ru-RU" sz="1200" b="1" spc="-5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ревышение 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доходов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над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его</a:t>
            </a:r>
            <a:r>
              <a:rPr lang="ru-RU" sz="1200" spc="6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расходами.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Публичные</a:t>
            </a:r>
            <a:r>
              <a:rPr lang="ru-RU" sz="1200" b="1" spc="-8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обязательства  - </a:t>
            </a:r>
            <a:r>
              <a:rPr lang="ru-RU" sz="1200" spc="-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1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бязательства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публично-правового образования, вытекающие из нормативных актов (законов,  постановлений, распоряжений и др.),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перед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населением, организациями, другими публично-  правовыми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образованиями.</a:t>
            </a:r>
            <a:endParaRPr lang="ru-RU" sz="1200" dirty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F116D58-8B3B-5C4E-9856-9C0CF7190564}"/>
              </a:ext>
            </a:extLst>
          </p:cNvPr>
          <p:cNvSpPr txBox="1"/>
          <p:nvPr/>
        </p:nvSpPr>
        <p:spPr>
          <a:xfrm>
            <a:off x="677774" y="139011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4FE3F40-0128-B940-85FE-AFB0C0FDA9CE}"/>
              </a:ext>
            </a:extLst>
          </p:cNvPr>
          <p:cNvSpPr txBox="1"/>
          <p:nvPr/>
        </p:nvSpPr>
        <p:spPr>
          <a:xfrm>
            <a:off x="677774" y="1708671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F116D58-8B3B-5C4E-9856-9C0CF7190564}"/>
              </a:ext>
            </a:extLst>
          </p:cNvPr>
          <p:cNvSpPr txBox="1"/>
          <p:nvPr/>
        </p:nvSpPr>
        <p:spPr>
          <a:xfrm>
            <a:off x="677774" y="3180191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FCF9A77-854F-0E46-9743-7A3DB5D0443B}"/>
              </a:ext>
            </a:extLst>
          </p:cNvPr>
          <p:cNvSpPr/>
          <p:nvPr/>
        </p:nvSpPr>
        <p:spPr>
          <a:xfrm>
            <a:off x="2665139" y="3606652"/>
            <a:ext cx="6440343" cy="101566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endParaRPr lang="ru-RU" sz="1200" b="1" spc="-10" dirty="0" smtClean="0">
              <a:latin typeface="Cambria Math" pitchFamily="18" charset="0"/>
              <a:ea typeface="Cambria Math" pitchFamily="18" charset="0"/>
              <a:cs typeface="Calibri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Расходное</a:t>
            </a:r>
            <a:r>
              <a:rPr lang="ru-RU" sz="1200" b="1" spc="-8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обязательство -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обязанность публично-правового образования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предоставить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физическому или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юридическому 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лицу,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иному уровню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международной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организации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средства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из соответствующего 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Расходы</a:t>
            </a:r>
            <a:r>
              <a:rPr lang="ru-RU" sz="1200" b="1" spc="-4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ыплачиваемые из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денежные</a:t>
            </a:r>
            <a:r>
              <a:rPr lang="ru-RU" sz="1200" spc="4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средства.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13</a:t>
            </a:fld>
            <a:endParaRPr lang="en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EB54DE6-18FD-E340-95E2-EBFAD939C02A}"/>
              </a:ext>
            </a:extLst>
          </p:cNvPr>
          <p:cNvSpPr/>
          <p:nvPr/>
        </p:nvSpPr>
        <p:spPr>
          <a:xfrm>
            <a:off x="2665139" y="2000816"/>
            <a:ext cx="6440343" cy="83099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Текущий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финансовый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  - </a:t>
            </a:r>
            <a:r>
              <a:rPr lang="ru-RU" sz="1200" spc="-2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</a:t>
            </a:r>
            <a:r>
              <a:rPr lang="ru-RU" sz="1200" spc="-4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од</a:t>
            </a:r>
            <a:r>
              <a:rPr lang="ru-RU" sz="1200" spc="-4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котором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осуществляется исполнение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составление и рассмотрение проекта 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очередной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финансовый 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плановый</a:t>
            </a:r>
            <a:r>
              <a:rPr lang="ru-RU" sz="1200" spc="1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период.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endParaRPr lang="ru-RU" sz="12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4FE3F40-0128-B940-85FE-AFB0C0FDA9CE}"/>
              </a:ext>
            </a:extLst>
          </p:cNvPr>
          <p:cNvSpPr txBox="1"/>
          <p:nvPr/>
        </p:nvSpPr>
        <p:spPr>
          <a:xfrm>
            <a:off x="551047" y="1620570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F116D58-8B3B-5C4E-9856-9C0CF7190564}"/>
              </a:ext>
            </a:extLst>
          </p:cNvPr>
          <p:cNvSpPr txBox="1"/>
          <p:nvPr/>
        </p:nvSpPr>
        <p:spPr>
          <a:xfrm>
            <a:off x="551047" y="172016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AFCF9A77-854F-0E46-9743-7A3DB5D0443B}"/>
              </a:ext>
            </a:extLst>
          </p:cNvPr>
          <p:cNvSpPr/>
          <p:nvPr/>
        </p:nvSpPr>
        <p:spPr>
          <a:xfrm>
            <a:off x="2665141" y="420241"/>
            <a:ext cx="6440343" cy="120032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Сводная бюджетная</a:t>
            </a:r>
            <a:r>
              <a:rPr lang="ru-RU" sz="1200" b="1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роспись -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документ, который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составляется 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ведется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финансовым органом (</a:t>
            </a:r>
            <a:r>
              <a:rPr lang="ru-RU" sz="1200" spc="-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органом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управления 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государственным внебюджетным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фондом) в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целях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организации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исполнения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расходам  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источникам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финансирования дефицита</a:t>
            </a:r>
            <a:r>
              <a:rPr lang="ru-RU" sz="1200" spc="7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endParaRPr lang="ru-RU" sz="1200" dirty="0" smtClean="0"/>
          </a:p>
          <a:p>
            <a:pPr marL="171450" indent="-171450" algn="just">
              <a:buFont typeface="Wingdings" pitchFamily="2" charset="2"/>
              <a:buChar char="§"/>
            </a:pPr>
            <a:endParaRPr lang="ru-RU" sz="12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4FE3F40-0128-B940-85FE-AFB0C0FDA9CE}"/>
              </a:ext>
            </a:extLst>
          </p:cNvPr>
          <p:cNvSpPr txBox="1"/>
          <p:nvPr/>
        </p:nvSpPr>
        <p:spPr>
          <a:xfrm>
            <a:off x="551047" y="3134024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FEB54DE6-18FD-E340-95E2-EBFAD939C02A}"/>
              </a:ext>
            </a:extLst>
          </p:cNvPr>
          <p:cNvSpPr/>
          <p:nvPr/>
        </p:nvSpPr>
        <p:spPr>
          <a:xfrm>
            <a:off x="2665141" y="3512745"/>
            <a:ext cx="6440343" cy="83099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25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Участники бюджетного процесса  - </a:t>
            </a:r>
            <a:r>
              <a:rPr lang="ru-RU" sz="1200" spc="-25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с</a:t>
            </a:r>
            <a:r>
              <a:rPr lang="ru-RU" sz="1200" spc="-5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убъекты, осуществляющие </a:t>
            </a:r>
            <a:r>
              <a:rPr lang="ru-RU" sz="1200" spc="-10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деятельность 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по </a:t>
            </a:r>
            <a:r>
              <a:rPr lang="ru-RU" sz="1200" spc="-5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составлению и рассмотрению проектов </a:t>
            </a:r>
            <a:r>
              <a:rPr lang="ru-RU" sz="1200" spc="-15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бюджетов,  </a:t>
            </a:r>
            <a:r>
              <a:rPr lang="ru-RU" sz="1200" spc="-5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утверждению и исполнению </a:t>
            </a:r>
            <a:r>
              <a:rPr lang="ru-RU" sz="1200" spc="-15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бюджетов, </a:t>
            </a:r>
            <a:r>
              <a:rPr lang="ru-RU" sz="1200" spc="-10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контролю 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за </a:t>
            </a:r>
            <a:r>
              <a:rPr lang="ru-RU" sz="1200" spc="-5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их исполнением, осуществлению </a:t>
            </a:r>
            <a:r>
              <a:rPr lang="ru-RU" sz="1200" spc="-15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бюджетного  </a:t>
            </a:r>
            <a:r>
              <a:rPr lang="ru-RU" sz="1200" spc="-10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учета, </a:t>
            </a:r>
            <a:r>
              <a:rPr lang="ru-RU" sz="1200" spc="-5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составлению, внешней проверке, рассмотрению и утверждению </a:t>
            </a:r>
            <a:r>
              <a:rPr lang="ru-RU" sz="1200" spc="-15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бюджетной</a:t>
            </a:r>
            <a:r>
              <a:rPr lang="ru-RU" sz="1200" spc="200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0" dirty="0" smtClean="0">
                <a:solidFill>
                  <a:schemeClr val="tx1"/>
                </a:solidFill>
                <a:latin typeface="Calibri" pitchFamily="34" charset="0"/>
                <a:ea typeface="Cambria Math" pitchFamily="18" charset="0"/>
                <a:cs typeface="Calibri" pitchFamily="34" charset="0"/>
              </a:rPr>
              <a:t>отчетности.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2885871" y="312333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Общегосударственные вопросы</a:t>
            </a:r>
            <a:endParaRPr lang="ru-RU" sz="1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21501"/>
            <a:ext cx="2581072" cy="20731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Разделы классификации 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расходов бюджетов</a:t>
            </a: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fld id="{00000000-1234-1234-1234-123412341234}" type="slidenum">
              <a:rPr lang="en" sz="1200">
                <a:latin typeface="Calibri" pitchFamily="34" charset="0"/>
                <a:cs typeface="Calibri" pitchFamily="34" charset="0"/>
              </a:rPr>
              <a:pPr algn="ctr"/>
              <a:t>14</a:t>
            </a:fld>
            <a:endParaRPr sz="12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992754" y="3938726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Обслуживание государственного долга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992754" y="1032333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Здравоохранение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992754" y="1778726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Социальная политика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885871" y="1058726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Национальная оборона</a:t>
            </a:r>
            <a:endParaRPr lang="ru-RU" sz="1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885871" y="1778726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Национальная безопасность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92754" y="2498726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Физическая культура и спорт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885871" y="3938726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Охрана окружающей среды</a:t>
            </a:r>
            <a:endParaRPr lang="ru-RU" sz="1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992754" y="4658726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Межбюджетные трансферты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85871" y="4658726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Образование</a:t>
            </a:r>
            <a:endParaRPr lang="ru-RU" sz="1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992754" y="312333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Культура, кинематография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992754" y="3218726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Средства массовой информации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885871" y="3218726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Жилищно-коммунальное хозяйство</a:t>
            </a:r>
            <a:endParaRPr lang="ru-RU" sz="1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885871" y="2498726"/>
            <a:ext cx="2880000" cy="360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Национальная экономика</a:t>
            </a:r>
            <a:endParaRPr lang="ru-RU" sz="1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0" y="2716952"/>
            <a:ext cx="25810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</a:p>
          <a:p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0" y="4558676"/>
            <a:ext cx="2581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800" b="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*Полный </a:t>
            </a:r>
            <a:r>
              <a:rPr lang="ru-RU" sz="800" b="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перечень разделов и подразделов классификации расходов бюджетов приведен в статье 21 Бюджетного кодекса Российской Федерации</a:t>
            </a:r>
            <a:endParaRPr lang="ru-RU" sz="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15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3E663C8-0E42-DD4F-84D5-0326AD1BA71C}"/>
              </a:ext>
            </a:extLst>
          </p:cNvPr>
          <p:cNvSpPr/>
          <p:nvPr/>
        </p:nvSpPr>
        <p:spPr>
          <a:xfrm>
            <a:off x="1350103" y="67898"/>
            <a:ext cx="68289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Республика Калмыкия - субъект Российской Федерации в составе Южного федерального округа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Блок-схема: узел 15">
            <a:extLst>
              <a:ext uri="{FF2B5EF4-FFF2-40B4-BE49-F238E27FC236}">
                <a16:creationId xmlns="" xmlns:a16="http://schemas.microsoft.com/office/drawing/2014/main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0" name="Picture 2" descr="C:\Users\Djungurov-II\Downloads\w4XIWoYo_Z4.png">
            <a:extLst>
              <a:ext uri="{FF2B5EF4-FFF2-40B4-BE49-F238E27FC236}">
                <a16:creationId xmlns="" xmlns:a16="http://schemas.microsoft.com/office/drawing/2014/main" id="{7FF4261D-C59C-784F-A47C-EEE27AE9F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5112" y="983031"/>
            <a:ext cx="2858746" cy="2494367"/>
          </a:xfrm>
          <a:prstGeom prst="rect">
            <a:avLst/>
          </a:prstGeom>
          <a:noFill/>
        </p:spPr>
      </p:pic>
      <p:graphicFrame>
        <p:nvGraphicFramePr>
          <p:cNvPr id="12" name="Таблица 11">
            <a:extLst>
              <a:ext uri="{FF2B5EF4-FFF2-40B4-BE49-F238E27FC236}">
                <a16:creationId xmlns="" xmlns:a16="http://schemas.microsoft.com/office/drawing/2014/main" id="{8CD8600D-ECFB-1140-816B-E5E5600BB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18890725"/>
              </p:ext>
            </p:extLst>
          </p:nvPr>
        </p:nvGraphicFramePr>
        <p:xfrm>
          <a:off x="5447090" y="958791"/>
          <a:ext cx="3599256" cy="4095330"/>
        </p:xfrm>
        <a:graphic>
          <a:graphicData uri="http://schemas.openxmlformats.org/drawingml/2006/table">
            <a:tbl>
              <a:tblPr firstRow="1" firstCol="1" bandRow="1">
                <a:tableStyleId>{6182D9B4-80B2-4205-8621-30CB7F4B7148}</a:tableStyleId>
              </a:tblPr>
              <a:tblGrid>
                <a:gridCol w="17422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82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386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01455">
                <a:tc>
                  <a:txBody>
                    <a:bodyPr/>
                    <a:lstStyle/>
                    <a:p>
                      <a:pPr marL="0" indent="0" algn="l">
                        <a:tabLst>
                          <a:tab pos="1074738" algn="l"/>
                        </a:tabLst>
                      </a:pPr>
                      <a:r>
                        <a:rPr lang="ru-RU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Наименование муниципального</a:t>
                      </a:r>
                      <a:r>
                        <a:rPr lang="ru-RU" sz="1100" b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образования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Площадь, </a:t>
                      </a:r>
                    </a:p>
                    <a:p>
                      <a:pPr algn="ctr"/>
                      <a:r>
                        <a:rPr lang="ru-RU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тыс. км </a:t>
                      </a:r>
                      <a:r>
                        <a:rPr lang="ru-RU" sz="1100" b="1" baseline="30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1100" b="1" baseline="30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Численность населения, тыс.чел</a:t>
                      </a:r>
                      <a:r>
                        <a:rPr lang="ru-RU" sz="11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</a:p>
                    <a:p>
                      <a:pPr algn="ctr"/>
                      <a:r>
                        <a:rPr lang="ru-RU" sz="11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(на</a:t>
                      </a:r>
                      <a:r>
                        <a:rPr lang="ru-RU" sz="1100" b="1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01.01.2020г.)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3339">
                <a:tc>
                  <a:txBody>
                    <a:bodyPr/>
                    <a:lstStyle/>
                    <a:p>
                      <a:pPr marL="12700" indent="0" algn="l">
                        <a:tabLst/>
                      </a:pPr>
                      <a:r>
                        <a:rPr lang="ru-RU" sz="1200" u="non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ru-RU" sz="1200" u="none" baseline="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Элистинский</a:t>
                      </a:r>
                      <a:r>
                        <a:rPr lang="ru-RU" sz="1200" u="non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городской округ</a:t>
                      </a:r>
                      <a:endParaRPr lang="ru-RU" sz="1200" b="0" i="0" u="non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107,7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148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Городовиковский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1,1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15,5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Ики-Бурульский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10,3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Кетченеровский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6,5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9,6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Лаганский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4,7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148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Малодербетовский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3,6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9,9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 Октябрьский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3,7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Приютненский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3,1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10,5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Сарпинский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3,7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12,1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10. Целинный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5,3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20,3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148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11. Черноземельский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14,0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12,5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Юстинский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8,0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10,0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Яшалтинский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Яшкульский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11,8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14,9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AD5D409F-1E06-7446-85A4-8D0B1C53D05B}"/>
              </a:ext>
            </a:extLst>
          </p:cNvPr>
          <p:cNvSpPr/>
          <p:nvPr/>
        </p:nvSpPr>
        <p:spPr>
          <a:xfrm>
            <a:off x="85172" y="984664"/>
            <a:ext cx="2284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Территория - 74,7 тыс.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км.² 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A1B0BD1F-ADF3-3340-BB29-4AB5B85C0498}"/>
              </a:ext>
            </a:extLst>
          </p:cNvPr>
          <p:cNvSpPr/>
          <p:nvPr/>
        </p:nvSpPr>
        <p:spPr>
          <a:xfrm>
            <a:off x="140426" y="1438961"/>
            <a:ext cx="2266066" cy="152448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Столица - г. Элиста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Граничит: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юге с Республикой  Дагестан,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юго-западе - со Ставропольским краем,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западе - с Ростовской областью,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северо-западе - с Волгоградской,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востоке - с Астраханской областями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1C82BA6E-99FF-004E-B0AE-4FAA63B85E35}"/>
              </a:ext>
            </a:extLst>
          </p:cNvPr>
          <p:cNvSpPr/>
          <p:nvPr/>
        </p:nvSpPr>
        <p:spPr>
          <a:xfrm>
            <a:off x="85171" y="3111591"/>
            <a:ext cx="36117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Население –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271,1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тыс.чел. (на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01.01.2020г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Городское –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124,5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тыс. чел. (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45,9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%)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Сельское –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146,7ыс.чел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   (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54,1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%)</a:t>
            </a:r>
          </a:p>
          <a:p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CEE7383E-529D-804D-B428-6EFECCCD3973}"/>
              </a:ext>
            </a:extLst>
          </p:cNvPr>
          <p:cNvSpPr/>
          <p:nvPr/>
        </p:nvSpPr>
        <p:spPr>
          <a:xfrm>
            <a:off x="85171" y="3908591"/>
            <a:ext cx="47761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состав республики входят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1 городской округ – г. Элиста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2 городских поселения – г.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Городовиковск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г. Лагань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13 муниципальных районов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111 сельских населенных пункта</a:t>
            </a: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aturation sat="55000"/>
                    </a14:imgEffect>
                    <a14:imgEffect>
                      <a14:brightnessContrast contrast="3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544" y="49"/>
            <a:ext cx="6558456" cy="514345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2585544" cy="17185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itchFamily="34" charset="0"/>
                <a:cs typeface="Calibri" pitchFamily="34" charset="0"/>
              </a:rPr>
              <a:t>Бюджетная система Республики Калмыкия</a:t>
            </a:r>
          </a:p>
        </p:txBody>
      </p:sp>
      <p:sp>
        <p:nvSpPr>
          <p:cNvPr id="15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fld id="{00000000-1234-1234-1234-123412341234}" type="slidenum">
              <a:rPr lang="en" smtClean="0"/>
              <a:pPr/>
              <a:t>16</a:t>
            </a:fld>
            <a:endParaRPr lang="en"/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gray">
          <a:xfrm>
            <a:off x="2767732" y="567065"/>
            <a:ext cx="2909167" cy="52322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10CF9B"/>
            </a:solidFill>
            <a:prstDash val="solid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4617B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Консолидированный бюджет Республики Калмыкия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4617B">
                  <a:lumMod val="50000"/>
                </a:srgbClr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gray">
          <a:xfrm>
            <a:off x="6717884" y="243899"/>
            <a:ext cx="2387600" cy="116955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7CCA62"/>
            </a:solidFill>
            <a:prstDash val="solid"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4617B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Бюджет территориального фонда обязательного медицинского фонда Республики Калмыкия  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4617B">
                  <a:lumMod val="50000"/>
                </a:srgbClr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8" name="Двойная стрелка влево/вправо 17"/>
          <p:cNvSpPr/>
          <p:nvPr/>
        </p:nvSpPr>
        <p:spPr>
          <a:xfrm>
            <a:off x="5814246" y="605653"/>
            <a:ext cx="714348" cy="484632"/>
          </a:xfrm>
          <a:prstGeom prst="leftRightArrow">
            <a:avLst/>
          </a:prstGeom>
          <a:noFill/>
          <a:ln w="50800" cap="flat" cmpd="sng" algn="ctr">
            <a:solidFill>
              <a:srgbClr val="04617B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gray">
          <a:xfrm>
            <a:off x="5287962" y="1718553"/>
            <a:ext cx="2008188" cy="46166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i="1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Муниципальные</a:t>
            </a:r>
          </a:p>
          <a:p>
            <a:pPr algn="ctr" eaLnBrk="1" hangingPunct="1">
              <a:defRPr/>
            </a:pPr>
            <a:r>
              <a:rPr lang="ru-RU" sz="1200" i="1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бюджеты</a:t>
            </a:r>
            <a:endParaRPr lang="ru-RU" sz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0" name="Прямая со стрелкой 48"/>
          <p:cNvCxnSpPr>
            <a:cxnSpLocks noChangeShapeType="1"/>
          </p:cNvCxnSpPr>
          <p:nvPr/>
        </p:nvCxnSpPr>
        <p:spPr bwMode="auto">
          <a:xfrm flipH="1">
            <a:off x="3686174" y="1198591"/>
            <a:ext cx="176212" cy="431304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49"/>
          <p:cNvCxnSpPr>
            <a:cxnSpLocks noChangeShapeType="1"/>
          </p:cNvCxnSpPr>
          <p:nvPr/>
        </p:nvCxnSpPr>
        <p:spPr bwMode="auto">
          <a:xfrm>
            <a:off x="5358606" y="1197004"/>
            <a:ext cx="141288" cy="432891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2" name="Text Box 18"/>
          <p:cNvSpPr txBox="1">
            <a:spLocks noChangeArrowheads="1"/>
          </p:cNvSpPr>
          <p:nvPr/>
        </p:nvSpPr>
        <p:spPr bwMode="gray">
          <a:xfrm>
            <a:off x="2767732" y="3398192"/>
            <a:ext cx="2008188" cy="46166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i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13 бюджетов муниципальных районов</a:t>
            </a:r>
            <a:endParaRPr lang="ru-RU" sz="1200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gray">
          <a:xfrm>
            <a:off x="5074154" y="3213526"/>
            <a:ext cx="1643730" cy="830997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ru-RU" sz="1200" i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 eaLnBrk="1" hangingPunct="1">
              <a:defRPr/>
            </a:pPr>
            <a:r>
              <a:rPr lang="ru-RU" sz="1200" i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1 бюджет городского округа</a:t>
            </a:r>
          </a:p>
          <a:p>
            <a:pPr algn="ctr" eaLnBrk="1" hangingPunct="1">
              <a:defRPr/>
            </a:pPr>
            <a:endParaRPr lang="ru-RU" sz="1200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gray">
          <a:xfrm>
            <a:off x="7117934" y="3398192"/>
            <a:ext cx="1838900" cy="46166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i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2 бюджета городских и 111 сельских поселений</a:t>
            </a:r>
            <a:endParaRPr lang="ru-RU" sz="1200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gray">
          <a:xfrm>
            <a:off x="2767732" y="1629895"/>
            <a:ext cx="2158679" cy="276999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200" i="1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Республиканский бюджет</a:t>
            </a:r>
            <a:endParaRPr lang="ru-RU" sz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8" name="Прямая со стрелкой 71"/>
          <p:cNvCxnSpPr>
            <a:cxnSpLocks noChangeShapeType="1"/>
          </p:cNvCxnSpPr>
          <p:nvPr/>
        </p:nvCxnSpPr>
        <p:spPr bwMode="auto">
          <a:xfrm flipH="1">
            <a:off x="3883351" y="2180218"/>
            <a:ext cx="1616543" cy="1096304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Прямая со стрелкой 65"/>
          <p:cNvCxnSpPr>
            <a:cxnSpLocks noChangeShapeType="1"/>
          </p:cNvCxnSpPr>
          <p:nvPr/>
        </p:nvCxnSpPr>
        <p:spPr bwMode="auto">
          <a:xfrm>
            <a:off x="6153150" y="2180218"/>
            <a:ext cx="0" cy="989015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Прямая со стрелкой 66"/>
          <p:cNvCxnSpPr>
            <a:cxnSpLocks noChangeShapeType="1"/>
          </p:cNvCxnSpPr>
          <p:nvPr/>
        </p:nvCxnSpPr>
        <p:spPr bwMode="auto">
          <a:xfrm>
            <a:off x="6652256" y="2180218"/>
            <a:ext cx="1904528" cy="1160467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3E663C8-0E42-DD4F-84D5-0326AD1BA71C}"/>
              </a:ext>
            </a:extLst>
          </p:cNvPr>
          <p:cNvSpPr/>
          <p:nvPr/>
        </p:nvSpPr>
        <p:spPr>
          <a:xfrm>
            <a:off x="1350102" y="67898"/>
            <a:ext cx="68289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Бюджетный процесс - ежегодное формирование и исполнение бюджета 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Блок-схема: узел 15">
            <a:extLst>
              <a:ext uri="{FF2B5EF4-FFF2-40B4-BE49-F238E27FC236}">
                <a16:creationId xmlns="" xmlns:a16="http://schemas.microsoft.com/office/drawing/2014/main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24" name="Picture 2" descr="C:\Users\Kokldanov-NA\Downloads\181356859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26565" y="1953570"/>
            <a:ext cx="2667019" cy="2143140"/>
          </a:xfrm>
          <a:prstGeom prst="rect">
            <a:avLst/>
          </a:prstGeom>
          <a:noFill/>
        </p:spPr>
      </p:pic>
      <p:sp>
        <p:nvSpPr>
          <p:cNvPr id="28" name="object 3"/>
          <p:cNvSpPr/>
          <p:nvPr/>
        </p:nvSpPr>
        <p:spPr>
          <a:xfrm>
            <a:off x="6721476" y="1097534"/>
            <a:ext cx="2027555" cy="917575"/>
          </a:xfrm>
          <a:custGeom>
            <a:avLst/>
            <a:gdLst/>
            <a:ahLst/>
            <a:cxnLst/>
            <a:rect l="l" t="t" r="r" b="b"/>
            <a:pathLst>
              <a:path w="2027554" h="917575">
                <a:moveTo>
                  <a:pt x="364108" y="0"/>
                </a:moveTo>
                <a:lnTo>
                  <a:pt x="641350" y="0"/>
                </a:lnTo>
                <a:lnTo>
                  <a:pt x="1057021" y="0"/>
                </a:lnTo>
                <a:lnTo>
                  <a:pt x="2027047" y="0"/>
                </a:lnTo>
                <a:lnTo>
                  <a:pt x="2027047" y="384810"/>
                </a:lnTo>
                <a:lnTo>
                  <a:pt x="2027047" y="549782"/>
                </a:lnTo>
                <a:lnTo>
                  <a:pt x="2027047" y="659764"/>
                </a:lnTo>
                <a:lnTo>
                  <a:pt x="1057021" y="659764"/>
                </a:lnTo>
                <a:lnTo>
                  <a:pt x="0" y="917575"/>
                </a:lnTo>
                <a:lnTo>
                  <a:pt x="641350" y="659764"/>
                </a:lnTo>
                <a:lnTo>
                  <a:pt x="364108" y="659764"/>
                </a:lnTo>
                <a:lnTo>
                  <a:pt x="364108" y="549782"/>
                </a:lnTo>
                <a:lnTo>
                  <a:pt x="364108" y="384810"/>
                </a:lnTo>
                <a:lnTo>
                  <a:pt x="364108" y="0"/>
                </a:lnTo>
                <a:close/>
              </a:path>
            </a:pathLst>
          </a:custGeom>
          <a:solidFill>
            <a:srgbClr val="92D050">
              <a:alpha val="64000"/>
            </a:srgbClr>
          </a:solidFill>
          <a:ln w="12700">
            <a:solidFill>
              <a:srgbClr val="9BBA5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4"/>
          <p:cNvSpPr/>
          <p:nvPr/>
        </p:nvSpPr>
        <p:spPr>
          <a:xfrm>
            <a:off x="5003291" y="1071548"/>
            <a:ext cx="1482219" cy="28617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5"/>
          <p:cNvSpPr/>
          <p:nvPr/>
        </p:nvSpPr>
        <p:spPr>
          <a:xfrm>
            <a:off x="5327903" y="1307591"/>
            <a:ext cx="1466088" cy="10850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6"/>
          <p:cNvSpPr txBox="1"/>
          <p:nvPr/>
        </p:nvSpPr>
        <p:spPr>
          <a:xfrm>
            <a:off x="5157596" y="1461111"/>
            <a:ext cx="121602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1200" b="1" spc="-30" dirty="0">
                <a:latin typeface="Calibri"/>
                <a:cs typeface="Calibri"/>
              </a:rPr>
              <a:t>У</a:t>
            </a:r>
            <a:r>
              <a:rPr sz="1200" b="1" spc="-5" dirty="0">
                <a:latin typeface="Calibri"/>
                <a:cs typeface="Calibri"/>
              </a:rPr>
              <a:t>тве</a:t>
            </a:r>
            <a:r>
              <a:rPr sz="1200" b="1" spc="-20" dirty="0">
                <a:latin typeface="Calibri"/>
                <a:cs typeface="Calibri"/>
              </a:rPr>
              <a:t>р</a:t>
            </a:r>
            <a:r>
              <a:rPr sz="1200" b="1" spc="-5" dirty="0">
                <a:latin typeface="Calibri"/>
                <a:cs typeface="Calibri"/>
              </a:rPr>
              <a:t>ж</a:t>
            </a:r>
            <a:r>
              <a:rPr sz="1200" b="1" spc="-25" dirty="0">
                <a:latin typeface="Calibri"/>
                <a:cs typeface="Calibri"/>
              </a:rPr>
              <a:t>д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н</a:t>
            </a:r>
            <a:r>
              <a:rPr sz="1200" b="1" spc="-5" dirty="0">
                <a:latin typeface="Calibri"/>
                <a:cs typeface="Calibri"/>
              </a:rPr>
              <a:t>ие  </a:t>
            </a:r>
            <a:r>
              <a:rPr sz="1200" b="1" spc="-15" dirty="0">
                <a:latin typeface="Calibri"/>
                <a:cs typeface="Calibri"/>
              </a:rPr>
              <a:t>бюджета  </a:t>
            </a:r>
            <a:r>
              <a:rPr sz="1200" b="1" spc="-10" dirty="0">
                <a:latin typeface="Calibri"/>
                <a:cs typeface="Calibri"/>
              </a:rPr>
              <a:t>очередного  </a:t>
            </a:r>
            <a:r>
              <a:rPr sz="1200" b="1" spc="-20" dirty="0">
                <a:latin typeface="Calibri"/>
                <a:cs typeface="Calibri"/>
              </a:rPr>
              <a:t>года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7" name="object 7"/>
          <p:cNvSpPr/>
          <p:nvPr/>
        </p:nvSpPr>
        <p:spPr>
          <a:xfrm>
            <a:off x="6668642" y="3317749"/>
            <a:ext cx="1018033" cy="9635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8"/>
          <p:cNvSpPr/>
          <p:nvPr/>
        </p:nvSpPr>
        <p:spPr>
          <a:xfrm>
            <a:off x="6891019" y="2235074"/>
            <a:ext cx="1269491" cy="216408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9"/>
          <p:cNvSpPr txBox="1"/>
          <p:nvPr/>
        </p:nvSpPr>
        <p:spPr>
          <a:xfrm>
            <a:off x="6906957" y="2471142"/>
            <a:ext cx="123761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Исполнение  </a:t>
            </a:r>
            <a:r>
              <a:rPr sz="1200" b="1" spc="-15" dirty="0">
                <a:latin typeface="Calibri"/>
                <a:cs typeface="Calibri"/>
              </a:rPr>
              <a:t>бюджета </a:t>
            </a:r>
            <a:r>
              <a:rPr sz="1200" b="1" spc="-5" dirty="0">
                <a:latin typeface="Calibri"/>
                <a:cs typeface="Calibri"/>
              </a:rPr>
              <a:t>в  </a:t>
            </a:r>
            <a:r>
              <a:rPr sz="1200" b="1" spc="-10" dirty="0">
                <a:latin typeface="Calibri"/>
                <a:cs typeface="Calibri"/>
              </a:rPr>
              <a:t>текущем</a:t>
            </a:r>
            <a:r>
              <a:rPr sz="1200" b="1" spc="-80" dirty="0">
                <a:latin typeface="Calibri"/>
                <a:cs typeface="Calibri"/>
              </a:rPr>
              <a:t> </a:t>
            </a:r>
            <a:r>
              <a:rPr sz="1200" b="1" spc="-25" dirty="0">
                <a:latin typeface="Calibri"/>
                <a:cs typeface="Calibri"/>
              </a:rPr>
              <a:t>году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0" name="object 10"/>
          <p:cNvSpPr/>
          <p:nvPr/>
        </p:nvSpPr>
        <p:spPr>
          <a:xfrm>
            <a:off x="5201223" y="3583618"/>
            <a:ext cx="1705734" cy="16310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11"/>
          <p:cNvSpPr txBox="1"/>
          <p:nvPr/>
        </p:nvSpPr>
        <p:spPr>
          <a:xfrm>
            <a:off x="5443727" y="3906667"/>
            <a:ext cx="1224915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100" b="1" dirty="0">
                <a:latin typeface="Calibri"/>
                <a:cs typeface="Calibri"/>
              </a:rPr>
              <a:t>Фор</a:t>
            </a:r>
            <a:r>
              <a:rPr sz="1100" b="1" spc="-10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иров</a:t>
            </a:r>
            <a:r>
              <a:rPr sz="1100" b="1" spc="-10" dirty="0">
                <a:latin typeface="Calibri"/>
                <a:cs typeface="Calibri"/>
              </a:rPr>
              <a:t>ан</a:t>
            </a:r>
            <a:r>
              <a:rPr sz="1100" b="1" dirty="0">
                <a:latin typeface="Calibri"/>
                <a:cs typeface="Calibri"/>
              </a:rPr>
              <a:t>ие  отчета об  </a:t>
            </a:r>
            <a:r>
              <a:rPr sz="1100" b="1" spc="-5" dirty="0">
                <a:latin typeface="Calibri"/>
                <a:cs typeface="Calibri"/>
              </a:rPr>
              <a:t>исполнении  </a:t>
            </a:r>
            <a:r>
              <a:rPr sz="1100" b="1" spc="-10" dirty="0">
                <a:latin typeface="Calibri"/>
                <a:cs typeface="Calibri"/>
              </a:rPr>
              <a:t>бюджета  предыдущего  </a:t>
            </a:r>
            <a:r>
              <a:rPr sz="1100" b="1" spc="-15" dirty="0">
                <a:latin typeface="Calibri"/>
                <a:cs typeface="Calibri"/>
              </a:rPr>
              <a:t>года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12"/>
          <p:cNvSpPr/>
          <p:nvPr/>
        </p:nvSpPr>
        <p:spPr>
          <a:xfrm>
            <a:off x="2726565" y="3433396"/>
            <a:ext cx="1780032" cy="172196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13"/>
          <p:cNvSpPr txBox="1"/>
          <p:nvPr/>
        </p:nvSpPr>
        <p:spPr>
          <a:xfrm>
            <a:off x="2953255" y="3645057"/>
            <a:ext cx="1265176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Утверждение  </a:t>
            </a:r>
            <a:r>
              <a:rPr sz="1200" b="1" dirty="0">
                <a:latin typeface="Calibri"/>
                <a:cs typeface="Calibri"/>
              </a:rPr>
              <a:t>отчета об  </a:t>
            </a:r>
            <a:r>
              <a:rPr sz="1200" b="1" spc="-5" dirty="0">
                <a:latin typeface="Calibri"/>
                <a:cs typeface="Calibri"/>
              </a:rPr>
              <a:t>исполнении  </a:t>
            </a:r>
            <a:r>
              <a:rPr sz="1200" b="1" spc="-10" dirty="0">
                <a:latin typeface="Calibri"/>
                <a:cs typeface="Calibri"/>
              </a:rPr>
              <a:t>бюджета  </a:t>
            </a:r>
            <a:r>
              <a:rPr sz="1200" b="1" dirty="0">
                <a:latin typeface="Calibri"/>
                <a:cs typeface="Calibri"/>
              </a:rPr>
              <a:t>пр</a:t>
            </a:r>
            <a:r>
              <a:rPr sz="1200" b="1" spc="-20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5" dirty="0">
                <a:latin typeface="Calibri"/>
                <a:cs typeface="Calibri"/>
              </a:rPr>
              <a:t>ы</a:t>
            </a:r>
            <a:r>
              <a:rPr sz="1200" b="1" spc="-30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у</a:t>
            </a:r>
            <a:r>
              <a:rPr sz="1200" b="1" spc="-20" dirty="0">
                <a:latin typeface="Calibri"/>
                <a:cs typeface="Calibri"/>
              </a:rPr>
              <a:t>щ</a:t>
            </a:r>
            <a:r>
              <a:rPr sz="1200" b="1" dirty="0">
                <a:latin typeface="Calibri"/>
                <a:cs typeface="Calibri"/>
              </a:rPr>
              <a:t>е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 </a:t>
            </a:r>
            <a:r>
              <a:rPr sz="1200" b="1" spc="-15" dirty="0">
                <a:latin typeface="Calibri"/>
                <a:cs typeface="Calibri"/>
              </a:rPr>
              <a:t>года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4" name="object 14"/>
          <p:cNvSpPr/>
          <p:nvPr/>
        </p:nvSpPr>
        <p:spPr>
          <a:xfrm>
            <a:off x="827533" y="2421136"/>
            <a:ext cx="1778508" cy="21183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15"/>
          <p:cNvSpPr txBox="1"/>
          <p:nvPr/>
        </p:nvSpPr>
        <p:spPr>
          <a:xfrm>
            <a:off x="1206480" y="2510067"/>
            <a:ext cx="1140460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Соста</a:t>
            </a:r>
            <a:r>
              <a:rPr sz="1200" b="1" spc="-15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ле</a:t>
            </a:r>
            <a:r>
              <a:rPr sz="1200" b="1" dirty="0">
                <a:latin typeface="Calibri"/>
                <a:cs typeface="Calibri"/>
              </a:rPr>
              <a:t>н</a:t>
            </a:r>
            <a:r>
              <a:rPr sz="1200" b="1" spc="-5" dirty="0">
                <a:latin typeface="Calibri"/>
                <a:cs typeface="Calibri"/>
              </a:rPr>
              <a:t>ие  проекта  </a:t>
            </a:r>
            <a:r>
              <a:rPr sz="1200" b="1" spc="-15" dirty="0">
                <a:latin typeface="Calibri"/>
                <a:cs typeface="Calibri"/>
              </a:rPr>
              <a:t>бюджета  </a:t>
            </a:r>
            <a:r>
              <a:rPr sz="1200" b="1" spc="-10" dirty="0">
                <a:latin typeface="Calibri"/>
                <a:cs typeface="Calibri"/>
              </a:rPr>
              <a:t>очередного  </a:t>
            </a:r>
            <a:r>
              <a:rPr sz="1200" b="1" spc="-20" dirty="0">
                <a:latin typeface="Calibri"/>
                <a:cs typeface="Calibri"/>
              </a:rPr>
              <a:t>года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6" name="object 16"/>
          <p:cNvSpPr/>
          <p:nvPr/>
        </p:nvSpPr>
        <p:spPr>
          <a:xfrm>
            <a:off x="2661208" y="1131952"/>
            <a:ext cx="1442926" cy="230144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17"/>
          <p:cNvSpPr txBox="1"/>
          <p:nvPr/>
        </p:nvSpPr>
        <p:spPr>
          <a:xfrm>
            <a:off x="2726565" y="1460753"/>
            <a:ext cx="127190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Ра</a:t>
            </a:r>
            <a:r>
              <a:rPr sz="1200" b="1" spc="-15" dirty="0">
                <a:latin typeface="Calibri"/>
                <a:cs typeface="Calibri"/>
              </a:rPr>
              <a:t>с</a:t>
            </a:r>
            <a:r>
              <a:rPr sz="1200" b="1" spc="-5" dirty="0">
                <a:latin typeface="Calibri"/>
                <a:cs typeface="Calibri"/>
              </a:rPr>
              <a:t>смот</a:t>
            </a:r>
            <a:r>
              <a:rPr sz="1200" b="1" spc="-15" dirty="0">
                <a:latin typeface="Calibri"/>
                <a:cs typeface="Calibri"/>
              </a:rPr>
              <a:t>р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н</a:t>
            </a:r>
            <a:r>
              <a:rPr sz="1200" b="1" spc="-5" dirty="0">
                <a:latin typeface="Calibri"/>
                <a:cs typeface="Calibri"/>
              </a:rPr>
              <a:t>ие  проекта  </a:t>
            </a:r>
            <a:r>
              <a:rPr sz="1200" b="1" spc="-15" dirty="0">
                <a:latin typeface="Calibri"/>
                <a:cs typeface="Calibri"/>
              </a:rPr>
              <a:t>бюджета  </a:t>
            </a:r>
            <a:r>
              <a:rPr sz="1200" b="1" spc="-10" dirty="0">
                <a:latin typeface="Calibri"/>
                <a:cs typeface="Calibri"/>
              </a:rPr>
              <a:t>очередного  </a:t>
            </a:r>
            <a:r>
              <a:rPr sz="1200" b="1" spc="-20" dirty="0">
                <a:latin typeface="Calibri"/>
                <a:cs typeface="Calibri"/>
              </a:rPr>
              <a:t>года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8" name="object 18"/>
          <p:cNvSpPr/>
          <p:nvPr/>
        </p:nvSpPr>
        <p:spPr>
          <a:xfrm>
            <a:off x="1519557" y="3433397"/>
            <a:ext cx="1207008" cy="76565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19"/>
          <p:cNvSpPr/>
          <p:nvPr/>
        </p:nvSpPr>
        <p:spPr>
          <a:xfrm>
            <a:off x="1475868" y="1878592"/>
            <a:ext cx="1380744" cy="54254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20"/>
          <p:cNvSpPr/>
          <p:nvPr/>
        </p:nvSpPr>
        <p:spPr>
          <a:xfrm>
            <a:off x="6373621" y="1621538"/>
            <a:ext cx="1152144" cy="77114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21"/>
          <p:cNvSpPr/>
          <p:nvPr/>
        </p:nvSpPr>
        <p:spPr>
          <a:xfrm>
            <a:off x="4104134" y="1098803"/>
            <a:ext cx="1078991" cy="79095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22"/>
          <p:cNvSpPr/>
          <p:nvPr/>
        </p:nvSpPr>
        <p:spPr>
          <a:xfrm>
            <a:off x="4218431" y="4281312"/>
            <a:ext cx="1109472" cy="88696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23"/>
          <p:cNvSpPr txBox="1"/>
          <p:nvPr/>
        </p:nvSpPr>
        <p:spPr>
          <a:xfrm>
            <a:off x="7208646" y="1079246"/>
            <a:ext cx="1474471" cy="5078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1905" algn="ctr">
              <a:lnSpc>
                <a:spcPct val="100000"/>
              </a:lnSpc>
            </a:pP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Законодательные</a:t>
            </a:r>
            <a:r>
              <a:rPr sz="1100" b="1" spc="-1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</a:t>
            </a:r>
            <a:r>
              <a:rPr sz="11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</a:t>
            </a:r>
            <a:r>
              <a:rPr sz="1100" b="1" spc="-2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1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1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став</a:t>
            </a:r>
            <a:r>
              <a:rPr sz="11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1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100" b="1" spc="-2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1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1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1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ные  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</a:t>
            </a:r>
            <a:r>
              <a:rPr sz="11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54" name="object 24"/>
          <p:cNvSpPr/>
          <p:nvPr/>
        </p:nvSpPr>
        <p:spPr>
          <a:xfrm>
            <a:off x="516765" y="4281312"/>
            <a:ext cx="2209800" cy="800735"/>
          </a:xfrm>
          <a:custGeom>
            <a:avLst/>
            <a:gdLst/>
            <a:ahLst/>
            <a:cxnLst/>
            <a:rect l="l" t="t" r="r" b="b"/>
            <a:pathLst>
              <a:path w="2209800" h="800734">
                <a:moveTo>
                  <a:pt x="0" y="140728"/>
                </a:moveTo>
                <a:lnTo>
                  <a:pt x="969962" y="140728"/>
                </a:lnTo>
                <a:lnTo>
                  <a:pt x="1385633" y="140728"/>
                </a:lnTo>
                <a:lnTo>
                  <a:pt x="1662874" y="140728"/>
                </a:lnTo>
                <a:lnTo>
                  <a:pt x="1662874" y="250697"/>
                </a:lnTo>
                <a:lnTo>
                  <a:pt x="2209736" y="0"/>
                </a:lnTo>
                <a:lnTo>
                  <a:pt x="1662874" y="415632"/>
                </a:lnTo>
                <a:lnTo>
                  <a:pt x="1662874" y="800506"/>
                </a:lnTo>
                <a:lnTo>
                  <a:pt x="1385633" y="800506"/>
                </a:lnTo>
                <a:lnTo>
                  <a:pt x="969962" y="800506"/>
                </a:lnTo>
                <a:lnTo>
                  <a:pt x="0" y="800506"/>
                </a:lnTo>
                <a:lnTo>
                  <a:pt x="0" y="415632"/>
                </a:lnTo>
                <a:lnTo>
                  <a:pt x="0" y="250697"/>
                </a:lnTo>
                <a:lnTo>
                  <a:pt x="0" y="140728"/>
                </a:lnTo>
                <a:close/>
              </a:path>
            </a:pathLst>
          </a:custGeom>
          <a:solidFill>
            <a:srgbClr val="4F81BD">
              <a:alpha val="38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25"/>
          <p:cNvSpPr txBox="1"/>
          <p:nvPr/>
        </p:nvSpPr>
        <p:spPr>
          <a:xfrm>
            <a:off x="601220" y="4499137"/>
            <a:ext cx="1474471" cy="5078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</a:pP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Законодательные</a:t>
            </a:r>
            <a:r>
              <a:rPr sz="1100" b="1" spc="-1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</a:t>
            </a:r>
            <a:r>
              <a:rPr sz="11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</a:t>
            </a:r>
            <a:r>
              <a:rPr sz="1100" b="1" spc="-2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1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1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став</a:t>
            </a:r>
            <a:r>
              <a:rPr sz="11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1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100" b="1" spc="-2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1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1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1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ные  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</a:t>
            </a:r>
            <a:r>
              <a:rPr sz="11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56" name="object 26"/>
          <p:cNvSpPr/>
          <p:nvPr/>
        </p:nvSpPr>
        <p:spPr>
          <a:xfrm>
            <a:off x="601220" y="925003"/>
            <a:ext cx="2125345" cy="765175"/>
          </a:xfrm>
          <a:custGeom>
            <a:avLst/>
            <a:gdLst/>
            <a:ahLst/>
            <a:cxnLst/>
            <a:rect l="l" t="t" r="r" b="b"/>
            <a:pathLst>
              <a:path w="2125345" h="765175">
                <a:moveTo>
                  <a:pt x="0" y="0"/>
                </a:moveTo>
                <a:lnTo>
                  <a:pt x="969987" y="0"/>
                </a:lnTo>
                <a:lnTo>
                  <a:pt x="1385658" y="0"/>
                </a:lnTo>
                <a:lnTo>
                  <a:pt x="1662772" y="0"/>
                </a:lnTo>
                <a:lnTo>
                  <a:pt x="1662772" y="384810"/>
                </a:lnTo>
                <a:lnTo>
                  <a:pt x="2125052" y="765175"/>
                </a:lnTo>
                <a:lnTo>
                  <a:pt x="1662772" y="549783"/>
                </a:lnTo>
                <a:lnTo>
                  <a:pt x="1662772" y="659764"/>
                </a:lnTo>
                <a:lnTo>
                  <a:pt x="1385658" y="659764"/>
                </a:lnTo>
                <a:lnTo>
                  <a:pt x="969987" y="659764"/>
                </a:lnTo>
                <a:lnTo>
                  <a:pt x="0" y="659764"/>
                </a:lnTo>
                <a:lnTo>
                  <a:pt x="0" y="549783"/>
                </a:lnTo>
                <a:lnTo>
                  <a:pt x="0" y="384810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28000"/>
            </a:srgbClr>
          </a:solidFill>
          <a:ln w="127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27"/>
          <p:cNvSpPr txBox="1"/>
          <p:nvPr/>
        </p:nvSpPr>
        <p:spPr>
          <a:xfrm>
            <a:off x="827533" y="952922"/>
            <a:ext cx="1474471" cy="5078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</a:pP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Законодательные</a:t>
            </a:r>
            <a:r>
              <a:rPr sz="1100" b="1" spc="-1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</a:t>
            </a:r>
            <a:r>
              <a:rPr sz="11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</a:t>
            </a:r>
            <a:r>
              <a:rPr sz="1100" b="1" spc="-2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1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1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став</a:t>
            </a:r>
            <a:r>
              <a:rPr sz="11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1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100" b="1" spc="-2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100" b="1" spc="-1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100" b="1" spc="-1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1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ные  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</a:t>
            </a:r>
            <a:r>
              <a:rPr sz="11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58" name="object 28"/>
          <p:cNvSpPr/>
          <p:nvPr/>
        </p:nvSpPr>
        <p:spPr>
          <a:xfrm>
            <a:off x="5055932" y="2520428"/>
            <a:ext cx="1851025" cy="959888"/>
          </a:xfrm>
          <a:custGeom>
            <a:avLst/>
            <a:gdLst/>
            <a:ahLst/>
            <a:cxnLst/>
            <a:rect l="l" t="t" r="r" b="b"/>
            <a:pathLst>
              <a:path w="1851025" h="1332864">
                <a:moveTo>
                  <a:pt x="0" y="0"/>
                </a:moveTo>
                <a:lnTo>
                  <a:pt x="850011" y="0"/>
                </a:lnTo>
                <a:lnTo>
                  <a:pt x="1214374" y="0"/>
                </a:lnTo>
                <a:lnTo>
                  <a:pt x="1457325" y="0"/>
                </a:lnTo>
                <a:lnTo>
                  <a:pt x="1457325" y="222123"/>
                </a:lnTo>
                <a:lnTo>
                  <a:pt x="1850516" y="473202"/>
                </a:lnTo>
                <a:lnTo>
                  <a:pt x="1457325" y="555244"/>
                </a:lnTo>
                <a:lnTo>
                  <a:pt x="1457325" y="1332484"/>
                </a:lnTo>
                <a:lnTo>
                  <a:pt x="1214374" y="1332484"/>
                </a:lnTo>
                <a:lnTo>
                  <a:pt x="850011" y="1332484"/>
                </a:lnTo>
                <a:lnTo>
                  <a:pt x="0" y="1332484"/>
                </a:lnTo>
                <a:lnTo>
                  <a:pt x="0" y="555244"/>
                </a:lnTo>
                <a:lnTo>
                  <a:pt x="0" y="222123"/>
                </a:lnTo>
                <a:lnTo>
                  <a:pt x="0" y="0"/>
                </a:lnTo>
                <a:close/>
              </a:path>
            </a:pathLst>
          </a:custGeom>
          <a:solidFill>
            <a:srgbClr val="4F81BD">
              <a:alpha val="41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29"/>
          <p:cNvSpPr txBox="1"/>
          <p:nvPr/>
        </p:nvSpPr>
        <p:spPr>
          <a:xfrm>
            <a:off x="5157596" y="2601947"/>
            <a:ext cx="1305560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  исп</a:t>
            </a:r>
            <a:r>
              <a:rPr sz="11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лни</a:t>
            </a: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1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1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  власти, местная  адм</a:t>
            </a: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нис</a:t>
            </a:r>
            <a:r>
              <a:rPr sz="11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</a:t>
            </a: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ц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я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,  финансовые  органы</a:t>
            </a:r>
            <a:endParaRPr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60" name="object 30"/>
          <p:cNvSpPr/>
          <p:nvPr/>
        </p:nvSpPr>
        <p:spPr>
          <a:xfrm>
            <a:off x="6793991" y="4281312"/>
            <a:ext cx="2061211" cy="758190"/>
          </a:xfrm>
          <a:custGeom>
            <a:avLst/>
            <a:gdLst/>
            <a:ahLst/>
            <a:cxnLst/>
            <a:rect l="l" t="t" r="r" b="b"/>
            <a:pathLst>
              <a:path w="2061209" h="758190">
                <a:moveTo>
                  <a:pt x="398018" y="98412"/>
                </a:moveTo>
                <a:lnTo>
                  <a:pt x="675132" y="98412"/>
                </a:lnTo>
                <a:lnTo>
                  <a:pt x="1090802" y="98412"/>
                </a:lnTo>
                <a:lnTo>
                  <a:pt x="2060828" y="98412"/>
                </a:lnTo>
                <a:lnTo>
                  <a:pt x="2060828" y="208381"/>
                </a:lnTo>
                <a:lnTo>
                  <a:pt x="2060828" y="373316"/>
                </a:lnTo>
                <a:lnTo>
                  <a:pt x="2060828" y="758177"/>
                </a:lnTo>
                <a:lnTo>
                  <a:pt x="1090802" y="758177"/>
                </a:lnTo>
                <a:lnTo>
                  <a:pt x="675132" y="758177"/>
                </a:lnTo>
                <a:lnTo>
                  <a:pt x="398018" y="758177"/>
                </a:lnTo>
                <a:lnTo>
                  <a:pt x="398018" y="373316"/>
                </a:lnTo>
                <a:lnTo>
                  <a:pt x="0" y="0"/>
                </a:lnTo>
                <a:lnTo>
                  <a:pt x="398018" y="208381"/>
                </a:lnTo>
                <a:lnTo>
                  <a:pt x="398018" y="98412"/>
                </a:lnTo>
                <a:close/>
              </a:path>
            </a:pathLst>
          </a:custGeom>
          <a:solidFill>
            <a:srgbClr val="4F81BD">
              <a:alpha val="28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31"/>
          <p:cNvSpPr txBox="1"/>
          <p:nvPr/>
        </p:nvSpPr>
        <p:spPr>
          <a:xfrm>
            <a:off x="7377557" y="4399154"/>
            <a:ext cx="1305560" cy="5078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  исп</a:t>
            </a:r>
            <a:r>
              <a:rPr sz="11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лни</a:t>
            </a: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1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1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1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  власти</a:t>
            </a:r>
            <a:endParaRPr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62" name="object 32"/>
          <p:cNvSpPr/>
          <p:nvPr/>
        </p:nvSpPr>
        <p:spPr>
          <a:xfrm>
            <a:off x="53431" y="1690178"/>
            <a:ext cx="1296671" cy="892175"/>
          </a:xfrm>
          <a:custGeom>
            <a:avLst/>
            <a:gdLst/>
            <a:ahLst/>
            <a:cxnLst/>
            <a:rect l="l" t="t" r="r" b="b"/>
            <a:pathLst>
              <a:path w="1296670" h="892175">
                <a:moveTo>
                  <a:pt x="0" y="0"/>
                </a:moveTo>
                <a:lnTo>
                  <a:pt x="756081" y="0"/>
                </a:lnTo>
                <a:lnTo>
                  <a:pt x="1080122" y="0"/>
                </a:lnTo>
                <a:lnTo>
                  <a:pt x="1296098" y="0"/>
                </a:lnTo>
                <a:lnTo>
                  <a:pt x="1296098" y="384810"/>
                </a:lnTo>
                <a:lnTo>
                  <a:pt x="1296098" y="549782"/>
                </a:lnTo>
                <a:lnTo>
                  <a:pt x="1296098" y="659764"/>
                </a:lnTo>
                <a:lnTo>
                  <a:pt x="1080122" y="659764"/>
                </a:lnTo>
                <a:lnTo>
                  <a:pt x="1219136" y="892175"/>
                </a:lnTo>
                <a:lnTo>
                  <a:pt x="756081" y="659764"/>
                </a:lnTo>
                <a:lnTo>
                  <a:pt x="0" y="659764"/>
                </a:lnTo>
                <a:lnTo>
                  <a:pt x="0" y="549782"/>
                </a:lnTo>
                <a:lnTo>
                  <a:pt x="0" y="384810"/>
                </a:lnTo>
                <a:lnTo>
                  <a:pt x="0" y="0"/>
                </a:lnTo>
                <a:close/>
              </a:path>
            </a:pathLst>
          </a:custGeom>
          <a:solidFill>
            <a:srgbClr val="4F81BD">
              <a:alpha val="49000"/>
            </a:srgbClr>
          </a:solidFill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33"/>
          <p:cNvSpPr txBox="1"/>
          <p:nvPr/>
        </p:nvSpPr>
        <p:spPr>
          <a:xfrm>
            <a:off x="53431" y="1713585"/>
            <a:ext cx="1208405" cy="52148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3699"/>
              </a:lnSpc>
            </a:pP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Органы  </a:t>
            </a:r>
            <a:r>
              <a:rPr sz="11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исп</a:t>
            </a:r>
            <a:r>
              <a:rPr sz="11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1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лни</a:t>
            </a:r>
            <a:r>
              <a:rPr sz="11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1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1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ль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1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ой  </a:t>
            </a:r>
            <a:r>
              <a:rPr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власти</a:t>
            </a:r>
            <a:endParaRPr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/>
              <a:pPr/>
              <a:t>18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3E663C8-0E42-DD4F-84D5-0326AD1BA71C}"/>
              </a:ext>
            </a:extLst>
          </p:cNvPr>
          <p:cNvSpPr/>
          <p:nvPr/>
        </p:nvSpPr>
        <p:spPr>
          <a:xfrm>
            <a:off x="1350102" y="67898"/>
            <a:ext cx="68289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 чем основано составление проекта</a:t>
            </a:r>
          </a:p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республиканского бюджета?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Блок-схема: узел 15">
            <a:extLst>
              <a:ext uri="{FF2B5EF4-FFF2-40B4-BE49-F238E27FC236}">
                <a16:creationId xmlns="" xmlns:a16="http://schemas.microsoft.com/office/drawing/2014/main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888274"/>
            <a:ext cx="8585962" cy="185754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2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Составление</a:t>
            </a:r>
            <a:r>
              <a:rPr lang="ru-RU" sz="20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000" b="1" i="1" kern="12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проекта </a:t>
            </a:r>
            <a:r>
              <a:rPr lang="ru-RU" sz="20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республиканского бюджета основывается на: </a:t>
            </a:r>
            <a:endParaRPr lang="en-US" sz="2000" b="1" i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8" name="Picture 2" descr="C:\Users\Meltenov_PA\Desktop\Печатная книг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876" y="1295400"/>
            <a:ext cx="2177321" cy="163299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 Box 18"/>
          <p:cNvSpPr txBox="1">
            <a:spLocks noChangeArrowheads="1"/>
          </p:cNvSpPr>
          <p:nvPr/>
        </p:nvSpPr>
        <p:spPr bwMode="gray">
          <a:xfrm>
            <a:off x="5938271" y="4375617"/>
            <a:ext cx="2928927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Государственных программах Республики Калмыкия</a:t>
            </a:r>
            <a:endParaRPr lang="en-US" sz="12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22"/>
          <p:cNvSpPr txBox="1">
            <a:spLocks noChangeArrowheads="1"/>
          </p:cNvSpPr>
          <p:nvPr/>
        </p:nvSpPr>
        <p:spPr bwMode="gray">
          <a:xfrm>
            <a:off x="684214" y="3332164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0427" y="2548903"/>
            <a:ext cx="26451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 послании Президента Российской Федерации</a:t>
            </a:r>
            <a:endParaRPr lang="en-US" sz="12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2577" y="4071942"/>
            <a:ext cx="297495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 прогнозе и прогнозе </a:t>
            </a:r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 развития Республики Калмыкия</a:t>
            </a:r>
          </a:p>
        </p:txBody>
      </p:sp>
      <p:sp>
        <p:nvSpPr>
          <p:cNvPr id="25" name="Прямоугольник 6"/>
          <p:cNvSpPr>
            <a:spLocks noChangeArrowheads="1"/>
          </p:cNvSpPr>
          <p:nvPr/>
        </p:nvSpPr>
        <p:spPr bwMode="auto">
          <a:xfrm>
            <a:off x="6014159" y="2731415"/>
            <a:ext cx="300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Основных направлениях бюджетной и налоговой политики</a:t>
            </a:r>
          </a:p>
        </p:txBody>
      </p:sp>
      <p:pic>
        <p:nvPicPr>
          <p:cNvPr id="26" name="Таблица 31" descr="pic_136370993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8596" y="1428737"/>
            <a:ext cx="1657376" cy="1033474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27" name="Прямоугольник 26"/>
          <p:cNvSpPr/>
          <p:nvPr/>
        </p:nvSpPr>
        <p:spPr>
          <a:xfrm rot="1339888">
            <a:off x="7002132" y="1607706"/>
            <a:ext cx="1644220" cy="707886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1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10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бюджетной и налоговой </a:t>
            </a:r>
            <a:r>
              <a:rPr lang="ru-RU" sz="1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политики Республики Калмыкия</a:t>
            </a:r>
            <a:endParaRPr lang="ru-RU" sz="10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3" descr="C:\Users\Meltenov_PA\Desktop\c04fb8e359f8aad697bb5855a4873a40.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45" y="3241400"/>
            <a:ext cx="919190" cy="69292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Meltenov_PA\Desktop\63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073" y="3513535"/>
            <a:ext cx="1531323" cy="86208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6885410" y="3193080"/>
            <a:ext cx="1034649" cy="1092607"/>
          </a:xfrm>
          <a:prstGeom prst="rect">
            <a:avLst/>
          </a:prstGeom>
          <a:scene3d>
            <a:camera prst="isometricOffAxis1Top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Государственная  программа Образования</a:t>
            </a:r>
            <a:endParaRPr lang="ru-RU" sz="1300" dirty="0">
              <a:solidFill>
                <a:schemeClr val="bg2"/>
              </a:solidFill>
            </a:endParaRPr>
          </a:p>
        </p:txBody>
      </p:sp>
      <p:pic>
        <p:nvPicPr>
          <p:cNvPr id="34" name="Picture 2" descr="C:\Users\Demidenko-ev\Desktop\67\pochemu_rf_pravopereemnica_sssr_vibrala_gerb_sverzhennoj_monarhii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88070" y="1685925"/>
            <a:ext cx="1203029" cy="1308277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3268978" y="3177691"/>
            <a:ext cx="25003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Указе Президента Российской Федерации от 07.05.2018 г. № 204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 национальных целях и стратегических задачах развития Российской Федерации на период до 2024 года</a:t>
            </a: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"/>
          <p:cNvSpPr txBox="1">
            <a:spLocks noGrp="1"/>
          </p:cNvSpPr>
          <p:nvPr>
            <p:ph type="ctrTitle" idx="4294967295"/>
          </p:nvPr>
        </p:nvSpPr>
        <p:spPr>
          <a:xfrm>
            <a:off x="685800" y="1964342"/>
            <a:ext cx="7772400" cy="9519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Отдельные показатели социально – 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itchFamily="34" charset="0"/>
                <a:cs typeface="Calibri" pitchFamily="34" charset="0"/>
              </a:rPr>
              <a:t>экономического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развития  Республики Калмыкия за 2019 - 2023 годы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endParaRPr sz="2000" b="1" dirty="0"/>
          </a:p>
        </p:txBody>
      </p:sp>
      <p:sp>
        <p:nvSpPr>
          <p:cNvPr id="331" name="Google Shape;331;p31"/>
          <p:cNvSpPr txBox="1">
            <a:spLocks noGrp="1"/>
          </p:cNvSpPr>
          <p:nvPr>
            <p:ph type="subTitle" idx="4294967295"/>
          </p:nvPr>
        </p:nvSpPr>
        <p:spPr>
          <a:xfrm>
            <a:off x="3488300" y="4034083"/>
            <a:ext cx="5655700" cy="7157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sz="900" i="1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Источник информации : Постановление Правительства Республики Калмыкия от 16.10.2020 г. № 331 «Об основных показателях прогноза социально-экономического развития Республики Калмыкия на 2021 год и на период до 2023 года»</a:t>
            </a:r>
          </a:p>
          <a:p>
            <a:pPr marL="0" lvl="0" indent="0">
              <a:buNone/>
            </a:pPr>
            <a:r>
              <a:rPr lang="ru-RU" sz="900" i="1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* информация представлена по базовому варианту</a:t>
            </a:r>
          </a:p>
        </p:txBody>
      </p:sp>
      <p:sp>
        <p:nvSpPr>
          <p:cNvPr id="332" name="Google Shape;332;p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19</a:t>
            </a:fld>
            <a:endParaRPr/>
          </a:p>
        </p:txBody>
      </p:sp>
      <p:grpSp>
        <p:nvGrpSpPr>
          <p:cNvPr id="2" name="Google Shape;333;p31"/>
          <p:cNvGrpSpPr/>
          <p:nvPr/>
        </p:nvGrpSpPr>
        <p:grpSpPr>
          <a:xfrm>
            <a:off x="4193157" y="1338806"/>
            <a:ext cx="757693" cy="549894"/>
            <a:chOff x="3932350" y="3714775"/>
            <a:chExt cx="439650" cy="319075"/>
          </a:xfrm>
        </p:grpSpPr>
        <p:sp>
          <p:nvSpPr>
            <p:cNvPr id="334" name="Google Shape;334;p31"/>
            <p:cNvSpPr/>
            <p:nvPr/>
          </p:nvSpPr>
          <p:spPr>
            <a:xfrm>
              <a:off x="3932350" y="3714775"/>
              <a:ext cx="439650" cy="319075"/>
            </a:xfrm>
            <a:custGeom>
              <a:avLst/>
              <a:gdLst/>
              <a:ahLst/>
              <a:cxnLst/>
              <a:rect l="l" t="t" r="r" b="b"/>
              <a:pathLst>
                <a:path w="17586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3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5" name="Google Shape;335;p31"/>
            <p:cNvSpPr/>
            <p:nvPr/>
          </p:nvSpPr>
          <p:spPr>
            <a:xfrm>
              <a:off x="3970100" y="3862750"/>
              <a:ext cx="77350" cy="132750"/>
            </a:xfrm>
            <a:custGeom>
              <a:avLst/>
              <a:gdLst/>
              <a:ahLst/>
              <a:cxnLst/>
              <a:rect l="l" t="t" r="r" b="b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6" name="Google Shape;336;p31"/>
            <p:cNvSpPr/>
            <p:nvPr/>
          </p:nvSpPr>
          <p:spPr>
            <a:xfrm>
              <a:off x="4278800" y="3862750"/>
              <a:ext cx="77350" cy="132750"/>
            </a:xfrm>
            <a:custGeom>
              <a:avLst/>
              <a:gdLst/>
              <a:ahLst/>
              <a:cxnLst/>
              <a:rect l="l" t="t" r="r" b="b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7" name="Google Shape;337;p31"/>
            <p:cNvSpPr/>
            <p:nvPr/>
          </p:nvSpPr>
          <p:spPr>
            <a:xfrm>
              <a:off x="4073000" y="3716600"/>
              <a:ext cx="77350" cy="278900"/>
            </a:xfrm>
            <a:custGeom>
              <a:avLst/>
              <a:gdLst/>
              <a:ahLst/>
              <a:cxnLst/>
              <a:rect l="l" t="t" r="r" b="b"/>
              <a:pathLst>
                <a:path w="3094" h="11156" fill="none" extrusionOk="0">
                  <a:moveTo>
                    <a:pt x="3094" y="11155"/>
                  </a:moveTo>
                  <a:lnTo>
                    <a:pt x="3094" y="488"/>
                  </a:lnTo>
                  <a:lnTo>
                    <a:pt x="3094" y="488"/>
                  </a:lnTo>
                  <a:lnTo>
                    <a:pt x="3094" y="391"/>
                  </a:lnTo>
                  <a:lnTo>
                    <a:pt x="3070" y="293"/>
                  </a:lnTo>
                  <a:lnTo>
                    <a:pt x="3021" y="220"/>
                  </a:lnTo>
                  <a:lnTo>
                    <a:pt x="2948" y="147"/>
                  </a:lnTo>
                  <a:lnTo>
                    <a:pt x="2899" y="98"/>
                  </a:lnTo>
                  <a:lnTo>
                    <a:pt x="2802" y="50"/>
                  </a:lnTo>
                  <a:lnTo>
                    <a:pt x="2704" y="25"/>
                  </a:lnTo>
                  <a:lnTo>
                    <a:pt x="260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1" y="25"/>
                  </a:lnTo>
                  <a:lnTo>
                    <a:pt x="293" y="50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11155"/>
                  </a:lnTo>
                  <a:lnTo>
                    <a:pt x="3094" y="11155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8" name="Google Shape;338;p31"/>
            <p:cNvSpPr/>
            <p:nvPr/>
          </p:nvSpPr>
          <p:spPr>
            <a:xfrm>
              <a:off x="4175900" y="3787250"/>
              <a:ext cx="77350" cy="208250"/>
            </a:xfrm>
            <a:custGeom>
              <a:avLst/>
              <a:gdLst/>
              <a:ahLst/>
              <a:cxnLst/>
              <a:rect l="l" t="t" r="r" b="b"/>
              <a:pathLst>
                <a:path w="3094" h="8330" fill="none" extrusionOk="0">
                  <a:moveTo>
                    <a:pt x="3094" y="832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8329"/>
                  </a:lnTo>
                  <a:lnTo>
                    <a:pt x="3094" y="832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>
            <a:spLocks noGrp="1"/>
          </p:cNvSpPr>
          <p:nvPr>
            <p:ph type="title"/>
          </p:nvPr>
        </p:nvSpPr>
        <p:spPr>
          <a:xfrm>
            <a:off x="0" y="1569396"/>
            <a:ext cx="2600528" cy="17509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Уважаемые жители Республики Калмыкия!</a:t>
            </a:r>
            <a:endParaRPr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7" name="Google Shape;107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</a:t>
            </a:fld>
            <a:endParaRPr/>
          </a:p>
        </p:txBody>
      </p:sp>
      <p:sp>
        <p:nvSpPr>
          <p:cNvPr id="6" name="Текст 5">
            <a:extLst>
              <a:ext uri="{FF2B5EF4-FFF2-40B4-BE49-F238E27FC236}">
                <a16:creationId xmlns="" xmlns:a16="http://schemas.microsoft.com/office/drawing/2014/main" id="{57B822EA-0837-C543-98D2-E3C9861C5B68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2755735" y="174057"/>
            <a:ext cx="6075403" cy="4286432"/>
          </a:xfrm>
        </p:spPr>
        <p:txBody>
          <a:bodyPr/>
          <a:lstStyle/>
          <a:p>
            <a:pPr marL="11113" indent="11113" algn="just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Перед 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Вами очередное издание Бюджета для граждан. Брошюра подготовлена на основе проекта закона Республики Калмыкия «О республиканском бюджете на 2021 год и плановый период 2022 и 2023 годов». Представленная в ней информация позволит каждому жителю республики узнать о прогнозируемых показателях социально-экономического развития региона, о планируемых доходах и расходах республиканского бюджета, а также  об основных направлениях бюджетной политики на ближайшие три года. В 2021 году Республика Калмыкия сохраняет все свои социальные обязательства. Кроме того, в приоритете остаётся оказание государственной поддержки сельскохозяйственным товаропроизводителям, стимулирование развития малого и среднего предпринимательства, развитие региональной дорожно-транспортной инфраструктуры, инвестиции в коммунальное хозяйство. Финансирование и реализация вышеуказанных мероприятий  будет осуществляться в рамках 35 региональных проектов и 21 государственной программы Республики Калмыкия.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B6C6C652-DF8F-234A-8580-F8ADF9FA3D5E}"/>
              </a:ext>
            </a:extLst>
          </p:cNvPr>
          <p:cNvSpPr/>
          <p:nvPr/>
        </p:nvSpPr>
        <p:spPr>
          <a:xfrm>
            <a:off x="3068601" y="4423303"/>
            <a:ext cx="6075399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ru-RU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Первый заместитель Председателя Правительства Республики Калмыкия – </a:t>
            </a:r>
          </a:p>
          <a:p>
            <a:pPr algn="r">
              <a:spcBef>
                <a:spcPct val="20000"/>
              </a:spcBef>
              <a:defRPr/>
            </a:pPr>
            <a:r>
              <a:rPr lang="ru-RU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Министр </a:t>
            </a:r>
            <a:r>
              <a:rPr lang="ru-RU" sz="1200" b="1" dirty="0">
                <a:latin typeface="Calibri" panose="020F0502020204030204" pitchFamily="34" charset="0"/>
                <a:cs typeface="Calibri" panose="020F0502020204030204" pitchFamily="34" charset="0"/>
              </a:rPr>
              <a:t>финансов </a:t>
            </a:r>
            <a:r>
              <a:rPr lang="ru-RU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Республики </a:t>
            </a:r>
            <a:r>
              <a:rPr lang="ru-RU" sz="1200" b="1" dirty="0">
                <a:latin typeface="Calibri" panose="020F0502020204030204" pitchFamily="34" charset="0"/>
                <a:cs typeface="Calibri" panose="020F0502020204030204" pitchFamily="34" charset="0"/>
              </a:rPr>
              <a:t>Калмыкия</a:t>
            </a:r>
          </a:p>
          <a:p>
            <a:pPr algn="r">
              <a:spcBef>
                <a:spcPct val="20000"/>
              </a:spcBef>
              <a:defRPr/>
            </a:pPr>
            <a:r>
              <a:rPr lang="ru-RU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О.С. </a:t>
            </a:r>
            <a:r>
              <a:rPr lang="ru-RU" sz="1200" b="1" dirty="0" err="1">
                <a:latin typeface="Calibri" panose="020F0502020204030204" pitchFamily="34" charset="0"/>
                <a:cs typeface="Calibri" panose="020F0502020204030204" pitchFamily="34" charset="0"/>
              </a:rPr>
              <a:t>Шургучеев</a:t>
            </a:r>
            <a:endParaRPr lang="ru-RU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0" y="647779"/>
            <a:ext cx="2597727" cy="15759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defRPr/>
            </a:pPr>
            <a:r>
              <a:rPr lang="ru-RU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Размер прожиточного минимума </a:t>
            </a:r>
            <a:br>
              <a:rPr lang="ru-RU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(руб. в мес.)</a:t>
            </a:r>
            <a:r>
              <a:rPr lang="en-US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en-US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dirty="0"/>
          </a:p>
        </p:txBody>
      </p:sp>
      <p:sp>
        <p:nvSpPr>
          <p:cNvPr id="184" name="Google Shape;184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20</a:t>
            </a:fld>
            <a:endParaRPr/>
          </a:p>
        </p:txBody>
      </p:sp>
      <p:grpSp>
        <p:nvGrpSpPr>
          <p:cNvPr id="2" name="Google Shape;190;p24"/>
          <p:cNvGrpSpPr/>
          <p:nvPr/>
        </p:nvGrpSpPr>
        <p:grpSpPr>
          <a:xfrm>
            <a:off x="3868697" y="2123336"/>
            <a:ext cx="394068" cy="325505"/>
            <a:chOff x="5268225" y="4341925"/>
            <a:chExt cx="468850" cy="387275"/>
          </a:xfrm>
        </p:grpSpPr>
        <p:sp>
          <p:nvSpPr>
            <p:cNvPr id="191" name="Google Shape;191;p24"/>
            <p:cNvSpPr/>
            <p:nvPr/>
          </p:nvSpPr>
          <p:spPr>
            <a:xfrm>
              <a:off x="5652425" y="4676800"/>
              <a:ext cx="65775" cy="52400"/>
            </a:xfrm>
            <a:custGeom>
              <a:avLst/>
              <a:gdLst/>
              <a:ahLst/>
              <a:cxnLst/>
              <a:rect l="l" t="t" r="r" b="b"/>
              <a:pathLst>
                <a:path w="2631" h="2096" fill="none" extrusionOk="0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122" y="1291"/>
                  </a:lnTo>
                  <a:lnTo>
                    <a:pt x="244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412" y="1511"/>
                  </a:lnTo>
                  <a:lnTo>
                    <a:pt x="2533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5287100" y="4676800"/>
              <a:ext cx="65775" cy="52400"/>
            </a:xfrm>
            <a:custGeom>
              <a:avLst/>
              <a:gdLst/>
              <a:ahLst/>
              <a:cxnLst/>
              <a:rect l="l" t="t" r="r" b="b"/>
              <a:pathLst>
                <a:path w="2631" h="2096" fill="none" extrusionOk="0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98" y="1291"/>
                  </a:lnTo>
                  <a:lnTo>
                    <a:pt x="220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387" y="1511"/>
                  </a:lnTo>
                  <a:lnTo>
                    <a:pt x="2509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5268225" y="4341925"/>
              <a:ext cx="468850" cy="333075"/>
            </a:xfrm>
            <a:custGeom>
              <a:avLst/>
              <a:gdLst/>
              <a:ahLst/>
              <a:cxnLst/>
              <a:rect l="l" t="t" r="r" b="b"/>
              <a:pathLst>
                <a:path w="18754" h="13323" fill="none" extrusionOk="0">
                  <a:moveTo>
                    <a:pt x="18754" y="5553"/>
                  </a:moveTo>
                  <a:lnTo>
                    <a:pt x="18754" y="5553"/>
                  </a:lnTo>
                  <a:lnTo>
                    <a:pt x="18730" y="5334"/>
                  </a:lnTo>
                  <a:lnTo>
                    <a:pt x="18681" y="5091"/>
                  </a:lnTo>
                  <a:lnTo>
                    <a:pt x="18583" y="4847"/>
                  </a:lnTo>
                  <a:lnTo>
                    <a:pt x="18462" y="4628"/>
                  </a:lnTo>
                  <a:lnTo>
                    <a:pt x="18291" y="4433"/>
                  </a:lnTo>
                  <a:lnTo>
                    <a:pt x="18121" y="4287"/>
                  </a:lnTo>
                  <a:lnTo>
                    <a:pt x="18023" y="4214"/>
                  </a:lnTo>
                  <a:lnTo>
                    <a:pt x="17926" y="4165"/>
                  </a:lnTo>
                  <a:lnTo>
                    <a:pt x="17828" y="4141"/>
                  </a:lnTo>
                  <a:lnTo>
                    <a:pt x="17731" y="4141"/>
                  </a:lnTo>
                  <a:lnTo>
                    <a:pt x="16489" y="4141"/>
                  </a:lnTo>
                  <a:lnTo>
                    <a:pt x="15588" y="1803"/>
                  </a:lnTo>
                  <a:lnTo>
                    <a:pt x="15588" y="1803"/>
                  </a:lnTo>
                  <a:lnTo>
                    <a:pt x="15490" y="1583"/>
                  </a:lnTo>
                  <a:lnTo>
                    <a:pt x="15344" y="1364"/>
                  </a:lnTo>
                  <a:lnTo>
                    <a:pt x="15174" y="1169"/>
                  </a:lnTo>
                  <a:lnTo>
                    <a:pt x="15003" y="975"/>
                  </a:lnTo>
                  <a:lnTo>
                    <a:pt x="14784" y="804"/>
                  </a:lnTo>
                  <a:lnTo>
                    <a:pt x="14565" y="658"/>
                  </a:lnTo>
                  <a:lnTo>
                    <a:pt x="14346" y="536"/>
                  </a:lnTo>
                  <a:lnTo>
                    <a:pt x="14102" y="439"/>
                  </a:lnTo>
                  <a:lnTo>
                    <a:pt x="14102" y="439"/>
                  </a:lnTo>
                  <a:lnTo>
                    <a:pt x="13810" y="390"/>
                  </a:lnTo>
                  <a:lnTo>
                    <a:pt x="13444" y="317"/>
                  </a:lnTo>
                  <a:lnTo>
                    <a:pt x="12933" y="220"/>
                  </a:lnTo>
                  <a:lnTo>
                    <a:pt x="12275" y="147"/>
                  </a:lnTo>
                  <a:lnTo>
                    <a:pt x="11472" y="73"/>
                  </a:lnTo>
                  <a:lnTo>
                    <a:pt x="10498" y="25"/>
                  </a:lnTo>
                  <a:lnTo>
                    <a:pt x="9377" y="0"/>
                  </a:lnTo>
                  <a:lnTo>
                    <a:pt x="9377" y="0"/>
                  </a:lnTo>
                  <a:lnTo>
                    <a:pt x="8257" y="25"/>
                  </a:lnTo>
                  <a:lnTo>
                    <a:pt x="7283" y="73"/>
                  </a:lnTo>
                  <a:lnTo>
                    <a:pt x="6479" y="147"/>
                  </a:lnTo>
                  <a:lnTo>
                    <a:pt x="5821" y="220"/>
                  </a:lnTo>
                  <a:lnTo>
                    <a:pt x="5310" y="317"/>
                  </a:lnTo>
                  <a:lnTo>
                    <a:pt x="4945" y="390"/>
                  </a:lnTo>
                  <a:lnTo>
                    <a:pt x="4652" y="439"/>
                  </a:lnTo>
                  <a:lnTo>
                    <a:pt x="4652" y="439"/>
                  </a:lnTo>
                  <a:lnTo>
                    <a:pt x="4409" y="536"/>
                  </a:lnTo>
                  <a:lnTo>
                    <a:pt x="4190" y="658"/>
                  </a:lnTo>
                  <a:lnTo>
                    <a:pt x="3970" y="804"/>
                  </a:lnTo>
                  <a:lnTo>
                    <a:pt x="3751" y="975"/>
                  </a:lnTo>
                  <a:lnTo>
                    <a:pt x="3581" y="1169"/>
                  </a:lnTo>
                  <a:lnTo>
                    <a:pt x="3410" y="1364"/>
                  </a:lnTo>
                  <a:lnTo>
                    <a:pt x="3264" y="1583"/>
                  </a:lnTo>
                  <a:lnTo>
                    <a:pt x="3167" y="1803"/>
                  </a:lnTo>
                  <a:lnTo>
                    <a:pt x="2266" y="4141"/>
                  </a:lnTo>
                  <a:lnTo>
                    <a:pt x="1023" y="4141"/>
                  </a:lnTo>
                  <a:lnTo>
                    <a:pt x="1023" y="4141"/>
                  </a:lnTo>
                  <a:lnTo>
                    <a:pt x="926" y="4141"/>
                  </a:lnTo>
                  <a:lnTo>
                    <a:pt x="829" y="4165"/>
                  </a:lnTo>
                  <a:lnTo>
                    <a:pt x="731" y="4214"/>
                  </a:lnTo>
                  <a:lnTo>
                    <a:pt x="634" y="4287"/>
                  </a:lnTo>
                  <a:lnTo>
                    <a:pt x="463" y="4433"/>
                  </a:lnTo>
                  <a:lnTo>
                    <a:pt x="293" y="4628"/>
                  </a:lnTo>
                  <a:lnTo>
                    <a:pt x="171" y="4847"/>
                  </a:lnTo>
                  <a:lnTo>
                    <a:pt x="74" y="5091"/>
                  </a:lnTo>
                  <a:lnTo>
                    <a:pt x="25" y="5334"/>
                  </a:lnTo>
                  <a:lnTo>
                    <a:pt x="1" y="5553"/>
                  </a:lnTo>
                  <a:lnTo>
                    <a:pt x="1" y="5553"/>
                  </a:lnTo>
                  <a:lnTo>
                    <a:pt x="25" y="5748"/>
                  </a:lnTo>
                  <a:lnTo>
                    <a:pt x="74" y="5894"/>
                  </a:lnTo>
                  <a:lnTo>
                    <a:pt x="171" y="6016"/>
                  </a:lnTo>
                  <a:lnTo>
                    <a:pt x="293" y="6089"/>
                  </a:lnTo>
                  <a:lnTo>
                    <a:pt x="463" y="6138"/>
                  </a:lnTo>
                  <a:lnTo>
                    <a:pt x="634" y="6187"/>
                  </a:lnTo>
                  <a:lnTo>
                    <a:pt x="1023" y="6187"/>
                  </a:lnTo>
                  <a:lnTo>
                    <a:pt x="1462" y="6187"/>
                  </a:lnTo>
                  <a:lnTo>
                    <a:pt x="1145" y="7015"/>
                  </a:lnTo>
                  <a:lnTo>
                    <a:pt x="1145" y="7015"/>
                  </a:lnTo>
                  <a:lnTo>
                    <a:pt x="999" y="7526"/>
                  </a:lnTo>
                  <a:lnTo>
                    <a:pt x="877" y="8086"/>
                  </a:lnTo>
                  <a:lnTo>
                    <a:pt x="780" y="8671"/>
                  </a:lnTo>
                  <a:lnTo>
                    <a:pt x="756" y="9207"/>
                  </a:lnTo>
                  <a:lnTo>
                    <a:pt x="756" y="13323"/>
                  </a:lnTo>
                  <a:lnTo>
                    <a:pt x="17999" y="13323"/>
                  </a:lnTo>
                  <a:lnTo>
                    <a:pt x="17999" y="9207"/>
                  </a:lnTo>
                  <a:lnTo>
                    <a:pt x="17999" y="9207"/>
                  </a:lnTo>
                  <a:lnTo>
                    <a:pt x="17975" y="8671"/>
                  </a:lnTo>
                  <a:lnTo>
                    <a:pt x="17877" y="8086"/>
                  </a:lnTo>
                  <a:lnTo>
                    <a:pt x="17755" y="7526"/>
                  </a:lnTo>
                  <a:lnTo>
                    <a:pt x="17609" y="7015"/>
                  </a:lnTo>
                  <a:lnTo>
                    <a:pt x="17293" y="6187"/>
                  </a:lnTo>
                  <a:lnTo>
                    <a:pt x="17731" y="6187"/>
                  </a:lnTo>
                  <a:lnTo>
                    <a:pt x="17731" y="6187"/>
                  </a:lnTo>
                  <a:lnTo>
                    <a:pt x="18121" y="6187"/>
                  </a:lnTo>
                  <a:lnTo>
                    <a:pt x="18291" y="6138"/>
                  </a:lnTo>
                  <a:lnTo>
                    <a:pt x="18462" y="6089"/>
                  </a:lnTo>
                  <a:lnTo>
                    <a:pt x="18583" y="6016"/>
                  </a:lnTo>
                  <a:lnTo>
                    <a:pt x="18681" y="5894"/>
                  </a:lnTo>
                  <a:lnTo>
                    <a:pt x="18730" y="5748"/>
                  </a:lnTo>
                  <a:lnTo>
                    <a:pt x="18754" y="5553"/>
                  </a:lnTo>
                  <a:lnTo>
                    <a:pt x="18754" y="555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4" name="Google Shape;194;p24"/>
            <p:cNvSpPr/>
            <p:nvPr/>
          </p:nvSpPr>
          <p:spPr>
            <a:xfrm>
              <a:off x="5351025" y="4375400"/>
              <a:ext cx="303250" cy="149825"/>
            </a:xfrm>
            <a:custGeom>
              <a:avLst/>
              <a:gdLst/>
              <a:ahLst/>
              <a:cxnLst/>
              <a:rect l="l" t="t" r="r" b="b"/>
              <a:pathLst>
                <a:path w="12130" h="5993" fill="none" extrusionOk="0">
                  <a:moveTo>
                    <a:pt x="1" y="4628"/>
                  </a:moveTo>
                  <a:lnTo>
                    <a:pt x="1" y="4628"/>
                  </a:lnTo>
                  <a:lnTo>
                    <a:pt x="171" y="4019"/>
                  </a:lnTo>
                  <a:lnTo>
                    <a:pt x="585" y="2656"/>
                  </a:lnTo>
                  <a:lnTo>
                    <a:pt x="805" y="1925"/>
                  </a:lnTo>
                  <a:lnTo>
                    <a:pt x="1024" y="1292"/>
                  </a:lnTo>
                  <a:lnTo>
                    <a:pt x="1194" y="829"/>
                  </a:lnTo>
                  <a:lnTo>
                    <a:pt x="1267" y="707"/>
                  </a:lnTo>
                  <a:lnTo>
                    <a:pt x="1316" y="658"/>
                  </a:lnTo>
                  <a:lnTo>
                    <a:pt x="1316" y="658"/>
                  </a:lnTo>
                  <a:lnTo>
                    <a:pt x="1535" y="561"/>
                  </a:lnTo>
                  <a:lnTo>
                    <a:pt x="1852" y="464"/>
                  </a:lnTo>
                  <a:lnTo>
                    <a:pt x="2315" y="342"/>
                  </a:lnTo>
                  <a:lnTo>
                    <a:pt x="2948" y="220"/>
                  </a:lnTo>
                  <a:lnTo>
                    <a:pt x="3776" y="98"/>
                  </a:lnTo>
                  <a:lnTo>
                    <a:pt x="4799" y="25"/>
                  </a:lnTo>
                  <a:lnTo>
                    <a:pt x="5408" y="1"/>
                  </a:lnTo>
                  <a:lnTo>
                    <a:pt x="6065" y="1"/>
                  </a:lnTo>
                  <a:lnTo>
                    <a:pt x="6065" y="1"/>
                  </a:lnTo>
                  <a:lnTo>
                    <a:pt x="6723" y="1"/>
                  </a:lnTo>
                  <a:lnTo>
                    <a:pt x="7332" y="25"/>
                  </a:lnTo>
                  <a:lnTo>
                    <a:pt x="8355" y="98"/>
                  </a:lnTo>
                  <a:lnTo>
                    <a:pt x="9183" y="220"/>
                  </a:lnTo>
                  <a:lnTo>
                    <a:pt x="9816" y="342"/>
                  </a:lnTo>
                  <a:lnTo>
                    <a:pt x="10279" y="464"/>
                  </a:lnTo>
                  <a:lnTo>
                    <a:pt x="10595" y="561"/>
                  </a:lnTo>
                  <a:lnTo>
                    <a:pt x="10814" y="658"/>
                  </a:lnTo>
                  <a:lnTo>
                    <a:pt x="10814" y="658"/>
                  </a:lnTo>
                  <a:lnTo>
                    <a:pt x="10863" y="707"/>
                  </a:lnTo>
                  <a:lnTo>
                    <a:pt x="10936" y="829"/>
                  </a:lnTo>
                  <a:lnTo>
                    <a:pt x="11107" y="1292"/>
                  </a:lnTo>
                  <a:lnTo>
                    <a:pt x="11326" y="1925"/>
                  </a:lnTo>
                  <a:lnTo>
                    <a:pt x="11545" y="2656"/>
                  </a:lnTo>
                  <a:lnTo>
                    <a:pt x="11959" y="4019"/>
                  </a:lnTo>
                  <a:lnTo>
                    <a:pt x="12130" y="4628"/>
                  </a:lnTo>
                  <a:lnTo>
                    <a:pt x="12130" y="4628"/>
                  </a:lnTo>
                  <a:lnTo>
                    <a:pt x="12105" y="4677"/>
                  </a:lnTo>
                  <a:lnTo>
                    <a:pt x="12057" y="4750"/>
                  </a:lnTo>
                  <a:lnTo>
                    <a:pt x="11959" y="4823"/>
                  </a:lnTo>
                  <a:lnTo>
                    <a:pt x="11813" y="4921"/>
                  </a:lnTo>
                  <a:lnTo>
                    <a:pt x="11618" y="5042"/>
                  </a:lnTo>
                  <a:lnTo>
                    <a:pt x="11375" y="5164"/>
                  </a:lnTo>
                  <a:lnTo>
                    <a:pt x="11058" y="5262"/>
                  </a:lnTo>
                  <a:lnTo>
                    <a:pt x="10717" y="5383"/>
                  </a:lnTo>
                  <a:lnTo>
                    <a:pt x="10327" y="5505"/>
                  </a:lnTo>
                  <a:lnTo>
                    <a:pt x="9865" y="5627"/>
                  </a:lnTo>
                  <a:lnTo>
                    <a:pt x="9377" y="5724"/>
                  </a:lnTo>
                  <a:lnTo>
                    <a:pt x="8817" y="5822"/>
                  </a:lnTo>
                  <a:lnTo>
                    <a:pt x="8208" y="5895"/>
                  </a:lnTo>
                  <a:lnTo>
                    <a:pt x="7551" y="5944"/>
                  </a:lnTo>
                  <a:lnTo>
                    <a:pt x="6845" y="5992"/>
                  </a:lnTo>
                  <a:lnTo>
                    <a:pt x="6065" y="5992"/>
                  </a:lnTo>
                  <a:lnTo>
                    <a:pt x="6065" y="5992"/>
                  </a:lnTo>
                  <a:lnTo>
                    <a:pt x="5286" y="5992"/>
                  </a:lnTo>
                  <a:lnTo>
                    <a:pt x="4580" y="5944"/>
                  </a:lnTo>
                  <a:lnTo>
                    <a:pt x="3922" y="5895"/>
                  </a:lnTo>
                  <a:lnTo>
                    <a:pt x="3313" y="5822"/>
                  </a:lnTo>
                  <a:lnTo>
                    <a:pt x="2753" y="5724"/>
                  </a:lnTo>
                  <a:lnTo>
                    <a:pt x="2266" y="5627"/>
                  </a:lnTo>
                  <a:lnTo>
                    <a:pt x="1803" y="5505"/>
                  </a:lnTo>
                  <a:lnTo>
                    <a:pt x="1413" y="5383"/>
                  </a:lnTo>
                  <a:lnTo>
                    <a:pt x="1072" y="5262"/>
                  </a:lnTo>
                  <a:lnTo>
                    <a:pt x="756" y="5164"/>
                  </a:lnTo>
                  <a:lnTo>
                    <a:pt x="512" y="5042"/>
                  </a:lnTo>
                  <a:lnTo>
                    <a:pt x="317" y="4921"/>
                  </a:lnTo>
                  <a:lnTo>
                    <a:pt x="171" y="4823"/>
                  </a:lnTo>
                  <a:lnTo>
                    <a:pt x="74" y="4750"/>
                  </a:lnTo>
                  <a:lnTo>
                    <a:pt x="25" y="4677"/>
                  </a:lnTo>
                  <a:lnTo>
                    <a:pt x="1" y="4628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5" name="Google Shape;195;p24"/>
            <p:cNvSpPr/>
            <p:nvPr/>
          </p:nvSpPr>
          <p:spPr>
            <a:xfrm>
              <a:off x="5326675" y="4569025"/>
              <a:ext cx="81000" cy="65175"/>
            </a:xfrm>
            <a:custGeom>
              <a:avLst/>
              <a:gdLst/>
              <a:ahLst/>
              <a:cxnLst/>
              <a:rect l="l" t="t" r="r" b="b"/>
              <a:pathLst>
                <a:path w="3240" h="2607" fill="none" extrusionOk="0">
                  <a:moveTo>
                    <a:pt x="1632" y="2607"/>
                  </a:moveTo>
                  <a:lnTo>
                    <a:pt x="1632" y="2607"/>
                  </a:lnTo>
                  <a:lnTo>
                    <a:pt x="1291" y="2582"/>
                  </a:lnTo>
                  <a:lnTo>
                    <a:pt x="999" y="2509"/>
                  </a:lnTo>
                  <a:lnTo>
                    <a:pt x="731" y="2388"/>
                  </a:lnTo>
                  <a:lnTo>
                    <a:pt x="488" y="2217"/>
                  </a:lnTo>
                  <a:lnTo>
                    <a:pt x="293" y="2047"/>
                  </a:lnTo>
                  <a:lnTo>
                    <a:pt x="122" y="1803"/>
                  </a:lnTo>
                  <a:lnTo>
                    <a:pt x="74" y="1706"/>
                  </a:lnTo>
                  <a:lnTo>
                    <a:pt x="49" y="1559"/>
                  </a:lnTo>
                  <a:lnTo>
                    <a:pt x="25" y="1438"/>
                  </a:lnTo>
                  <a:lnTo>
                    <a:pt x="1" y="1316"/>
                  </a:lnTo>
                  <a:lnTo>
                    <a:pt x="1" y="1316"/>
                  </a:lnTo>
                  <a:lnTo>
                    <a:pt x="25" y="1170"/>
                  </a:lnTo>
                  <a:lnTo>
                    <a:pt x="49" y="1048"/>
                  </a:lnTo>
                  <a:lnTo>
                    <a:pt x="74" y="926"/>
                  </a:lnTo>
                  <a:lnTo>
                    <a:pt x="122" y="804"/>
                  </a:lnTo>
                  <a:lnTo>
                    <a:pt x="293" y="585"/>
                  </a:lnTo>
                  <a:lnTo>
                    <a:pt x="488" y="390"/>
                  </a:lnTo>
                  <a:lnTo>
                    <a:pt x="731" y="220"/>
                  </a:lnTo>
                  <a:lnTo>
                    <a:pt x="999" y="98"/>
                  </a:lnTo>
                  <a:lnTo>
                    <a:pt x="1291" y="25"/>
                  </a:lnTo>
                  <a:lnTo>
                    <a:pt x="1632" y="1"/>
                  </a:lnTo>
                  <a:lnTo>
                    <a:pt x="1632" y="1"/>
                  </a:lnTo>
                  <a:lnTo>
                    <a:pt x="1803" y="1"/>
                  </a:lnTo>
                  <a:lnTo>
                    <a:pt x="1949" y="49"/>
                  </a:lnTo>
                  <a:lnTo>
                    <a:pt x="2120" y="98"/>
                  </a:lnTo>
                  <a:lnTo>
                    <a:pt x="2266" y="171"/>
                  </a:lnTo>
                  <a:lnTo>
                    <a:pt x="2412" y="269"/>
                  </a:lnTo>
                  <a:lnTo>
                    <a:pt x="2534" y="390"/>
                  </a:lnTo>
                  <a:lnTo>
                    <a:pt x="2777" y="634"/>
                  </a:lnTo>
                  <a:lnTo>
                    <a:pt x="2972" y="926"/>
                  </a:lnTo>
                  <a:lnTo>
                    <a:pt x="3118" y="1219"/>
                  </a:lnTo>
                  <a:lnTo>
                    <a:pt x="3215" y="1535"/>
                  </a:lnTo>
                  <a:lnTo>
                    <a:pt x="3240" y="1681"/>
                  </a:lnTo>
                  <a:lnTo>
                    <a:pt x="3240" y="1803"/>
                  </a:lnTo>
                  <a:lnTo>
                    <a:pt x="3240" y="1803"/>
                  </a:lnTo>
                  <a:lnTo>
                    <a:pt x="3240" y="1949"/>
                  </a:lnTo>
                  <a:lnTo>
                    <a:pt x="3215" y="2047"/>
                  </a:lnTo>
                  <a:lnTo>
                    <a:pt x="3167" y="2144"/>
                  </a:lnTo>
                  <a:lnTo>
                    <a:pt x="3118" y="2241"/>
                  </a:lnTo>
                  <a:lnTo>
                    <a:pt x="3045" y="2314"/>
                  </a:lnTo>
                  <a:lnTo>
                    <a:pt x="2972" y="2388"/>
                  </a:lnTo>
                  <a:lnTo>
                    <a:pt x="2777" y="2485"/>
                  </a:lnTo>
                  <a:lnTo>
                    <a:pt x="2534" y="2558"/>
                  </a:lnTo>
                  <a:lnTo>
                    <a:pt x="2266" y="2582"/>
                  </a:lnTo>
                  <a:lnTo>
                    <a:pt x="1949" y="2607"/>
                  </a:lnTo>
                  <a:lnTo>
                    <a:pt x="1632" y="2607"/>
                  </a:lnTo>
                  <a:lnTo>
                    <a:pt x="1632" y="260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5447225" y="4615925"/>
              <a:ext cx="110850" cy="25"/>
            </a:xfrm>
            <a:custGeom>
              <a:avLst/>
              <a:gdLst/>
              <a:ahLst/>
              <a:cxnLst/>
              <a:rect l="l" t="t" r="r" b="b"/>
              <a:pathLst>
                <a:path w="4434" h="1" fill="none" extrusionOk="0">
                  <a:moveTo>
                    <a:pt x="1" y="0"/>
                  </a:moveTo>
                  <a:lnTo>
                    <a:pt x="443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7" name="Google Shape;197;p24"/>
            <p:cNvSpPr/>
            <p:nvPr/>
          </p:nvSpPr>
          <p:spPr>
            <a:xfrm>
              <a:off x="5439925" y="4589125"/>
              <a:ext cx="125450" cy="25"/>
            </a:xfrm>
            <a:custGeom>
              <a:avLst/>
              <a:gdLst/>
              <a:ahLst/>
              <a:cxnLst/>
              <a:rect l="l" t="t" r="r" b="b"/>
              <a:pathLst>
                <a:path w="5018" h="1" fill="none" extrusionOk="0">
                  <a:moveTo>
                    <a:pt x="1" y="0"/>
                  </a:moveTo>
                  <a:lnTo>
                    <a:pt x="501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8" name="Google Shape;198;p24"/>
            <p:cNvSpPr/>
            <p:nvPr/>
          </p:nvSpPr>
          <p:spPr>
            <a:xfrm>
              <a:off x="5597625" y="4569025"/>
              <a:ext cx="81000" cy="65175"/>
            </a:xfrm>
            <a:custGeom>
              <a:avLst/>
              <a:gdLst/>
              <a:ahLst/>
              <a:cxnLst/>
              <a:rect l="l" t="t" r="r" b="b"/>
              <a:pathLst>
                <a:path w="3240" h="2607" fill="none" extrusionOk="0">
                  <a:moveTo>
                    <a:pt x="1608" y="2607"/>
                  </a:moveTo>
                  <a:lnTo>
                    <a:pt x="1608" y="2607"/>
                  </a:lnTo>
                  <a:lnTo>
                    <a:pt x="1291" y="2607"/>
                  </a:lnTo>
                  <a:lnTo>
                    <a:pt x="975" y="2582"/>
                  </a:lnTo>
                  <a:lnTo>
                    <a:pt x="707" y="2558"/>
                  </a:lnTo>
                  <a:lnTo>
                    <a:pt x="463" y="2485"/>
                  </a:lnTo>
                  <a:lnTo>
                    <a:pt x="268" y="2388"/>
                  </a:lnTo>
                  <a:lnTo>
                    <a:pt x="195" y="2314"/>
                  </a:lnTo>
                  <a:lnTo>
                    <a:pt x="122" y="2241"/>
                  </a:lnTo>
                  <a:lnTo>
                    <a:pt x="74" y="2144"/>
                  </a:lnTo>
                  <a:lnTo>
                    <a:pt x="25" y="2047"/>
                  </a:lnTo>
                  <a:lnTo>
                    <a:pt x="1" y="1949"/>
                  </a:lnTo>
                  <a:lnTo>
                    <a:pt x="1" y="1803"/>
                  </a:lnTo>
                  <a:lnTo>
                    <a:pt x="1" y="1803"/>
                  </a:lnTo>
                  <a:lnTo>
                    <a:pt x="1" y="1681"/>
                  </a:lnTo>
                  <a:lnTo>
                    <a:pt x="25" y="1535"/>
                  </a:lnTo>
                  <a:lnTo>
                    <a:pt x="122" y="1219"/>
                  </a:lnTo>
                  <a:lnTo>
                    <a:pt x="268" y="926"/>
                  </a:lnTo>
                  <a:lnTo>
                    <a:pt x="463" y="634"/>
                  </a:lnTo>
                  <a:lnTo>
                    <a:pt x="707" y="390"/>
                  </a:lnTo>
                  <a:lnTo>
                    <a:pt x="829" y="269"/>
                  </a:lnTo>
                  <a:lnTo>
                    <a:pt x="975" y="171"/>
                  </a:lnTo>
                  <a:lnTo>
                    <a:pt x="1121" y="98"/>
                  </a:lnTo>
                  <a:lnTo>
                    <a:pt x="1291" y="49"/>
                  </a:lnTo>
                  <a:lnTo>
                    <a:pt x="1438" y="1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949" y="25"/>
                  </a:lnTo>
                  <a:lnTo>
                    <a:pt x="2241" y="98"/>
                  </a:lnTo>
                  <a:lnTo>
                    <a:pt x="2509" y="220"/>
                  </a:lnTo>
                  <a:lnTo>
                    <a:pt x="2753" y="390"/>
                  </a:lnTo>
                  <a:lnTo>
                    <a:pt x="2948" y="585"/>
                  </a:lnTo>
                  <a:lnTo>
                    <a:pt x="3118" y="804"/>
                  </a:lnTo>
                  <a:lnTo>
                    <a:pt x="3167" y="926"/>
                  </a:lnTo>
                  <a:lnTo>
                    <a:pt x="3191" y="1048"/>
                  </a:lnTo>
                  <a:lnTo>
                    <a:pt x="3215" y="1170"/>
                  </a:lnTo>
                  <a:lnTo>
                    <a:pt x="3240" y="1316"/>
                  </a:lnTo>
                  <a:lnTo>
                    <a:pt x="3240" y="1316"/>
                  </a:lnTo>
                  <a:lnTo>
                    <a:pt x="3215" y="1438"/>
                  </a:lnTo>
                  <a:lnTo>
                    <a:pt x="3191" y="1559"/>
                  </a:lnTo>
                  <a:lnTo>
                    <a:pt x="3167" y="1706"/>
                  </a:lnTo>
                  <a:lnTo>
                    <a:pt x="3118" y="1803"/>
                  </a:lnTo>
                  <a:lnTo>
                    <a:pt x="2948" y="2047"/>
                  </a:lnTo>
                  <a:lnTo>
                    <a:pt x="2753" y="2217"/>
                  </a:lnTo>
                  <a:lnTo>
                    <a:pt x="2509" y="2388"/>
                  </a:lnTo>
                  <a:lnTo>
                    <a:pt x="2241" y="2509"/>
                  </a:lnTo>
                  <a:lnTo>
                    <a:pt x="1949" y="2582"/>
                  </a:lnTo>
                  <a:lnTo>
                    <a:pt x="1608" y="2607"/>
                  </a:lnTo>
                  <a:lnTo>
                    <a:pt x="1608" y="260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" y="2954388"/>
            <a:ext cx="2597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Валовой региональный продукт, млн.руб.</a:t>
            </a:r>
            <a:endParaRPr lang="en-US" sz="2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="" xmlns:p14="http://schemas.microsoft.com/office/powerpoint/2010/main" val="3048586151"/>
              </p:ext>
            </p:extLst>
          </p:nvPr>
        </p:nvGraphicFramePr>
        <p:xfrm>
          <a:off x="2706986" y="2448841"/>
          <a:ext cx="6283105" cy="2345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="" xmlns:p14="http://schemas.microsoft.com/office/powerpoint/2010/main" val="3048586151"/>
              </p:ext>
            </p:extLst>
          </p:nvPr>
        </p:nvGraphicFramePr>
        <p:xfrm>
          <a:off x="2706986" y="187571"/>
          <a:ext cx="6283105" cy="2345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21</a:t>
            </a:fld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0" y="103789"/>
            <a:ext cx="2587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Номинальная начисленная среднемесячная заработная плата работников организаций (тыс.руб.)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3060071"/>
            <a:ext cx="2587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Численность населения (среднегодовая) (тыс.чел.)</a:t>
            </a:r>
            <a:endParaRPr lang="ru-RU" sz="2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3048586151"/>
              </p:ext>
            </p:extLst>
          </p:nvPr>
        </p:nvGraphicFramePr>
        <p:xfrm>
          <a:off x="2822379" y="2781445"/>
          <a:ext cx="6283105" cy="2345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3048586151"/>
              </p:ext>
            </p:extLst>
          </p:nvPr>
        </p:nvGraphicFramePr>
        <p:xfrm>
          <a:off x="2822379" y="244444"/>
          <a:ext cx="6283105" cy="2345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22</a:t>
            </a:fld>
            <a:endParaRPr/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gray">
          <a:xfrm>
            <a:off x="-1" y="0"/>
            <a:ext cx="25665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Уровень безработицы, </a:t>
            </a:r>
          </a:p>
          <a:p>
            <a:pPr algn="ctr" eaLnBrk="1" hangingPunct="1"/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% к рабочей силе</a:t>
            </a:r>
            <a:endParaRPr lang="en-US" sz="2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Text Box 29"/>
          <p:cNvSpPr txBox="1">
            <a:spLocks noChangeArrowheads="1"/>
          </p:cNvSpPr>
          <p:nvPr/>
        </p:nvSpPr>
        <p:spPr bwMode="gray">
          <a:xfrm>
            <a:off x="0" y="1629624"/>
            <a:ext cx="2566555" cy="163121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Реальные располагаемые денежные доходы населения</a:t>
            </a:r>
          </a:p>
          <a:p>
            <a:pPr algn="ctr">
              <a:defRPr/>
            </a:pPr>
            <a:r>
              <a:rPr lang="ru-RU" sz="20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(%)</a:t>
            </a:r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gray">
          <a:xfrm>
            <a:off x="0" y="3431263"/>
            <a:ext cx="2566555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Индекс потребительских цен, %</a:t>
            </a:r>
            <a:endParaRPr lang="en-US" sz="2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="" xmlns:p14="http://schemas.microsoft.com/office/powerpoint/2010/main" val="4190017544"/>
              </p:ext>
            </p:extLst>
          </p:nvPr>
        </p:nvGraphicFramePr>
        <p:xfrm>
          <a:off x="2566555" y="3607959"/>
          <a:ext cx="6577446" cy="114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="" xmlns:p14="http://schemas.microsoft.com/office/powerpoint/2010/main" val="4190017544"/>
              </p:ext>
            </p:extLst>
          </p:nvPr>
        </p:nvGraphicFramePr>
        <p:xfrm>
          <a:off x="2566555" y="153909"/>
          <a:ext cx="6577446" cy="1200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="" xmlns:p14="http://schemas.microsoft.com/office/powerpoint/2010/main" val="4190017544"/>
              </p:ext>
            </p:extLst>
          </p:nvPr>
        </p:nvGraphicFramePr>
        <p:xfrm>
          <a:off x="2566555" y="1629624"/>
          <a:ext cx="6577446" cy="1412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"/>
          <p:cNvSpPr txBox="1">
            <a:spLocks noGrp="1"/>
          </p:cNvSpPr>
          <p:nvPr>
            <p:ph type="ctrTitle" idx="4294967295"/>
          </p:nvPr>
        </p:nvSpPr>
        <p:spPr>
          <a:xfrm>
            <a:off x="0" y="2244667"/>
            <a:ext cx="9144000" cy="5606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Основные цели и направления бюджетной и налоговой политики Республики Калмыкия на 2021 год и на плановый период 2022 и 2023 годов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endParaRPr sz="2000" b="1" dirty="0"/>
          </a:p>
        </p:txBody>
      </p:sp>
      <p:sp>
        <p:nvSpPr>
          <p:cNvPr id="332" name="Google Shape;332;p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23</a:t>
            </a:fld>
            <a:endParaRPr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" name="Google Shape;592;p43"/>
          <p:cNvGrpSpPr/>
          <p:nvPr/>
        </p:nvGrpSpPr>
        <p:grpSpPr>
          <a:xfrm>
            <a:off x="4357932" y="1278306"/>
            <a:ext cx="759011" cy="778769"/>
            <a:chOff x="5961125" y="1623900"/>
            <a:chExt cx="427450" cy="448175"/>
          </a:xfrm>
        </p:grpSpPr>
        <p:sp>
          <p:nvSpPr>
            <p:cNvPr id="14" name="Google Shape;593;p43"/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l" t="t" r="r" b="b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" name="Google Shape;594;p43"/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l" t="t" r="r" b="b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6" name="Google Shape;595;p43"/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7" name="Google Shape;596;p43"/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l" t="t" r="r" b="b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8" name="Google Shape;597;p43"/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l" t="t" r="r" b="b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" name="Google Shape;598;p43"/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l" t="t" r="r" b="b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" name="Google Shape;599;p43"/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l" t="t" r="r" b="b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21" name="Google Shape;331;p31"/>
          <p:cNvSpPr txBox="1">
            <a:spLocks/>
          </p:cNvSpPr>
          <p:nvPr/>
        </p:nvSpPr>
        <p:spPr>
          <a:xfrm>
            <a:off x="3488300" y="4146487"/>
            <a:ext cx="5655700" cy="715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kumimoji="0" lang="ru-RU" sz="900" b="0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Источник информации </a:t>
            </a:r>
            <a:r>
              <a:rPr lang="ru-RU" sz="900" i="1" dirty="0" smtClean="0">
                <a:solidFill>
                  <a:srgbClr val="FFFFFF"/>
                </a:solidFill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: Постановление Правительства Республики Калмыкия от 9 октября 2020 г. N 318 "Об основных направлениях бюджетной политики и налоговой политики Республики Калмыкия на 2021 год и на плановый период 2022 и 2023 годов».</a:t>
            </a:r>
          </a:p>
          <a:p>
            <a:pPr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endParaRPr kumimoji="0" lang="ru-RU" sz="900" b="0" i="1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Nunito Sans"/>
              <a:cs typeface="Calibri" pitchFamily="34" charset="0"/>
              <a:sym typeface="Nunito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2600528" cy="1400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Бюджетная политика</a:t>
            </a:r>
            <a:endParaRPr lang="ru-RU" sz="2000" b="1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12" name="Google Shape;212;p25"/>
          <p:cNvSpPr txBox="1">
            <a:spLocks noGrp="1"/>
          </p:cNvSpPr>
          <p:nvPr>
            <p:ph type="body" idx="1"/>
          </p:nvPr>
        </p:nvSpPr>
        <p:spPr>
          <a:xfrm>
            <a:off x="2869300" y="0"/>
            <a:ext cx="1800000" cy="33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ru-RU" b="1" dirty="0" smtClean="0"/>
              <a:t>Основные цели</a:t>
            </a:r>
          </a:p>
          <a:p>
            <a:pPr marL="0" lvl="0" indent="0">
              <a:buNone/>
            </a:pPr>
            <a:r>
              <a:rPr lang="ru-RU" dirty="0" smtClean="0"/>
              <a:t>Повышение уровня и качества жизни населения;</a:t>
            </a:r>
          </a:p>
          <a:p>
            <a:pPr marL="0" lvl="0" indent="0">
              <a:buNone/>
            </a:pPr>
            <a:r>
              <a:rPr lang="ru-RU" dirty="0" smtClean="0"/>
              <a:t>Переориентация бюджетных расходов на приоритетные направления социально-экономического развития региона;</a:t>
            </a:r>
          </a:p>
          <a:p>
            <a:pPr marL="0" lvl="0" indent="0">
              <a:buNone/>
            </a:pPr>
            <a:r>
              <a:rPr lang="ru-RU" dirty="0" smtClean="0"/>
              <a:t>Сохранение социальной и финансовой стабильности;</a:t>
            </a:r>
          </a:p>
          <a:p>
            <a:pPr marL="0" lvl="0" indent="0">
              <a:buNone/>
            </a:pPr>
            <a:r>
              <a:rPr lang="ru-RU" dirty="0" smtClean="0"/>
              <a:t>Адаптация бюджетной и налоговой системы к новой экономической реальности</a:t>
            </a:r>
          </a:p>
        </p:txBody>
      </p:sp>
      <p:sp>
        <p:nvSpPr>
          <p:cNvPr id="213" name="Google Shape;213;p25"/>
          <p:cNvSpPr txBox="1">
            <a:spLocks noGrp="1"/>
          </p:cNvSpPr>
          <p:nvPr>
            <p:ph type="body" idx="2"/>
          </p:nvPr>
        </p:nvSpPr>
        <p:spPr>
          <a:xfrm>
            <a:off x="4927774" y="0"/>
            <a:ext cx="4177710" cy="26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400"/>
              <a:buNone/>
            </a:pPr>
            <a:r>
              <a:rPr lang="ru-RU" b="1" dirty="0" smtClean="0"/>
              <a:t>Направления:  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Сохранение социальной направленности республиканского бюджета;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Стимулирование инвестиционной активности и создание современной комфортной инфраструктуры для жителей региона в рамках реализации индивидуальной программы;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Повышение результативности предоставления мер государственной поддержки отраслей экономики, в том числе за счет обеспечения контроля за выполнением условий предоставления бюджетных средств и обеспечения ответственности за их нарушение;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Повышение прозрачности и открытости государственных финансов, в том числе за счет размещения в открытом доступе актуальной информации, связанной с формированием и исполнением республиканского бюджета</a:t>
            </a: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24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10" name="Google Shape;212;p25"/>
          <p:cNvSpPr txBox="1">
            <a:spLocks/>
          </p:cNvSpPr>
          <p:nvPr/>
        </p:nvSpPr>
        <p:spPr>
          <a:xfrm>
            <a:off x="2859100" y="2505075"/>
            <a:ext cx="18000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900"/>
              <a:defRPr/>
            </a:pPr>
            <a:r>
              <a:rPr lang="ru-RU" sz="900" b="1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Основные цели: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900"/>
              <a:defRPr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 Сохранение устойчивого роста доходов;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900"/>
              <a:defRPr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 Снижение негативных последствий экономического кризиса;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900"/>
              <a:defRPr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 Создание условий для инвестиционной привлекательности;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900"/>
              <a:defRPr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 Обеспечение стабильных налоговых условий для ведения предпринимательской деятельности.</a:t>
            </a:r>
          </a:p>
        </p:txBody>
      </p:sp>
      <p:sp>
        <p:nvSpPr>
          <p:cNvPr id="14" name="Google Shape;360;p33"/>
          <p:cNvSpPr txBox="1">
            <a:spLocks/>
          </p:cNvSpPr>
          <p:nvPr/>
        </p:nvSpPr>
        <p:spPr>
          <a:xfrm>
            <a:off x="0" y="2505075"/>
            <a:ext cx="2576945" cy="969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Налоговая политика</a:t>
            </a:r>
          </a:p>
        </p:txBody>
      </p:sp>
      <p:sp>
        <p:nvSpPr>
          <p:cNvPr id="8" name="Google Shape;213;p25"/>
          <p:cNvSpPr txBox="1">
            <a:spLocks noGrp="1"/>
          </p:cNvSpPr>
          <p:nvPr>
            <p:ph type="body" idx="2"/>
          </p:nvPr>
        </p:nvSpPr>
        <p:spPr>
          <a:xfrm>
            <a:off x="4966290" y="2514600"/>
            <a:ext cx="4177710" cy="26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400"/>
              <a:buNone/>
            </a:pPr>
            <a:r>
              <a:rPr lang="ru-RU" b="1" dirty="0" smtClean="0"/>
              <a:t>Направления:  </a:t>
            </a:r>
          </a:p>
          <a:p>
            <a:pPr marL="0" indent="0">
              <a:buSzPts val="1400"/>
              <a:buNone/>
            </a:pPr>
            <a:r>
              <a:rPr lang="ru-RU" dirty="0" smtClean="0"/>
              <a:t>Укрепление и развитие налогового потенциала Республики Калмыкия;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Обеспечению роста доходной части консолидированного бюджета республики;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Сокращению негативных последствий от влияния экономического кризиса;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9"/>
          <p:cNvSpPr txBox="1">
            <a:spLocks noGrp="1"/>
          </p:cNvSpPr>
          <p:nvPr>
            <p:ph type="title"/>
          </p:nvPr>
        </p:nvSpPr>
        <p:spPr>
          <a:xfrm>
            <a:off x="0" y="0"/>
            <a:ext cx="2585116" cy="10181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Основные показатели бюджетов ЮФО </a:t>
            </a:r>
            <a:b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за 2019 год* </a:t>
            </a:r>
            <a:b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(млн.руб.)</a:t>
            </a:r>
          </a:p>
        </p:txBody>
      </p:sp>
      <p:graphicFrame>
        <p:nvGraphicFramePr>
          <p:cNvPr id="308" name="Google Shape;308;p29"/>
          <p:cNvGraphicFramePr/>
          <p:nvPr/>
        </p:nvGraphicFramePr>
        <p:xfrm>
          <a:off x="2743200" y="272374"/>
          <a:ext cx="6128428" cy="4567948"/>
        </p:xfrm>
        <a:graphic>
          <a:graphicData uri="http://schemas.openxmlformats.org/drawingml/2006/table">
            <a:tbl>
              <a:tblPr>
                <a:noFill/>
                <a:tableStyleId>{6182D9B4-80B2-4205-8621-30CB7F4B7148}</a:tableStyleId>
              </a:tblPr>
              <a:tblGrid>
                <a:gridCol w="15321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321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3210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3210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2884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Субъекты</a:t>
                      </a:r>
                      <a:r>
                        <a:rPr lang="ru-RU" sz="1400" baseline="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 ЮФО</a:t>
                      </a:r>
                      <a:endParaRPr sz="1400" dirty="0">
                        <a:solidFill>
                          <a:srgbClr val="666666"/>
                        </a:solidFill>
                        <a:latin typeface="Nunito Sans"/>
                        <a:ea typeface="Nunito Sans"/>
                        <a:cs typeface="Nunito Sans"/>
                        <a:sym typeface="Nunito San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Доходы</a:t>
                      </a:r>
                      <a:endParaRPr sz="1100" dirty="0">
                        <a:solidFill>
                          <a:srgbClr val="666666"/>
                        </a:solidFill>
                        <a:latin typeface="Nunito Sans"/>
                        <a:ea typeface="Nunito Sans"/>
                        <a:cs typeface="Nunito Sans"/>
                        <a:sym typeface="Nunito San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Расходы</a:t>
                      </a:r>
                      <a:endParaRPr sz="1100" dirty="0">
                        <a:solidFill>
                          <a:srgbClr val="666666"/>
                        </a:solidFill>
                        <a:latin typeface="Nunito Sans"/>
                        <a:ea typeface="Nunito Sans"/>
                        <a:cs typeface="Nunito Sans"/>
                        <a:sym typeface="Nunito San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Дефицит (-)/ </a:t>
                      </a:r>
                      <a:r>
                        <a:rPr lang="ru-RU" sz="1100" dirty="0" err="1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Профицит</a:t>
                      </a:r>
                      <a:r>
                        <a:rPr lang="ru-RU" sz="110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 (+) 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Краснодарский край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291 490,20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262 956,17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28534,03</a:t>
                      </a: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B050"/>
                          </a:solidFill>
                          <a:latin typeface="Times New Roman"/>
                        </a:rPr>
                        <a:t>Республика Калмыкия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15 639,45</a:t>
                      </a:r>
                      <a:endParaRPr lang="ru-RU" sz="1100" b="1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16 107,16</a:t>
                      </a:r>
                      <a:endParaRPr lang="ru-RU" sz="1100" b="1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-467,71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Адыгея (Адыгея)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24 282,83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24 595,34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-312,51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Астраханская область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49 863,99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45 237,69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4626,3</a:t>
                      </a: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Волгоградская область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110 417,29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107 984,29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2433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г. Севастополь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38 390,89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40 702,02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-2311,13</a:t>
                      </a: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Крым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176 806,06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177 081,32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-275,26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Ростовская область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182 598,67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185 899,58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-3300,91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09" name="Google Shape;309;p2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25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449769"/>
            <a:ext cx="25851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>
              <a:buClr>
                <a:srgbClr val="000000"/>
              </a:buClr>
              <a:buFont typeface="Arial"/>
              <a:buNone/>
            </a:pPr>
            <a:r>
              <a:rPr lang="ru-RU" sz="1100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* по данным официального сайта Федерального казначейства </a:t>
            </a:r>
            <a:r>
              <a:rPr lang="en-US" sz="1100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http</a:t>
            </a:r>
            <a:r>
              <a:rPr lang="ru-RU" sz="1100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:</a:t>
            </a:r>
            <a:r>
              <a:rPr lang="en-US" sz="1100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//www.roskazna.ru/</a:t>
            </a:r>
            <a:endParaRPr lang="ru-RU" sz="1100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" y="0"/>
          <a:ext cx="9144001" cy="5144402"/>
        </p:xfrm>
        <a:graphic>
          <a:graphicData uri="http://schemas.openxmlformats.org/drawingml/2006/table">
            <a:tbl>
              <a:tblPr/>
              <a:tblGrid>
                <a:gridCol w="2378927"/>
                <a:gridCol w="966439"/>
                <a:gridCol w="966439"/>
                <a:gridCol w="669073"/>
                <a:gridCol w="743415"/>
                <a:gridCol w="1040780"/>
                <a:gridCol w="966439"/>
                <a:gridCol w="669073"/>
                <a:gridCol w="743416"/>
              </a:tblGrid>
              <a:tr h="99253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Наименование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Среднедушевой бюджетный доход на 1 </a:t>
                      </a:r>
                      <a:r>
                        <a:rPr kumimoji="0" lang="ru-RU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чел.,тыс.руб</a:t>
                      </a: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. 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Среднедушевой бюджетный расход на 1 чел.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</a:tr>
              <a:tr h="5579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2019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2018 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%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Ранг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2019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2018 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%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Ранг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4177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Республика Крым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100,77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71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91,71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71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109,88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100,62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71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91,69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71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109,74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г. Севастополь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86,73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90,54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95,79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91,95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81,79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112,43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Краснодарский край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64,90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56,44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115,0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59,32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53,60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110,67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Республика Калмыкия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66,44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55 ,14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120,5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67,93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55,53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122,33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Астраханская область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58,29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55, 02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105,94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53,44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47,95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111,46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Республика Адыгея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62,18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51,94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119,71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63,16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51,35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123,0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Ростовская область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52,67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51,49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102,3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53,86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49,62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108,54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Волгоградская область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52,37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48,02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109,05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51,68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47,23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109,41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ЮФО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65,02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68,04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104,65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7283D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59,85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67,75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113,2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7283D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/>
              <a:pPr/>
              <a:t>26</a:t>
            </a:fld>
            <a:endParaRPr lang="en" dirty="0"/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3"/>
          <p:cNvSpPr txBox="1">
            <a:spLocks noGrp="1"/>
          </p:cNvSpPr>
          <p:nvPr>
            <p:ph type="ctrTitle" idx="4294967295"/>
          </p:nvPr>
        </p:nvSpPr>
        <p:spPr>
          <a:xfrm>
            <a:off x="0" y="2522706"/>
            <a:ext cx="9144000" cy="5252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Финансовая грамотность</a:t>
            </a:r>
            <a:endParaRPr sz="2800"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75" name="Google Shape;175;p2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FFFFFF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27</a:t>
            </a:fld>
            <a:endParaRPr sz="1000">
              <a:solidFill>
                <a:srgbClr val="FFFFFF"/>
              </a:solidFill>
              <a:latin typeface="Nunito Sans"/>
              <a:sym typeface="Nunito Sans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="" xmlns:a16="http://schemas.microsoft.com/office/drawing/2014/main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8113871" y="67898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2" name="Google Shape;567;p43"/>
          <p:cNvGrpSpPr/>
          <p:nvPr/>
        </p:nvGrpSpPr>
        <p:grpSpPr>
          <a:xfrm>
            <a:off x="4305661" y="2020024"/>
            <a:ext cx="476038" cy="479897"/>
            <a:chOff x="1923675" y="1633650"/>
            <a:chExt cx="436000" cy="435975"/>
          </a:xfrm>
        </p:grpSpPr>
        <p:sp>
          <p:nvSpPr>
            <p:cNvPr id="8" name="Google Shape;568;p43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l" t="t" r="r" b="b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buClr>
                  <a:srgbClr val="000000"/>
                </a:buClr>
                <a:buFont typeface="Arial"/>
                <a:buNone/>
              </a:pPr>
              <a:endParaRPr sz="140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569;p43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buClr>
                  <a:srgbClr val="000000"/>
                </a:buClr>
                <a:buFont typeface="Arial"/>
                <a:buNone/>
              </a:pPr>
              <a:endParaRPr sz="140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570;p43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l" t="t" r="r" b="b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buClr>
                  <a:srgbClr val="000000"/>
                </a:buClr>
                <a:buFont typeface="Arial"/>
                <a:buNone/>
              </a:pPr>
              <a:endParaRPr sz="140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571;p43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buClr>
                  <a:srgbClr val="000000"/>
                </a:buClr>
                <a:buFont typeface="Arial"/>
                <a:buNone/>
              </a:pPr>
              <a:endParaRPr sz="140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572;p43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l" t="t" r="r" b="b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buClr>
                  <a:srgbClr val="000000"/>
                </a:buClr>
                <a:buFont typeface="Arial"/>
                <a:buNone/>
              </a:pPr>
              <a:endParaRPr sz="140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573;p43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l" t="t" r="r" b="b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l" rtl="0">
                <a:buClr>
                  <a:srgbClr val="000000"/>
                </a:buClr>
                <a:buFont typeface="Arial"/>
                <a:buNone/>
              </a:pPr>
              <a:endParaRPr sz="140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-1" y="0"/>
            <a:ext cx="2587557" cy="17963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Повышение финансовой  грамотности населения в 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2020 году</a:t>
            </a:r>
            <a:endParaRPr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28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4" name="Google Shape;213;p25"/>
          <p:cNvSpPr txBox="1">
            <a:spLocks noGrp="1"/>
          </p:cNvSpPr>
          <p:nvPr>
            <p:ph type="body" idx="2"/>
          </p:nvPr>
        </p:nvSpPr>
        <p:spPr>
          <a:xfrm>
            <a:off x="2749481" y="-1"/>
            <a:ext cx="1993969" cy="2238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ru-RU" sz="1000" b="1" dirty="0" smtClean="0"/>
              <a:t>Проведение «Дней финансовой грамотности в учебных заведениях»</a:t>
            </a:r>
          </a:p>
          <a:p>
            <a:pPr marL="0" indent="0">
              <a:buNone/>
            </a:pPr>
            <a:r>
              <a:rPr lang="ru-RU" sz="1000" dirty="0" smtClean="0"/>
              <a:t>В рамках Всероссийской программы «Дни финансовой грамотности в учебных заведениях»                                                                                                                                                                                                                             ежегодно проводятся занятия для учеников общеобразовательных школ Республики Калмыкия</a:t>
            </a:r>
          </a:p>
        </p:txBody>
      </p:sp>
      <p:sp>
        <p:nvSpPr>
          <p:cNvPr id="9" name="Google Shape;213;p25"/>
          <p:cNvSpPr txBox="1">
            <a:spLocks noGrp="1"/>
          </p:cNvSpPr>
          <p:nvPr>
            <p:ph type="body" idx="2"/>
          </p:nvPr>
        </p:nvSpPr>
        <p:spPr>
          <a:xfrm>
            <a:off x="4880033" y="0"/>
            <a:ext cx="1987492" cy="17851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ru-RU" sz="1000" b="1" dirty="0" smtClean="0"/>
              <a:t>План повышения финансовой грамотности</a:t>
            </a:r>
          </a:p>
          <a:p>
            <a:pPr marL="0" indent="0">
              <a:buNone/>
            </a:pPr>
            <a:r>
              <a:rPr lang="ru-RU" sz="1000" dirty="0" smtClean="0"/>
              <a:t>План реализуется Министерством финансов Республики Калмыкия и другими заинтересованными организациями</a:t>
            </a:r>
          </a:p>
          <a:p>
            <a:pPr lvl="0"/>
            <a:endParaRPr lang="ru-RU" sz="1000" dirty="0" smtClean="0"/>
          </a:p>
          <a:p>
            <a:pPr marL="0" lvl="0" indent="0">
              <a:buNone/>
            </a:pPr>
            <a:endParaRPr lang="ru-RU" sz="1000" b="1" dirty="0" smtClean="0"/>
          </a:p>
        </p:txBody>
      </p:sp>
      <p:sp>
        <p:nvSpPr>
          <p:cNvPr id="10" name="Google Shape;213;p25"/>
          <p:cNvSpPr txBox="1">
            <a:spLocks noGrp="1"/>
          </p:cNvSpPr>
          <p:nvPr>
            <p:ph type="body" idx="2"/>
          </p:nvPr>
        </p:nvSpPr>
        <p:spPr>
          <a:xfrm>
            <a:off x="7039160" y="0"/>
            <a:ext cx="2104840" cy="27622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ru-RU" sz="1000" b="1" dirty="0" smtClean="0"/>
              <a:t>Открытые информационные ресурсы</a:t>
            </a:r>
          </a:p>
          <a:p>
            <a:pPr marL="0" indent="0">
              <a:buNone/>
            </a:pPr>
            <a:r>
              <a:rPr lang="ru-RU" sz="1000" dirty="0" smtClean="0"/>
              <a:t>Сайт Министерства финансов Республики Калмыкия </a:t>
            </a:r>
            <a:r>
              <a:rPr lang="en-US" sz="1000" dirty="0" smtClean="0">
                <a:hlinkClick r:id="rId3"/>
              </a:rPr>
              <a:t>http://minfin.kalmregion.ru</a:t>
            </a:r>
            <a:r>
              <a:rPr lang="ru-RU" sz="1000" dirty="0" smtClean="0"/>
              <a:t>;</a:t>
            </a:r>
          </a:p>
          <a:p>
            <a:pPr marL="0" indent="0">
              <a:buNone/>
            </a:pPr>
            <a:r>
              <a:rPr lang="ru-RU" sz="1000" dirty="0" smtClean="0"/>
              <a:t>Сайт Министерства финансов Российской Федерации </a:t>
            </a:r>
            <a:r>
              <a:rPr lang="en-US" sz="1000" dirty="0" smtClean="0">
                <a:hlinkClick r:id="rId4"/>
              </a:rPr>
              <a:t>http://www.minfin.ru/ru</a:t>
            </a:r>
            <a:r>
              <a:rPr lang="ru-RU" sz="1000" dirty="0" smtClean="0"/>
              <a:t>;</a:t>
            </a:r>
          </a:p>
          <a:p>
            <a:pPr marL="0" indent="0">
              <a:buNone/>
            </a:pPr>
            <a:r>
              <a:rPr lang="ru-RU" sz="1000" dirty="0" smtClean="0"/>
              <a:t>Официальный сайт ГМУ </a:t>
            </a:r>
            <a:r>
              <a:rPr lang="en-US" sz="1000" dirty="0" smtClean="0">
                <a:hlinkClick r:id="rId5"/>
              </a:rPr>
              <a:t>http://bus.gov.ru</a:t>
            </a:r>
            <a:r>
              <a:rPr lang="ru-RU" sz="1000" dirty="0" smtClean="0"/>
              <a:t>;</a:t>
            </a:r>
          </a:p>
          <a:p>
            <a:pPr marL="0" indent="0">
              <a:buNone/>
            </a:pPr>
            <a:r>
              <a:rPr lang="ru-RU" sz="1000" dirty="0" smtClean="0"/>
              <a:t>Единый портал бюджетной системы РФ </a:t>
            </a:r>
            <a:r>
              <a:rPr lang="en-US" sz="1000" dirty="0" smtClean="0">
                <a:hlinkClick r:id="rId6"/>
              </a:rPr>
              <a:t>http://budget.gov.ru</a:t>
            </a:r>
            <a:r>
              <a:rPr lang="ru-RU" sz="1000" dirty="0" smtClean="0"/>
              <a:t>  </a:t>
            </a:r>
          </a:p>
          <a:p>
            <a:pPr lvl="0"/>
            <a:endParaRPr lang="ru-RU" sz="1000" dirty="0" smtClean="0"/>
          </a:p>
          <a:p>
            <a:pPr marL="0" lvl="0" indent="0">
              <a:buNone/>
            </a:pPr>
            <a:endParaRPr lang="ru-RU" sz="1000" b="1" dirty="0" smtClean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4848449" y="123824"/>
            <a:ext cx="2057176" cy="2133600"/>
          </a:xfrm>
          <a:prstGeom prst="actionButtonBlank">
            <a:avLst/>
          </a:prstGeom>
          <a:noFill/>
          <a:ln>
            <a:solidFill>
              <a:srgbClr val="7030A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029449" y="123824"/>
            <a:ext cx="2057176" cy="2638426"/>
          </a:xfrm>
          <a:prstGeom prst="actionButtonBlank">
            <a:avLst/>
          </a:prstGeom>
          <a:noFill/>
          <a:ln>
            <a:solidFill>
              <a:srgbClr val="0070C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600528" y="123824"/>
            <a:ext cx="2181000" cy="2362201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2600528" cy="319715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Мероприятия по повышению финансовой грамотности в 2021 году</a:t>
            </a:r>
          </a:p>
        </p:txBody>
      </p:sp>
      <p:sp>
        <p:nvSpPr>
          <p:cNvPr id="212" name="Google Shape;212;p25"/>
          <p:cNvSpPr txBox="1">
            <a:spLocks noGrp="1"/>
          </p:cNvSpPr>
          <p:nvPr>
            <p:ph type="body" idx="1"/>
          </p:nvPr>
        </p:nvSpPr>
        <p:spPr>
          <a:xfrm>
            <a:off x="2600528" y="0"/>
            <a:ext cx="6543472" cy="10181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Font typeface="Wingdings" pitchFamily="2" charset="2"/>
              <a:buChar char="q"/>
            </a:pPr>
            <a:r>
              <a:rPr lang="ru-RU" b="1" dirty="0" smtClean="0"/>
              <a:t> Освещение в СМИ, на официальных сайтах в сети Интернет мероприятий по повышению уровня финансовой грамотности населения</a:t>
            </a:r>
          </a:p>
          <a:p>
            <a:pPr marL="0" indent="0">
              <a:buFont typeface="Wingdings" pitchFamily="2" charset="2"/>
              <a:buChar char="q"/>
            </a:pPr>
            <a:r>
              <a:rPr lang="ru-RU" b="1" dirty="0" smtClean="0"/>
              <a:t> Проведение информационно-просветительских встреч, направленных на повышение финансовой грамотности в учреждениях и организациях </a:t>
            </a:r>
          </a:p>
        </p:txBody>
      </p:sp>
      <p:sp>
        <p:nvSpPr>
          <p:cNvPr id="213" name="Google Shape;213;p25"/>
          <p:cNvSpPr txBox="1">
            <a:spLocks noGrp="1"/>
          </p:cNvSpPr>
          <p:nvPr>
            <p:ph type="body" idx="2"/>
          </p:nvPr>
        </p:nvSpPr>
        <p:spPr>
          <a:xfrm>
            <a:off x="2600528" y="804154"/>
            <a:ext cx="6543472" cy="23930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Font typeface="Wingdings" pitchFamily="2" charset="2"/>
              <a:buChar char="q"/>
            </a:pPr>
            <a:r>
              <a:rPr lang="ru-RU" b="1" dirty="0" smtClean="0"/>
              <a:t> Проведение семинаров и лекций в образовательных учреждениях, в том числе в рамках Всероссийского «Дня финансовой грамотности в учебных заведениях»</a:t>
            </a:r>
          </a:p>
          <a:p>
            <a:pPr marL="0" lvl="0" indent="0">
              <a:buFont typeface="Wingdings" pitchFamily="2" charset="2"/>
              <a:buChar char="q"/>
            </a:pPr>
            <a:r>
              <a:rPr lang="ru-RU" b="1" dirty="0" smtClean="0"/>
              <a:t> Проведение экскурсий в Министерстве финансов Республики Калмыкия, Управлении Федеральной налоговой службы по РК, Управлении Федерального казначейства по РК</a:t>
            </a:r>
          </a:p>
        </p:txBody>
      </p:sp>
      <p:sp>
        <p:nvSpPr>
          <p:cNvPr id="214" name="Google Shape;214;p25"/>
          <p:cNvSpPr txBox="1">
            <a:spLocks noGrp="1"/>
          </p:cNvSpPr>
          <p:nvPr>
            <p:ph type="body" idx="3"/>
          </p:nvPr>
        </p:nvSpPr>
        <p:spPr>
          <a:xfrm>
            <a:off x="2600528" y="1640732"/>
            <a:ext cx="6543472" cy="10768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Font typeface="Wingdings" pitchFamily="2" charset="2"/>
              <a:buChar char="q"/>
            </a:pPr>
            <a:r>
              <a:rPr lang="ru-RU" b="1" dirty="0" smtClean="0"/>
              <a:t> Выпуск и распространение информационно-просветительских материалов (брошюр, буклетов)</a:t>
            </a:r>
          </a:p>
          <a:p>
            <a:pPr marL="0" lvl="0" indent="0">
              <a:buFont typeface="Wingdings" pitchFamily="2" charset="2"/>
              <a:buChar char="q"/>
            </a:pPr>
            <a:r>
              <a:rPr lang="ru-RU" b="1" dirty="0" smtClean="0"/>
              <a:t> Консультирование населения РК по вопросам потребительского кредитования, предоставления субсидий из республиканского бюджета, пенсионного, налогового законодательства и иным вопросам предоставления финансовых услуг 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29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22" name="Содержимое 5"/>
          <p:cNvGraphicFramePr>
            <a:graphicFrameLocks/>
          </p:cNvGraphicFramePr>
          <p:nvPr/>
        </p:nvGraphicFramePr>
        <p:xfrm>
          <a:off x="2717259" y="3197157"/>
          <a:ext cx="6206247" cy="1219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</a:t>
            </a:fld>
            <a:endParaRPr lang="en"/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0" y="3200400"/>
            <a:ext cx="9144000" cy="1943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0" lvl="0" indent="363538" algn="just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Бюджет для граждан – это упрощённая версия бюджета, облегчающая заинтересованным, но неподготовленным гражданам его понимание, а также объясняющая финансовые планы и действия государственных органов. Он разрабатывается для ознакомления жителей республики с задачами и приоритетными направлениями бюджетной политики, основами формирования и исполнения бюджетов, источниками доходов бюджетов, статьями расходов, планируемыми и достигнутыми результатами использования бюджетных ассигнований, а также вовлечение граждан в обсуждение бюджетных решений. </a:t>
            </a:r>
          </a:p>
          <a:p>
            <a:pPr marL="0" marR="0" lvl="0" indent="363538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Picture 2" descr="C:\Users\Meltenov_PA\Desktop\63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52" y="857240"/>
            <a:ext cx="3096344" cy="15853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43307" y="857240"/>
            <a:ext cx="1440160" cy="584775"/>
          </a:xfrm>
          <a:prstGeom prst="rect">
            <a:avLst/>
          </a:prstGeom>
          <a:scene3d>
            <a:camera prst="isometricOffAxis1Top"/>
            <a:lightRig rig="threePt" dir="t"/>
          </a:scene3d>
        </p:spPr>
        <p:txBody>
          <a:bodyPr wrap="square">
            <a:spAutoFit/>
          </a:bodyPr>
          <a:lstStyle/>
          <a:p>
            <a:pPr algn="ctr" rtl="0"/>
            <a:r>
              <a:rPr lang="ru-RU" sz="1600" b="1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Бюджет для граждан</a:t>
            </a:r>
            <a:endParaRPr lang="ru-RU" sz="1600" kern="1200" dirty="0">
              <a:solidFill>
                <a:prstClr val="black"/>
              </a:solidFill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4" y="2625329"/>
            <a:ext cx="14779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Правительство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00170" y="1339444"/>
            <a:ext cx="9765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Финансы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3505" y="642924"/>
            <a:ext cx="10273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Граждане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15077" y="1821652"/>
            <a:ext cx="1149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Экономика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29388" y="1017976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Образование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14481" y="857238"/>
            <a:ext cx="6899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Закон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00298" y="2196700"/>
            <a:ext cx="7906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Бизнес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00368" y="375031"/>
            <a:ext cx="20806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Социальная политика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57358" y="482189"/>
            <a:ext cx="9491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Культура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592629" y="1380460"/>
            <a:ext cx="6504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Глава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71542" y="1875229"/>
            <a:ext cx="17418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Здравоохранение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303588" y="2396487"/>
            <a:ext cx="13456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Предприятия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072199" y="2250279"/>
            <a:ext cx="8971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600" b="1" kern="1200" dirty="0">
                <a:solidFill>
                  <a:prstClr val="black"/>
                </a:solidFill>
                <a:latin typeface="Calibri" pitchFamily="34" charset="0"/>
                <a:ea typeface="+mn-ea"/>
                <a:cs typeface="Calibri" pitchFamily="34" charset="0"/>
              </a:rPr>
              <a:t>Бюджет</a:t>
            </a: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Содержимое 11"/>
          <p:cNvGraphicFramePr>
            <a:graphicFrameLocks/>
          </p:cNvGraphicFramePr>
          <p:nvPr/>
        </p:nvGraphicFramePr>
        <p:xfrm>
          <a:off x="0" y="888274"/>
          <a:ext cx="9144000" cy="4255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3659"/>
                <a:gridCol w="2257261"/>
                <a:gridCol w="1566540"/>
                <a:gridCol w="1566540"/>
              </a:tblGrid>
              <a:tr h="550493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проекту закона о республиканском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бюджете</a:t>
                      </a:r>
                      <a:endParaRPr lang="ru-RU" sz="12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7122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год 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2023 год</a:t>
                      </a:r>
                    </a:p>
                    <a:p>
                      <a:pPr algn="ctr"/>
                      <a:endParaRPr lang="ru-RU" sz="12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49568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ДОХОДЫ, всего: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18 042 245,6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18 747 436,9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18 160 165,3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2692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7862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8 913 859,0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9 283 708,1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9 707 958,5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3765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9 128 386,6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9 463 728,8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8 452 206,8</a:t>
                      </a:r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762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РАСХОДЫ, всего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18 093 009,1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18 626 145,9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17 797 346,4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9665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ДЕФИЦИТ (-), ПРОФИЦИТ(+)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-50 763,5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121 291,0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2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362 818,9 </a:t>
                      </a:r>
                      <a:endParaRPr kumimoji="0" lang="ru-RU" sz="12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30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3E663C8-0E42-DD4F-84D5-0326AD1BA71C}"/>
              </a:ext>
            </a:extLst>
          </p:cNvPr>
          <p:cNvSpPr/>
          <p:nvPr/>
        </p:nvSpPr>
        <p:spPr>
          <a:xfrm>
            <a:off x="0" y="181583"/>
            <a:ext cx="9161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Основные параметры республиканского бюджета, тыс. 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рублей</a:t>
            </a:r>
            <a:endParaRPr lang="ru-RU" sz="2000"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31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-1"/>
            <a:ext cx="9144001" cy="71984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3E663C8-0E42-DD4F-84D5-0326AD1BA71C}"/>
              </a:ext>
            </a:extLst>
          </p:cNvPr>
          <p:cNvSpPr/>
          <p:nvPr/>
        </p:nvSpPr>
        <p:spPr>
          <a:xfrm>
            <a:off x="0" y="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Доходы республиканского бюджета, тыс. руб.</a:t>
            </a:r>
            <a:endParaRPr lang="ru-RU" sz="16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0" y="719844"/>
          <a:ext cx="9105485" cy="4423602"/>
        </p:xfrm>
        <a:graphic>
          <a:graphicData uri="http://schemas.openxmlformats.org/drawingml/2006/table">
            <a:tbl>
              <a:tblPr/>
              <a:tblGrid>
                <a:gridCol w="5577876"/>
                <a:gridCol w="866570"/>
                <a:gridCol w="964594"/>
                <a:gridCol w="964594"/>
                <a:gridCol w="731851"/>
              </a:tblGrid>
              <a:tr h="226216">
                <a:tc rowSpan="2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 показателя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Проект закона на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endParaRPr lang="ru-RU" sz="800" b="1" i="0" u="none" strike="noStrike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262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 год 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err="1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Доля,%</a:t>
                      </a:r>
                      <a:endParaRPr lang="ru-RU" sz="800" b="1" i="0" u="none" strike="noStrike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2022 год 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2023 год 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0221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Налоговые </a:t>
                      </a:r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доходы 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8 720 440,00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48,33%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9 132 829,60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9 556 916,50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 на прибыль организаций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3 246 839,00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3 326 902,30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3 502 566,50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 на доходы физических лиц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1 515 101,90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8,40%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1 657 384,30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1 821 069,80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Налоги на товары (работы, услуги), реализуемые на территории Российской Федерации, в т.ч.: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2 193 266,40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2 718 541,60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2 718 541,60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0088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 доходы от уплаты акцизов на алкогольную продукцию*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120 658,80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140 445,10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140 445,10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 доходы от уплаты акцизов на дизельное топливо* 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955437,5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5,30%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1 186 636,70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1 186 636,70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 доходы от уплаты акцизов на моторные масла* 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4794,6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5 850,80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5 850,80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 доходы от уплаты акцизов на автомобильный бензин * 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1244504,9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6,90%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1 536 221,10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1 536 221,10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0088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 доходы от уплаты акцизов на прямогонный бензин* 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-132 129,40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-0,73%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-150 612,10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-150 612,10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Налоги на совокупный доход, в т. ч.: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118 482,50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138 510,50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148 996,20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44510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 налог, взимаемый в связи с применением упрощенной системы налогообложения  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118 482,50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138 510,50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148 996,20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44510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 на имущество организаций 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1 406 651,60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7,80%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1 048 498,40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1 119 691,50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31542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Транспортный налог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205 473,00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1,14%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208 373,40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211 317,30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0088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 на игорный бизнес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3 360,00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3 360,00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3 360,00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95943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Налоги, сборы и регулярные платежи за пользование  природными ресурсами, в т.ч.: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0221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 налог на добычу общераспространенных полезных ископаемых 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0221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 сбор за пользование объектами водных биологических ресурсов (исключая внутренние водные объекты) 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Государственная пошлина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30 525,60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30 519,10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30 633,60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/>
              <a:pPr/>
              <a:t>32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0"/>
            <a:ext cx="9144001" cy="71984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3E663C8-0E42-DD4F-84D5-0326AD1BA71C}"/>
              </a:ext>
            </a:extLst>
          </p:cNvPr>
          <p:cNvSpPr/>
          <p:nvPr/>
        </p:nvSpPr>
        <p:spPr>
          <a:xfrm>
            <a:off x="0" y="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Доходы республиканского бюджета, тыс. руб.</a:t>
            </a:r>
            <a:endParaRPr lang="ru-RU" sz="16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0" y="719844"/>
          <a:ext cx="9105485" cy="4052181"/>
        </p:xfrm>
        <a:graphic>
          <a:graphicData uri="http://schemas.openxmlformats.org/drawingml/2006/table">
            <a:tbl>
              <a:tblPr/>
              <a:tblGrid>
                <a:gridCol w="5577876"/>
                <a:gridCol w="866570"/>
                <a:gridCol w="964594"/>
                <a:gridCol w="964594"/>
                <a:gridCol w="731851"/>
              </a:tblGrid>
              <a:tr h="226216">
                <a:tc rowSpan="2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 показателя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Проект закона на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endParaRPr lang="ru-RU" sz="800" b="1" i="0" u="none" strike="noStrike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262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 год 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err="1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Доля,%</a:t>
                      </a:r>
                      <a:endParaRPr lang="ru-RU" sz="800" b="1" i="0" u="none" strike="noStrike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2022 год 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2023 год 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022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Неналоговые доходы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193 419,00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1,07%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150 878,50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151 042,00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0221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Доходы от использования имущества, находящегося в государственной  и муниципальной собственности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42 077,70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4 674,90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4 523,20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Платежи при использовании  природными ресурсами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8 615,20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8 670,40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8 728,30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Доходы от оказания платных услуг (работ) и компенсации затрат государства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14 273,90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14 822,10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15 136,30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Доходы от продажи материальных  и нематериальных активов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4 982,70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0088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Административные платежи и сборы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462,40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462,40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462,40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Штрафы, санкции, возмещение ущерба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123 007,10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122 216,10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122 158,00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Безвозмездные поступления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9 128 386,60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50,59%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9 463 728,80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8 452 206,80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Дотации от других бюджетов бюджетной системы Российской Федерации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3 733 383,40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20,69%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3 733 383,40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3 733 383,40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0088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Субсидии бюджетам субъектов Российской Федерации и муниципальных образований (межбюджетные субсидии)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2 607 543,60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14,45%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3 197 919,00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2 309 707,30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5567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бюджетам субъектов Российской Федерации и муниципальных образований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1 215 847,60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6,74%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1 193 035,20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1 243 991,60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44510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Иные межбюджетные трансферты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1 562 629,80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8,66%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1 308 818,30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1 078 008,90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44510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Прочие безвозмездные поступления в бюджеты субъектов Российской Федерации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8 982,20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30 572,90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87 115,60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81483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Всего доходов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18 042 245,60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18 747 436,90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18 160 165,30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4774168"/>
            <a:ext cx="760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itchFamily="18" charset="0"/>
                <a:ea typeface="Cambria Math" pitchFamily="18" charset="0"/>
              </a:rPr>
              <a:t>*доходы, подлежащие распределению между бюджетами субъектов Российской Федерации и местными бюджетами с учетом установленных</a:t>
            </a:r>
          </a:p>
          <a:p>
            <a:r>
              <a:rPr lang="ru-RU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 Math" pitchFamily="18" charset="0"/>
                <a:ea typeface="Cambria Math" pitchFamily="18" charset="0"/>
              </a:rPr>
              <a:t>дифференцированных нормативов отчислений в местные бюджеты</a:t>
            </a:r>
            <a:endParaRPr lang="ru-RU" sz="900" dirty="0">
              <a:solidFill>
                <a:schemeClr val="tx1">
                  <a:lumMod val="85000"/>
                  <a:lumOff val="1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"/>
          <p:cNvSpPr txBox="1">
            <a:spLocks noGrp="1"/>
          </p:cNvSpPr>
          <p:nvPr>
            <p:ph type="ctrTitle" idx="4294967295"/>
          </p:nvPr>
        </p:nvSpPr>
        <p:spPr>
          <a:xfrm>
            <a:off x="0" y="2244667"/>
            <a:ext cx="9144000" cy="5606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Льготы по налогам и сборам, предоставляемые </a:t>
            </a:r>
            <a:r>
              <a:rPr lang="en-US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en-US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законодательством Республики Калмыкия</a:t>
            </a:r>
          </a:p>
        </p:txBody>
      </p:sp>
      <p:sp>
        <p:nvSpPr>
          <p:cNvPr id="332" name="Google Shape;332;p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33</a:t>
            </a:fld>
            <a:endParaRPr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1" name="Google Shape;836;p43"/>
          <p:cNvGrpSpPr/>
          <p:nvPr/>
        </p:nvGrpSpPr>
        <p:grpSpPr>
          <a:xfrm>
            <a:off x="4306872" y="1718898"/>
            <a:ext cx="510538" cy="500173"/>
            <a:chOff x="5973900" y="318475"/>
            <a:chExt cx="401900" cy="380575"/>
          </a:xfrm>
        </p:grpSpPr>
        <p:sp>
          <p:nvSpPr>
            <p:cNvPr id="22" name="Google Shape;837;p43"/>
            <p:cNvSpPr/>
            <p:nvPr/>
          </p:nvSpPr>
          <p:spPr>
            <a:xfrm>
              <a:off x="5973900" y="337975"/>
              <a:ext cx="401900" cy="67000"/>
            </a:xfrm>
            <a:custGeom>
              <a:avLst/>
              <a:gdLst/>
              <a:ahLst/>
              <a:cxnLst/>
              <a:rect l="l" t="t" r="r" b="b"/>
              <a:pathLst>
                <a:path w="16076" h="2680" fill="none" extrusionOk="0">
                  <a:moveTo>
                    <a:pt x="16075" y="2679"/>
                  </a:moveTo>
                  <a:lnTo>
                    <a:pt x="16075" y="0"/>
                  </a:lnTo>
                  <a:lnTo>
                    <a:pt x="1" y="0"/>
                  </a:lnTo>
                  <a:lnTo>
                    <a:pt x="1" y="26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38;p43"/>
            <p:cNvSpPr/>
            <p:nvPr/>
          </p:nvSpPr>
          <p:spPr>
            <a:xfrm>
              <a:off x="6024450" y="348325"/>
              <a:ext cx="45075" cy="45075"/>
            </a:xfrm>
            <a:custGeom>
              <a:avLst/>
              <a:gdLst/>
              <a:ahLst/>
              <a:cxnLst/>
              <a:rect l="l" t="t" r="r" b="b"/>
              <a:pathLst>
                <a:path w="1803" h="1803" fill="none" extrusionOk="0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3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3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2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2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839;p43"/>
            <p:cNvSpPr/>
            <p:nvPr/>
          </p:nvSpPr>
          <p:spPr>
            <a:xfrm>
              <a:off x="6280175" y="348325"/>
              <a:ext cx="45075" cy="45075"/>
            </a:xfrm>
            <a:custGeom>
              <a:avLst/>
              <a:gdLst/>
              <a:ahLst/>
              <a:cxnLst/>
              <a:rect l="l" t="t" r="r" b="b"/>
              <a:pathLst>
                <a:path w="1803" h="1803" fill="none" extrusionOk="0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4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4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3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3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840;p43"/>
            <p:cNvSpPr/>
            <p:nvPr/>
          </p:nvSpPr>
          <p:spPr>
            <a:xfrm>
              <a:off x="5973900" y="667375"/>
              <a:ext cx="401900" cy="31675"/>
            </a:xfrm>
            <a:custGeom>
              <a:avLst/>
              <a:gdLst/>
              <a:ahLst/>
              <a:cxnLst/>
              <a:rect l="l" t="t" r="r" b="b"/>
              <a:pathLst>
                <a:path w="16076" h="1267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58"/>
                  </a:lnTo>
                  <a:lnTo>
                    <a:pt x="74" y="804"/>
                  </a:lnTo>
                  <a:lnTo>
                    <a:pt x="147" y="926"/>
                  </a:lnTo>
                  <a:lnTo>
                    <a:pt x="220" y="1048"/>
                  </a:lnTo>
                  <a:lnTo>
                    <a:pt x="342" y="1145"/>
                  </a:lnTo>
                  <a:lnTo>
                    <a:pt x="488" y="1218"/>
                  </a:lnTo>
                  <a:lnTo>
                    <a:pt x="634" y="1267"/>
                  </a:lnTo>
                  <a:lnTo>
                    <a:pt x="780" y="1267"/>
                  </a:lnTo>
                  <a:lnTo>
                    <a:pt x="15296" y="1267"/>
                  </a:lnTo>
                  <a:lnTo>
                    <a:pt x="15296" y="1267"/>
                  </a:lnTo>
                  <a:lnTo>
                    <a:pt x="15442" y="1267"/>
                  </a:lnTo>
                  <a:lnTo>
                    <a:pt x="15588" y="1218"/>
                  </a:lnTo>
                  <a:lnTo>
                    <a:pt x="15734" y="1145"/>
                  </a:lnTo>
                  <a:lnTo>
                    <a:pt x="15856" y="1048"/>
                  </a:lnTo>
                  <a:lnTo>
                    <a:pt x="15929" y="926"/>
                  </a:lnTo>
                  <a:lnTo>
                    <a:pt x="16002" y="804"/>
                  </a:lnTo>
                  <a:lnTo>
                    <a:pt x="16051" y="658"/>
                  </a:lnTo>
                  <a:lnTo>
                    <a:pt x="16075" y="487"/>
                  </a:lnTo>
                  <a:lnTo>
                    <a:pt x="16075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841;p43"/>
            <p:cNvSpPr/>
            <p:nvPr/>
          </p:nvSpPr>
          <p:spPr>
            <a:xfrm>
              <a:off x="6302700" y="318475"/>
              <a:ext cx="28650" cy="63350"/>
            </a:xfrm>
            <a:custGeom>
              <a:avLst/>
              <a:gdLst/>
              <a:ahLst/>
              <a:cxnLst/>
              <a:rect l="l" t="t" r="r" b="b"/>
              <a:pathLst>
                <a:path w="1146" h="2534" fill="none" extrusionOk="0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4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42;p43"/>
            <p:cNvSpPr/>
            <p:nvPr/>
          </p:nvSpPr>
          <p:spPr>
            <a:xfrm>
              <a:off x="6046975" y="318475"/>
              <a:ext cx="28650" cy="63350"/>
            </a:xfrm>
            <a:custGeom>
              <a:avLst/>
              <a:gdLst/>
              <a:ahLst/>
              <a:cxnLst/>
              <a:rect l="l" t="t" r="r" b="b"/>
              <a:pathLst>
                <a:path w="1146" h="2534" fill="none" extrusionOk="0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2" y="1"/>
                  </a:lnTo>
                  <a:lnTo>
                    <a:pt x="682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3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43;p43"/>
            <p:cNvSpPr/>
            <p:nvPr/>
          </p:nvSpPr>
          <p:spPr>
            <a:xfrm>
              <a:off x="5973900" y="407375"/>
              <a:ext cx="401900" cy="272200"/>
            </a:xfrm>
            <a:custGeom>
              <a:avLst/>
              <a:gdLst/>
              <a:ahLst/>
              <a:cxnLst/>
              <a:rect l="l" t="t" r="r" b="b"/>
              <a:pathLst>
                <a:path w="16076" h="10888" fill="none" extrusionOk="0">
                  <a:moveTo>
                    <a:pt x="1" y="1"/>
                  </a:moveTo>
                  <a:lnTo>
                    <a:pt x="1" y="10303"/>
                  </a:lnTo>
                  <a:lnTo>
                    <a:pt x="1" y="10303"/>
                  </a:lnTo>
                  <a:lnTo>
                    <a:pt x="25" y="10400"/>
                  </a:lnTo>
                  <a:lnTo>
                    <a:pt x="74" y="10498"/>
                  </a:lnTo>
                  <a:lnTo>
                    <a:pt x="147" y="10595"/>
                  </a:lnTo>
                  <a:lnTo>
                    <a:pt x="220" y="10693"/>
                  </a:lnTo>
                  <a:lnTo>
                    <a:pt x="342" y="10766"/>
                  </a:lnTo>
                  <a:lnTo>
                    <a:pt x="488" y="10839"/>
                  </a:lnTo>
                  <a:lnTo>
                    <a:pt x="634" y="10887"/>
                  </a:lnTo>
                  <a:lnTo>
                    <a:pt x="780" y="10887"/>
                  </a:lnTo>
                  <a:lnTo>
                    <a:pt x="15296" y="10887"/>
                  </a:lnTo>
                  <a:lnTo>
                    <a:pt x="15296" y="10887"/>
                  </a:lnTo>
                  <a:lnTo>
                    <a:pt x="15442" y="10887"/>
                  </a:lnTo>
                  <a:lnTo>
                    <a:pt x="15588" y="10839"/>
                  </a:lnTo>
                  <a:lnTo>
                    <a:pt x="15734" y="10766"/>
                  </a:lnTo>
                  <a:lnTo>
                    <a:pt x="15856" y="10668"/>
                  </a:lnTo>
                  <a:lnTo>
                    <a:pt x="15929" y="10546"/>
                  </a:lnTo>
                  <a:lnTo>
                    <a:pt x="16002" y="10425"/>
                  </a:lnTo>
                  <a:lnTo>
                    <a:pt x="16051" y="10278"/>
                  </a:lnTo>
                  <a:lnTo>
                    <a:pt x="16075" y="10108"/>
                  </a:lnTo>
                  <a:lnTo>
                    <a:pt x="16075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44;p43"/>
            <p:cNvSpPr/>
            <p:nvPr/>
          </p:nvSpPr>
          <p:spPr>
            <a:xfrm>
              <a:off x="6024450" y="456100"/>
              <a:ext cx="300800" cy="175375"/>
            </a:xfrm>
            <a:custGeom>
              <a:avLst/>
              <a:gdLst/>
              <a:ahLst/>
              <a:cxnLst/>
              <a:rect l="l" t="t" r="r" b="b"/>
              <a:pathLst>
                <a:path w="12032" h="7015" fill="none" extrusionOk="0">
                  <a:moveTo>
                    <a:pt x="0" y="0"/>
                  </a:moveTo>
                  <a:lnTo>
                    <a:pt x="12032" y="0"/>
                  </a:lnTo>
                  <a:lnTo>
                    <a:pt x="12032" y="7014"/>
                  </a:lnTo>
                  <a:lnTo>
                    <a:pt x="0" y="70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45;p43"/>
            <p:cNvSpPr/>
            <p:nvPr/>
          </p:nvSpPr>
          <p:spPr>
            <a:xfrm>
              <a:off x="6024450" y="573000"/>
              <a:ext cx="300800" cy="25"/>
            </a:xfrm>
            <a:custGeom>
              <a:avLst/>
              <a:gdLst/>
              <a:ahLst/>
              <a:cxnLst/>
              <a:rect l="l" t="t" r="r" b="b"/>
              <a:pathLst>
                <a:path w="12032" h="1" fill="none" extrusionOk="0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46;p43"/>
            <p:cNvSpPr/>
            <p:nvPr/>
          </p:nvSpPr>
          <p:spPr>
            <a:xfrm>
              <a:off x="6024450" y="514550"/>
              <a:ext cx="300800" cy="25"/>
            </a:xfrm>
            <a:custGeom>
              <a:avLst/>
              <a:gdLst/>
              <a:ahLst/>
              <a:cxnLst/>
              <a:rect l="l" t="t" r="r" b="b"/>
              <a:pathLst>
                <a:path w="12032" h="1" fill="none" extrusionOk="0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47;p43"/>
            <p:cNvSpPr/>
            <p:nvPr/>
          </p:nvSpPr>
          <p:spPr>
            <a:xfrm>
              <a:off x="6264950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48;p43"/>
            <p:cNvSpPr/>
            <p:nvPr/>
          </p:nvSpPr>
          <p:spPr>
            <a:xfrm>
              <a:off x="6204675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0" y="0"/>
                  </a:moveTo>
                  <a:lnTo>
                    <a:pt x="0" y="701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49;p43"/>
            <p:cNvSpPr/>
            <p:nvPr/>
          </p:nvSpPr>
          <p:spPr>
            <a:xfrm>
              <a:off x="6145000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50;p43"/>
            <p:cNvSpPr/>
            <p:nvPr/>
          </p:nvSpPr>
          <p:spPr>
            <a:xfrm>
              <a:off x="6084725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34</a:t>
            </a:fld>
            <a:endParaRPr lang="en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0" y="-949"/>
          <a:ext cx="9144035" cy="514440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00528"/>
                <a:gridCol w="987423"/>
                <a:gridCol w="895688"/>
                <a:gridCol w="688991"/>
                <a:gridCol w="686529"/>
                <a:gridCol w="627472"/>
                <a:gridCol w="629932"/>
                <a:gridCol w="627472"/>
              </a:tblGrid>
              <a:tr h="5227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Категории налогоплательщиков, </a:t>
                      </a:r>
                      <a:endParaRPr lang="en-US" sz="1000" u="none" strike="noStrike" dirty="0" smtClean="0"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которым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Вид налоговой льготы, освобождения и иных преференций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Выпадающие доходы республиканского бюджета , тыс. рублей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61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93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 на прибыль организаций :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</a:tr>
              <a:tr h="90674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организации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, включенные в Реестр инвесторов в соответствии с Законом Республики Калмыкия "О государственной поддержке и защите прав субъектов инвестиционной деятельности в Республике Калмыкия";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Пониженная ставка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Закон Республики Калмыкия от 4 марта 2014 г. № 37-V-З "Об установлении пониженной ставки налога на прибыль организаций, зачисляемого в бюджет Республики Калмыкия, для отдельных категорий налогоплательщиков"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93714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организации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, осуществляющие туристскую деятельность, выручка которых от туристской деятельности составляет не менее 70 процентов в общей структуре выручки за налоговый период;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/>
                </a:tc>
              </a:tr>
              <a:tr h="190518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общественные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организации инвалидов и организации, в которых:</a:t>
                      </a:r>
                      <a:br>
                        <a:rPr lang="ru-RU" sz="1000" u="none" strike="noStrike" dirty="0">
                          <a:latin typeface="Calibri" pitchFamily="34" charset="0"/>
                        </a:rPr>
                      </a:br>
                      <a:r>
                        <a:rPr lang="ru-RU" sz="1000" u="none" strike="noStrike" dirty="0">
                          <a:latin typeface="Calibri" pitchFamily="34" charset="0"/>
                        </a:rPr>
                        <a:t>а) уставной капитал полностью состоит из вкладов общественных организаций инвалидов;</a:t>
                      </a:r>
                      <a:br>
                        <a:rPr lang="ru-RU" sz="1000" u="none" strike="noStrike" dirty="0">
                          <a:latin typeface="Calibri" pitchFamily="34" charset="0"/>
                        </a:rPr>
                      </a:br>
                      <a:r>
                        <a:rPr lang="ru-RU" sz="1000" u="none" strike="noStrike" dirty="0">
                          <a:latin typeface="Calibri" pitchFamily="34" charset="0"/>
                        </a:rPr>
                        <a:t>б) численность инвалидов составляет не менее 50 процентов от общего числа работников без учета численности инвалидов, работающих по совместительству, договорам подряда и другим договорам гражданско-правового характера;</a:t>
                      </a:r>
                      <a:br>
                        <a:rPr lang="ru-RU" sz="1000" u="none" strike="noStrike" dirty="0">
                          <a:latin typeface="Calibri" pitchFamily="34" charset="0"/>
                        </a:rPr>
                      </a:br>
                      <a:r>
                        <a:rPr lang="ru-RU" sz="1000" u="none" strike="noStrike" dirty="0">
                          <a:latin typeface="Calibri" pitchFamily="34" charset="0"/>
                        </a:rPr>
                        <a:t>в) фактический фонд оплаты труда инвалидов составляет не менее 25 процентов от общего фонда оплаты труда;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35</a:t>
            </a:fld>
            <a:endParaRPr lang="en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-951"/>
          <a:ext cx="9144001" cy="5144402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69831"/>
                <a:gridCol w="885376"/>
                <a:gridCol w="902736"/>
                <a:gridCol w="694411"/>
                <a:gridCol w="691932"/>
                <a:gridCol w="632412"/>
                <a:gridCol w="634891"/>
                <a:gridCol w="632412"/>
              </a:tblGrid>
              <a:tr h="5187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Категории налогоплательщиков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,</a:t>
                      </a:r>
                    </a:p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которым 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latin typeface="Calibri" pitchFamily="34" charset="0"/>
                        </a:rPr>
                        <a:t>Выпадающие доходы республиканского бюджета , тыс. рублей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0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0652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организации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, являющиеся участниками консолидированной группы налогоплательщиков, осуществляющими капитальные вложения в объекты производственного назначения;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налогу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Закон Республики Калмыкия от 4 марта 2014 г. № 37-V-З "Об установлении пониженной ставки налога на прибыль организаций, зачисляемого в бюджет Республики Калмыкия, для отдельных категорий налогоплательщиков"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15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управляющие компании</a:t>
                      </a:r>
                      <a:r>
                        <a:rPr lang="ru-RU" sz="1000" u="none" strike="noStrike" baseline="0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парков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развития экономической деятельности в Республике Калмыкия, выручка которых от деятельности, связанной с созданием, развитием парков развития экономической деятельности и (или) их управлением, составляет 70 процентов от общего объема выручки, полученной в результате деятельности, не связанной с созданием, развитием и (или) управлением данных парков за календарный год, согласно данным финансовой отчетности по российским стандартам бухгалтерского учета;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03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субъекты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народных художественных промыслов Республики Калмыкия.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1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Итого по категории юридических лиц: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0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Итого по налогу на прибыль организаций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680" marR="4680" marT="468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99 113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36</a:t>
            </a:fld>
            <a:endParaRPr lang="en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0"/>
          <a:ext cx="9144002" cy="5144398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71936"/>
                <a:gridCol w="850025"/>
                <a:gridCol w="1007363"/>
                <a:gridCol w="714380"/>
                <a:gridCol w="585503"/>
                <a:gridCol w="637432"/>
                <a:gridCol w="639931"/>
                <a:gridCol w="637432"/>
              </a:tblGrid>
              <a:tr h="3713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Категории налогоплательщиков,</a:t>
                      </a:r>
                    </a:p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 которым 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latin typeface="Calibri" pitchFamily="34" charset="0"/>
                        </a:rPr>
                        <a:t>НПА, которым установлена льгота (пониженная ставка)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latin typeface="Calibri" pitchFamily="34" charset="0"/>
                        </a:rPr>
                        <a:t>Выпадающие доходы республиканского бюджета , тыс. рублей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9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953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 на имущество организаций: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 anchorCtr="1"/>
                </a:tc>
              </a:tr>
              <a:tr h="827284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организации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(за исключением органов государственной власти Республики Калмыкия, государственных учреждений Республики Калмыкия) - в отношении автомобильных дорог общего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пользования 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освобождение от уплаты суммы налога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Закон Республики Калмыкия от 29 декабря 2003 г. № 3-III-З "О налоге на имущество организаций"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1 729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1 608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5863">
                <a:tc>
                  <a:txBody>
                    <a:bodyPr/>
                    <a:lstStyle/>
                    <a:p>
                      <a:pPr marL="85725" indent="0" algn="just" fontAlgn="t">
                        <a:tabLst>
                          <a:tab pos="3951288" algn="l"/>
                        </a:tabLst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инвесторы, заказчики и (или) пользователи производственных объектов, введенных в эксплуатацию при реализации инвестиционного проекта,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включенные в Реестр инвесторов в соответствии с Законом Республики Калмыкия "О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государственной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поддержке и защите прав субъектов инвестиционной деятельности в Республике Калмыкия";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0</a:t>
                      </a:r>
                      <a:endParaRPr lang="ru-RU" sz="1000" dirty="0"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0</a:t>
                      </a:r>
                      <a:endParaRPr lang="ru-RU" sz="1000" dirty="0"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0</a:t>
                      </a:r>
                      <a:endParaRPr lang="ru-RU" sz="1000" dirty="0"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0</a:t>
                      </a:r>
                      <a:endParaRPr lang="ru-RU" sz="1000" dirty="0"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0</a:t>
                      </a:r>
                      <a:endParaRPr lang="ru-RU" sz="1000" dirty="0"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56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организации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, занимающиеся газоснабжением, в отношении имущества, используемого для реализации газа населению и для коммунально-бытовых нужд;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18 825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18 825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18 825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х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х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299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организации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- в отношении имущества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аэродромов;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37</a:t>
            </a:fld>
            <a:endParaRPr lang="en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" y="0"/>
          <a:ext cx="9144003" cy="514440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71935"/>
                <a:gridCol w="850027"/>
                <a:gridCol w="909900"/>
                <a:gridCol w="699923"/>
                <a:gridCol w="697423"/>
                <a:gridCol w="637432"/>
                <a:gridCol w="639931"/>
                <a:gridCol w="637432"/>
              </a:tblGrid>
              <a:tr h="4455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Категории налогоплательщиков,</a:t>
                      </a:r>
                    </a:p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 которым 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latin typeface="Calibri" pitchFamily="34" charset="0"/>
                        </a:rPr>
                        <a:t>Выпадающие доходы республиканского бюджета, тыс. рублей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03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74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организации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, являющиеся участниками консолидированной группы налогоплательщиков, принявшие в текущем налоговом периоде к бухгалтерскому учету в качестве объектов основных средств имущество, находящееся на территории Республики Калмыкия, общей стоимостью не менее 1,5 миллиарда рублей, - на 7 налоговых периодов, начиная с месяца, следующего за месяцем, в котором стоимость принятого к бухгалтерскому учету в качестве объектов основных средств имущества составила не менее 1,5 миллиарда рублей;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освобождение от уплаты суммы налога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Закон Республики Калмыкия от 29 декабря 2003 г. № 3-III-З "О налоге на имущество организаций"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207 943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187 149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168 434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151 590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136 431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17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общеобразовательные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организации, реализующие образовательные программы основного общего и среднего общего образования, интегрированные с дополнительными общеразвивающими программами, имеющими целью подготовку несовершеннолетних обучающихся к военной или иной государственной службе, в том числе к государственной службе российского казачества;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603">
                <a:tc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управляющие компании парков развития экономической деятельности в Республике Калмыкия в отношении имущества управляющей компании, находящегося на территории данного парка, на любые четыре последовательных календарных года в течение шести календарных лет, следующих за календарным годом, в котором присвоен статус парка развития экономической деятельности в Республике Калмыкия;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38</a:t>
            </a:fld>
            <a:endParaRPr lang="en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" y="0"/>
          <a:ext cx="9144002" cy="514440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286248"/>
                <a:gridCol w="857256"/>
                <a:gridCol w="1000132"/>
                <a:gridCol w="714380"/>
                <a:gridCol w="642943"/>
                <a:gridCol w="571504"/>
                <a:gridCol w="500067"/>
                <a:gridCol w="571472"/>
              </a:tblGrid>
              <a:tr h="5063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Категории налогоплательщиков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,</a:t>
                      </a:r>
                    </a:p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которым 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latin typeface="Calibri" pitchFamily="34" charset="0"/>
                        </a:rPr>
                        <a:t>Выпадающие доходы республиканского бюджета , тыс. рублей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46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2022</a:t>
                      </a:r>
                      <a:r>
                        <a:rPr lang="ru-RU" sz="1000" u="none" strike="noStrike" baseline="0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645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субъекты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народных художественных промыслов Республики Калмыкия;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освобождение от уплаты суммы налога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Закон Республики Калмыкия от 29 декабря 2003 г. № 3-III-З "О налоге на имущество организаций"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6886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0рганизации</a:t>
                      </a:r>
                      <a:r>
                        <a:rPr lang="ru-RU" sz="1000" u="none" strike="noStrike" baseline="0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в отношении объектов недвижимого имущества, налоговая база по которым определяется как их кадастровая стоимость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</a:rPr>
                        <a:t>пониженная ставка</a:t>
                      </a:r>
                      <a:endParaRPr lang="ru-RU" sz="1000" dirty="0">
                        <a:latin typeface="Calibri" pitchFamily="34" charset="0"/>
                      </a:endParaRPr>
                    </a:p>
                  </a:txBody>
                  <a:tcPr marL="4891" marR="4891" marT="4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8 456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7 610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6 849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6 164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5 548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39</a:t>
            </a:fld>
            <a:endParaRPr lang="en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4" y="0"/>
          <a:ext cx="9144004" cy="5190186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029559"/>
                <a:gridCol w="892403"/>
                <a:gridCol w="1078799"/>
                <a:gridCol w="642943"/>
                <a:gridCol w="585505"/>
                <a:gridCol w="637432"/>
                <a:gridCol w="639931"/>
                <a:gridCol w="637432"/>
              </a:tblGrid>
              <a:tr h="31309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Категории налогоплательщиков, </a:t>
                      </a:r>
                      <a:endParaRPr lang="ru-RU" sz="1000" u="none" strike="noStrike" dirty="0" smtClean="0"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которым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latin typeface="Calibri" pitchFamily="34" charset="0"/>
                        </a:rPr>
                        <a:t>Снижение ставки по налогу /  освобождение от уплаты суммы налога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latin typeface="Calibri" pitchFamily="34" charset="0"/>
                        </a:rPr>
                        <a:t>Выпадающие доходы республиканского бюджета , тыс. рублей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374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954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профессиональные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союзы, их объединения (ассоциации) уплачивают налог в размере 25 процентов исчисленной суммы налога в отношении зданий (строений, сооружений) и помещений, налоговая база по которым определяется как их кадастровая стоимость, на срок трех последовательных налоговых периодов - с 1 января 2018 года по 31 декабря 2020 года.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уплата налога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в размере 25 процентов исчисленной суммы налога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Закон Республики Калмыкия от 29 декабря 2003 г. № 3-III-З "О налоге на имущество организаций"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х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х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х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19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Итого по категории юридических лиц: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237 929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216 093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196 293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159 772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143 843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19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Итого по налогу на имущество организаций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891" marR="4891" marT="489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237 929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216 093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196 293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159 772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143 843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20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Транспортный</a:t>
                      </a:r>
                      <a:r>
                        <a:rPr lang="ru-RU" sz="1000" u="none" strike="noStrike" baseline="0" dirty="0" smtClean="0">
                          <a:latin typeface="Calibri" pitchFamily="34" charset="0"/>
                        </a:rPr>
                        <a:t> налог: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/>
                </a:tc>
              </a:tr>
              <a:tr h="1243739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общественные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организации инвалидов, использующие транспортные средства для осуществления своей уставной деятельности.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освобождение от уплаты суммы налога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Закон Республики Калмыкия от 18 ноября 2014 г. № 79-V-З "О транспортном налоге"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Calibri" pitchFamily="34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Calibri" pitchFamily="34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Calibri" pitchFamily="34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Calibri" pitchFamily="34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01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Итого по категории юридических лиц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:</a:t>
                      </a:r>
                    </a:p>
                    <a:p>
                      <a:pPr marL="85725" indent="0"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Calibri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Calibri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>
                          <a:effectLst/>
                          <a:latin typeface="Calibri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Calibri" pitchFamily="34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</a:t>
            </a:fld>
            <a:endParaRPr lang="en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71736" y="0"/>
            <a:ext cx="3609989" cy="55245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же такое бюджет?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9" y="552450"/>
            <a:ext cx="84296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 algn="just"/>
            <a:r>
              <a:rPr lang="ru-RU" dirty="0" smtClean="0">
                <a:latin typeface="Calibri" pitchFamily="34" charset="0"/>
                <a:cs typeface="Calibri" pitchFamily="34" charset="0"/>
              </a:rPr>
              <a:t>В переводе со </a:t>
            </a:r>
            <a:r>
              <a:rPr lang="ru-RU" dirty="0" err="1" smtClean="0">
                <a:latin typeface="Calibri" pitchFamily="34" charset="0"/>
                <a:cs typeface="Calibri" pitchFamily="34" charset="0"/>
              </a:rPr>
              <a:t>старонормандского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  </a:t>
            </a:r>
            <a:r>
              <a:rPr lang="ru-RU" b="1" i="1" dirty="0" smtClean="0">
                <a:latin typeface="Calibri" pitchFamily="34" charset="0"/>
                <a:cs typeface="Calibri" pitchFamily="34" charset="0"/>
              </a:rPr>
              <a:t>buogette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– сумка, кошелек, кожаный мешок. Перешагнув временные и языковые границы, значение слова изменилось и усложнилось, но сохранило свой принципиальный смысл. </a:t>
            </a:r>
          </a:p>
          <a:p>
            <a:pPr indent="358775" algn="just"/>
            <a:r>
              <a:rPr lang="ru-RU" dirty="0" smtClean="0">
                <a:latin typeface="Calibri" pitchFamily="34" charset="0"/>
                <a:cs typeface="Calibri" pitchFamily="34" charset="0"/>
              </a:rPr>
              <a:t>Бюджет – это совокупность расходов и доходов на определённый период времени.</a:t>
            </a:r>
            <a:r>
              <a:rPr lang="ru-RU" i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endParaRPr lang="ru-RU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8" name="Содержимое 4"/>
          <p:cNvGraphicFramePr>
            <a:graphicFrameLocks/>
          </p:cNvGraphicFramePr>
          <p:nvPr/>
        </p:nvGraphicFramePr>
        <p:xfrm>
          <a:off x="0" y="1466850"/>
          <a:ext cx="9144000" cy="3543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-15776" y="4189343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 algn="just"/>
            <a:r>
              <a:rPr lang="ru-RU" dirty="0" smtClean="0">
                <a:latin typeface="Calibri" pitchFamily="34" charset="0"/>
                <a:cs typeface="Calibri" pitchFamily="34" charset="0"/>
              </a:rPr>
              <a:t>Каждый житель Республики Калмыкия вступает во взаимоотношения с бюджетной политикой государства: как налогоплательщик он участвует в формировании доходов бюджета; как потребитель государственных услуг в сфере здравоохранения, образования, культуры и т.д. он получает часть расходов бюджета, становится участником исполнения бюджета. 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40</a:t>
            </a:fld>
            <a:endParaRPr lang="en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4" cy="514440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9"/>
                <a:gridCol w="1474175"/>
                <a:gridCol w="699923"/>
                <a:gridCol w="697423"/>
                <a:gridCol w="637432"/>
                <a:gridCol w="639931"/>
                <a:gridCol w="637432"/>
              </a:tblGrid>
              <a:tr h="34992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Категории налогоплательщиков, </a:t>
                      </a:r>
                      <a:endParaRPr lang="ru-RU" sz="1000" u="none" strike="noStrike" dirty="0" smtClean="0"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которым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latin typeface="Calibri" pitchFamily="34" charset="0"/>
                        </a:rPr>
                        <a:t>НПА, которым установлена льгота (пониженная ставка)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Выпадающие доходы республиканского бюджета , тыс. рублей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1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2018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2019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2020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2021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614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категории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граждан, подвергшихся воздействию радиации вследствие Чернобыльской катастрофы, в соответствии с Законом Российской Федерации "О социальной защите граждан, подвергшихся воздействию радиации вследствие катастрофы на Чернобыльской АЭС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";</a:t>
                      </a:r>
                    </a:p>
                    <a:p>
                      <a:pPr marL="85725" indent="0" algn="just" fontAlgn="t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освобождение от уплаты суммы налога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Закон Республики Калмыкия от 18 ноября 2014 г. № 79-V-З "О транспортном налоге"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118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Герои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Советского Союза, Герои Российской Федерации, граждане, награжденные орденом Славы трех степеней, а также их общественные объединения (организации), использующие приобретаемые автотранспортные средства для выполнения своей уставной деятельности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;</a:t>
                      </a:r>
                    </a:p>
                    <a:p>
                      <a:pPr marL="85725" indent="0" algn="just" fontAlgn="t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72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инвалиды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всех категорий, имеющие мотоколяски и автомобили с мощностью двигателя до 50 л.с.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13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Итого по категории физических лиц: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808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808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808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808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808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352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Итого по транспортному налогу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>
                        <a:latin typeface="Calibri" pitchFamily="34" charset="0"/>
                      </a:endParaRPr>
                    </a:p>
                  </a:txBody>
                  <a:tcPr marL="5087" marR="5087" marT="50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Calibri" pitchFamily="34" charset="0"/>
                      </a:endParaRPr>
                    </a:p>
                  </a:txBody>
                  <a:tcPr marL="5087" marR="5087" marT="50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810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810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810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810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810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41</a:t>
            </a:fld>
            <a:endParaRPr lang="en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4" cy="514440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9"/>
                <a:gridCol w="1474175"/>
                <a:gridCol w="699923"/>
                <a:gridCol w="697423"/>
                <a:gridCol w="637432"/>
                <a:gridCol w="639931"/>
                <a:gridCol w="637432"/>
              </a:tblGrid>
              <a:tr h="3560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Категории налогоплательщиков, </a:t>
                      </a:r>
                      <a:endParaRPr lang="ru-RU" sz="1000" u="none" strike="noStrike" dirty="0" smtClean="0">
                        <a:latin typeface="Calibri" pitchFamily="34" charset="0"/>
                      </a:endParaRPr>
                    </a:p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которым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latin typeface="Calibri" pitchFamily="34" charset="0"/>
                        </a:rPr>
                        <a:t>НПА, которым установлена льгота (пониженная ставка)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Выпадающие доходы республиканского бюджета , тыс. рублей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6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28">
                <a:tc gridSpan="8"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Налог, взимаемый в связи с применением упрощенной системы налогообложения:</a:t>
                      </a:r>
                      <a:endParaRPr lang="ru-RU" sz="1000" b="1" i="0" u="none" strike="noStrike" dirty="0" smtClean="0"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/>
                </a:tc>
              </a:tr>
              <a:tr h="1105559">
                <a:tc>
                  <a:txBody>
                    <a:bodyPr/>
                    <a:lstStyle/>
                    <a:p>
                      <a:pPr marL="85725" indent="0" algn="just" fontAlgn="t">
                        <a:buNone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налогоплательщики, выбравшие в качестве объекта н/обложения доходы,  у которых за соответствующий налоговый период выручка от реализации продукции (работ, услуг) составляет не менее 70 процентов от общей суммы выручки: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налогу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Закон Республики Калмыкия от 30 ноября 2009 г. № 154-IV-З "Об установлении дифференцированных налоговых ставок для отдельных категорий налогоплательщиков, применяющих упрощенную систему налогообложения"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185">
                <a:tc>
                  <a:txBody>
                    <a:bodyPr/>
                    <a:lstStyle/>
                    <a:p>
                      <a:pPr marL="85725" indent="0" algn="just" fontAlgn="t">
                        <a:buNone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раздел С Обрабатывающие производства;</a:t>
                      </a:r>
                    </a:p>
                    <a:p>
                      <a:pPr marL="85725" indent="0" algn="just" fontAlgn="t">
                        <a:buNone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раздел Р Образование: 85.11 Образование дошкольное;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144000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15 324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15 324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15 324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15 324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15 324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8076">
                <a:tc>
                  <a:txBody>
                    <a:bodyPr/>
                    <a:lstStyle/>
                    <a:p>
                      <a:pPr marL="85725" indent="0" algn="just" fontAlgn="t">
                        <a:buNone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раздел I Деятельность гостиниц и предприятий общественного питания:</a:t>
                      </a:r>
                    </a:p>
                    <a:p>
                      <a:pPr marL="85725" indent="0" algn="just" fontAlgn="t">
                        <a:buNone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55.1. Деятельность гостиниц и прочих мест для временного проживания;</a:t>
                      </a:r>
                    </a:p>
                    <a:p>
                      <a:pPr marL="85725" indent="0" algn="just" fontAlgn="t">
                        <a:buNone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раздел N Деятельность административная и сопутствующие дополнительные услуги: 79.1. Деятельность туристических агентств и туроператоров. 79.90.1. Деятельность по предоставлению туристических информационных услуг. 79.90.2. Деятельность по предоставлению экскурсионных туристических услуг;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144000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42</a:t>
            </a:fld>
            <a:endParaRPr lang="en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4" cy="5144399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9"/>
                <a:gridCol w="1474175"/>
                <a:gridCol w="699923"/>
                <a:gridCol w="697423"/>
                <a:gridCol w="637432"/>
                <a:gridCol w="639931"/>
                <a:gridCol w="637432"/>
              </a:tblGrid>
              <a:tr h="39094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Категории налогоплательщиков, </a:t>
                      </a:r>
                    </a:p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которым 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Выпадающие доходы республиканского бюджета , тыс. рублей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41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351">
                <a:tc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налогоплательщики, выбравшие в качестве объекта налогообложения доходы, уменьшенные на величину расходов, у которых за соответствующий налоговый период выручка от реализации продукции (работ, услуг) составляет не менее 70 процентов от общей суммы выручки от осуществления следующих видов экономической деятельности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:</a:t>
                      </a:r>
                      <a:endParaRPr lang="ru-RU" sz="1000" u="none" strike="noStrike" dirty="0" smtClean="0"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налогу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Закон Республики Калмыкия от 30 ноября 2009 г. № 154-IV-З "Об установлении дифференцированных налоговых ставок для отдельных категорий налогоплательщиков, применяющих упрощенную систему налогообложения"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78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раздел С Обрабатывающие производства;</a:t>
                      </a:r>
                    </a:p>
                    <a:p>
                      <a:pPr marL="85725" indent="0" algn="just" fontAlgn="t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раздел Р Образование: 85.11 Образование дошкольное;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144000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799,0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799,0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799,0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799,0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799,0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379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раздел I Деятельность гостиниц и предприятий общественного питания:</a:t>
                      </a:r>
                    </a:p>
                    <a:p>
                      <a:pPr marL="87313" indent="0" algn="l" fontAlgn="b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55.1. Деятельность гостиниц и прочих мест для временного проживания;</a:t>
                      </a:r>
                    </a:p>
                    <a:p>
                      <a:pPr marL="87313" indent="0" algn="l" fontAlgn="b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раздел N Деятельность административная и сопутствующие дополнительные услуги: 79.1. Деятельность туристических агентств и туроператоров. 79.90.1. Деятельность по предоставлению туристических информационных услуг. 79.90.2. Деятельность по предоставлению экскурсионных туристических услуг;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144000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47">
                <a:tc>
                  <a:txBody>
                    <a:bodyPr/>
                    <a:lstStyle/>
                    <a:p>
                      <a:pPr marL="0" indent="87313" algn="l" fontAlgn="b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иные виды деятельности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144000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39 640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39 640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39 640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39 640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39 640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43</a:t>
            </a:fld>
            <a:endParaRPr lang="en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4" cy="514440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000366"/>
                <a:gridCol w="928694"/>
                <a:gridCol w="1902803"/>
                <a:gridCol w="699923"/>
                <a:gridCol w="697423"/>
                <a:gridCol w="637432"/>
                <a:gridCol w="639931"/>
                <a:gridCol w="637432"/>
              </a:tblGrid>
              <a:tr h="60839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Категории налогоплательщиков, которым 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Выпадающие доходы республиканского бюджета , тыс. рублей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088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7771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Впервые зарегистрированные ИП, осуществляющие деятельность в производственной и социальной сферах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освобождение от налогообложения 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Закон Республики Калмыкия от 14.05.2015 № 116-V-З «Об установлении налоговой ставки в размере 0% для индивидуальных предпринимателей при применении упрощенной системы налогообложения и (или) патентной системы налогообложения на территории Республики Калмыкия»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х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х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337"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Итого по налогу, взимаемого в связи с применением упрощенной системы налогообложения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latin typeface="Calibri" pitchFamily="34" charset="0"/>
                        </a:rPr>
                        <a:t> 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57 257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57 257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56 340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smtClean="0">
                          <a:effectLst/>
                          <a:latin typeface="Calibri" pitchFamily="34" charset="0"/>
                        </a:rPr>
                        <a:t>56 340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56 340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44</a:t>
            </a:fld>
            <a:endParaRPr lang="en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4" cy="5144399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3571869"/>
                <a:gridCol w="785819"/>
                <a:gridCol w="1474175"/>
                <a:gridCol w="699923"/>
                <a:gridCol w="697423"/>
                <a:gridCol w="637432"/>
                <a:gridCol w="639931"/>
                <a:gridCol w="637432"/>
              </a:tblGrid>
              <a:tr h="4673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Категории налогоплательщиков, которым 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Снижение ставки по </a:t>
                      </a:r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latin typeface="Calibri" pitchFamily="34" charset="0"/>
                        </a:rPr>
                        <a:t>Выпадающие доходы республиканского бюджета , тыс. рублей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7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2019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latin typeface="Calibri" pitchFamily="34" charset="0"/>
                        </a:rPr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4047" marR="4047" marT="40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5388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  <a:p>
                      <a:pPr marL="85725" indent="0"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Calibri" pitchFamily="34" charset="0"/>
                        </a:rPr>
                        <a:t>освобождение от </a:t>
                      </a:r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налогообложения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  <a:latin typeface="Calibri" pitchFamily="34" charset="0"/>
                        </a:rPr>
                        <a:t>Закон Республики Калмыкия от 14.05.2015 № 116-V-З «Об установлении налоговой ставки в размере 0% для индивидуальных предпринимателей при применении упрощенной системы налогообложения и (или) патентной системы налогообложения на территории Республики Калмыкия»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857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ru-RU" sz="1000" u="none" strike="noStrike" dirty="0">
                          <a:effectLst/>
                          <a:latin typeface="Calibri" pitchFamily="34" charset="0"/>
                        </a:rPr>
                        <a:t>Итого по налогу, взимаемого в связи с применением патентной системы </a:t>
                      </a:r>
                      <a:r>
                        <a:rPr lang="ru-RU" sz="1000" u="none" strike="noStrike" dirty="0" smtClean="0">
                          <a:effectLst/>
                          <a:latin typeface="Calibri" pitchFamily="34" charset="0"/>
                        </a:rPr>
                        <a:t>налогообложения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latin typeface="Calibri" pitchFamily="34" charset="0"/>
                        </a:rPr>
                        <a:t> 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717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u="none" strike="noStrike" dirty="0" smtClean="0">
                          <a:latin typeface="Calibri" pitchFamily="34" charset="0"/>
                        </a:rPr>
                        <a:t>Всего:</a:t>
                      </a:r>
                    </a:p>
                    <a:p>
                      <a:pPr marL="85725" indent="0"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latin typeface="Calibri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087" marR="5087" marT="50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395 109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373 273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352 556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316 035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300 106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3E663C8-0E42-DD4F-84D5-0326AD1BA71C}"/>
              </a:ext>
            </a:extLst>
          </p:cNvPr>
          <p:cNvSpPr/>
          <p:nvPr/>
        </p:nvSpPr>
        <p:spPr>
          <a:xfrm>
            <a:off x="1350102" y="67898"/>
            <a:ext cx="68289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Межбюджетные трансферты - основной вид </a:t>
            </a:r>
          </a:p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безвозмездных перечислений </a:t>
            </a:r>
          </a:p>
          <a:p>
            <a:pPr algn="ctr"/>
            <a:endParaRPr lang="ru-RU" sz="16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Блок-схема: узел 15">
            <a:extLst>
              <a:ext uri="{FF2B5EF4-FFF2-40B4-BE49-F238E27FC236}">
                <a16:creationId xmlns="" xmlns:a16="http://schemas.microsoft.com/office/drawing/2014/main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" y="2661978"/>
            <a:ext cx="9144000" cy="22529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19085" y="1071546"/>
            <a:ext cx="7495473" cy="5232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u="sng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Межбюджетные трансферты </a:t>
            </a:r>
            <a:r>
              <a:rPr lang="ru-RU" b="0" dirty="0">
                <a:latin typeface="Calibri" pitchFamily="34" charset="0"/>
                <a:cs typeface="Calibri" pitchFamily="34" charset="0"/>
              </a:rPr>
              <a:t>– </a:t>
            </a:r>
            <a:r>
              <a:rPr lang="ru-RU" b="0" i="1" dirty="0">
                <a:latin typeface="Calibri" pitchFamily="34" charset="0"/>
                <a:cs typeface="Calibri" pitchFamily="34" charset="0"/>
              </a:rPr>
              <a:t>это денежные средства, перечисляемые</a:t>
            </a:r>
          </a:p>
          <a:p>
            <a:pPr>
              <a:defRPr/>
            </a:pPr>
            <a:r>
              <a:rPr lang="ru-RU" b="0" i="1" dirty="0">
                <a:latin typeface="Calibri" pitchFamily="34" charset="0"/>
                <a:cs typeface="Calibri" pitchFamily="34" charset="0"/>
              </a:rPr>
              <a:t>из одного бюджета бюджетной системы Российской Федерации другому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Прямоугольник 5"/>
          <p:cNvSpPr>
            <a:spLocks noChangeArrowheads="1"/>
          </p:cNvSpPr>
          <p:nvPr/>
        </p:nvSpPr>
        <p:spPr bwMode="auto">
          <a:xfrm>
            <a:off x="571472" y="3071811"/>
            <a:ext cx="84248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Дотации (от лат. «</a:t>
            </a:r>
            <a:r>
              <a:rPr lang="ru-RU" sz="1200" b="1" dirty="0" err="1">
                <a:latin typeface="Arial" pitchFamily="34" charset="0"/>
                <a:cs typeface="Arial" pitchFamily="34" charset="0"/>
              </a:rPr>
              <a:t>Dotatio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» - дар, пожертвование) – предоставляются без определения конкретной цели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	их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использования	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sz="1200" i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3948974"/>
            <a:ext cx="83534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  <a:defRPr/>
            </a:pPr>
            <a:r>
              <a:rPr lang="ru-RU" sz="1200" dirty="0">
                <a:latin typeface="Arial" charset="0"/>
                <a:cs typeface="Arial" charset="0"/>
              </a:rPr>
              <a:t> </a:t>
            </a:r>
            <a:r>
              <a:rPr lang="ru-RU" sz="1200" b="1" dirty="0">
                <a:latin typeface="Arial" charset="0"/>
                <a:cs typeface="Arial" charset="0"/>
              </a:rPr>
              <a:t>Субвенции (от лат. «</a:t>
            </a:r>
            <a:r>
              <a:rPr lang="en-US" sz="1200" b="1" dirty="0" err="1">
                <a:latin typeface="Arial" charset="0"/>
                <a:cs typeface="Arial" charset="0"/>
              </a:rPr>
              <a:t>Subvenire</a:t>
            </a:r>
            <a:r>
              <a:rPr lang="en-US" sz="1200" b="1" dirty="0">
                <a:latin typeface="Arial" charset="0"/>
                <a:cs typeface="Arial" charset="0"/>
              </a:rPr>
              <a:t>» </a:t>
            </a:r>
            <a:r>
              <a:rPr lang="ru-RU" sz="1200" b="1" dirty="0">
                <a:latin typeface="Arial" charset="0"/>
                <a:cs typeface="Arial" charset="0"/>
              </a:rPr>
              <a:t>приходить на помощь) </a:t>
            </a:r>
            <a:r>
              <a:rPr lang="en-US" sz="1200" b="1" dirty="0">
                <a:latin typeface="Arial" charset="0"/>
                <a:cs typeface="Arial" charset="0"/>
              </a:rPr>
              <a:t>-</a:t>
            </a:r>
          </a:p>
          <a:p>
            <a:pPr>
              <a:defRPr/>
            </a:pPr>
            <a:r>
              <a:rPr lang="ru-RU" sz="1200" b="1" dirty="0" smtClean="0">
                <a:latin typeface="Arial" charset="0"/>
                <a:cs typeface="Arial" charset="0"/>
              </a:rPr>
              <a:t>	предоставляются </a:t>
            </a:r>
            <a:r>
              <a:rPr lang="ru-RU" sz="1200" b="1" dirty="0">
                <a:latin typeface="Arial" charset="0"/>
                <a:cs typeface="Arial" charset="0"/>
              </a:rPr>
              <a:t>на финансирование «переданных» другим </a:t>
            </a:r>
            <a:r>
              <a:rPr lang="ru-RU" sz="1200" b="1" dirty="0" smtClean="0">
                <a:latin typeface="Arial" charset="0"/>
                <a:cs typeface="Arial" charset="0"/>
              </a:rPr>
              <a:t>публично-правовым 	образованиям </a:t>
            </a:r>
            <a:r>
              <a:rPr lang="ru-RU" sz="1200" b="1" dirty="0">
                <a:latin typeface="Arial" charset="0"/>
                <a:cs typeface="Arial" charset="0"/>
              </a:rPr>
              <a:t>полномочий</a:t>
            </a:r>
            <a:endParaRPr lang="ru-RU" sz="12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0" name="Прямоугольник 9"/>
          <p:cNvSpPr>
            <a:spLocks noChangeArrowheads="1"/>
          </p:cNvSpPr>
          <p:nvPr/>
        </p:nvSpPr>
        <p:spPr bwMode="auto">
          <a:xfrm>
            <a:off x="571472" y="3487309"/>
            <a:ext cx="8466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  <a:defRPr/>
            </a:pPr>
            <a:r>
              <a:rPr lang="ru-RU" sz="1200" dirty="0">
                <a:latin typeface="Arial" charset="0"/>
                <a:cs typeface="Arial" charset="0"/>
              </a:rPr>
              <a:t> </a:t>
            </a:r>
            <a:r>
              <a:rPr lang="ru-RU" sz="1200" b="1" dirty="0">
                <a:latin typeface="Arial" charset="0"/>
                <a:cs typeface="Arial" charset="0"/>
              </a:rPr>
              <a:t>Субсидии (от лат. «</a:t>
            </a:r>
            <a:r>
              <a:rPr lang="en-US" sz="1200" b="1" dirty="0" err="1">
                <a:latin typeface="Arial" charset="0"/>
                <a:cs typeface="Arial" charset="0"/>
              </a:rPr>
              <a:t>Subsidium</a:t>
            </a:r>
            <a:r>
              <a:rPr lang="en-US" sz="1200" b="1" dirty="0">
                <a:latin typeface="Arial" charset="0"/>
                <a:cs typeface="Arial" charset="0"/>
              </a:rPr>
              <a:t>» </a:t>
            </a:r>
            <a:r>
              <a:rPr lang="ru-RU" sz="1200" b="1" dirty="0">
                <a:latin typeface="Arial" charset="0"/>
                <a:cs typeface="Arial" charset="0"/>
              </a:rPr>
              <a:t>поддержка) </a:t>
            </a:r>
            <a:r>
              <a:rPr lang="en-US" sz="1200" b="1" dirty="0">
                <a:latin typeface="Arial" charset="0"/>
                <a:cs typeface="Arial" charset="0"/>
              </a:rPr>
              <a:t>-</a:t>
            </a:r>
            <a:r>
              <a:rPr lang="ru-RU" sz="1200" b="1" dirty="0">
                <a:latin typeface="Arial" charset="0"/>
                <a:cs typeface="Arial" charset="0"/>
              </a:rPr>
              <a:t> предоставляются </a:t>
            </a:r>
            <a:r>
              <a:rPr lang="ru-RU" sz="1200" b="1" dirty="0" smtClean="0">
                <a:latin typeface="Arial" charset="0"/>
                <a:cs typeface="Arial" charset="0"/>
              </a:rPr>
              <a:t>на условиях </a:t>
            </a:r>
            <a:r>
              <a:rPr lang="ru-RU" sz="1200" b="1" dirty="0">
                <a:latin typeface="Arial" charset="0"/>
                <a:cs typeface="Arial" charset="0"/>
              </a:rPr>
              <a:t>долевого </a:t>
            </a:r>
            <a:r>
              <a:rPr lang="ru-RU" sz="1200" b="1" dirty="0" smtClean="0">
                <a:latin typeface="Arial" charset="0"/>
                <a:cs typeface="Arial" charset="0"/>
              </a:rPr>
              <a:t>	софинансирования расходов </a:t>
            </a:r>
            <a:r>
              <a:rPr lang="ru-RU" sz="1200" b="1" dirty="0">
                <a:latin typeface="Arial" charset="0"/>
                <a:cs typeface="Arial" charset="0"/>
              </a:rPr>
              <a:t>других бюджетов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648529" y="2009905"/>
            <a:ext cx="3849131" cy="374571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i="1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Виды межбюджетных трансфертов:</a:t>
            </a:r>
          </a:p>
        </p:txBody>
      </p:sp>
      <p:pic>
        <p:nvPicPr>
          <p:cNvPr id="22" name="Picture 1" descr="C:\Users\Demidenko-ev\Desktop\Рисунок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570" y="1071546"/>
            <a:ext cx="682969" cy="6829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/>
              <a:pPr/>
              <a:t>46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3E663C8-0E42-DD4F-84D5-0326AD1BA71C}"/>
              </a:ext>
            </a:extLst>
          </p:cNvPr>
          <p:cNvSpPr/>
          <p:nvPr/>
        </p:nvSpPr>
        <p:spPr>
          <a:xfrm>
            <a:off x="1350102" y="67898"/>
            <a:ext cx="68289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Межбюджетные отношения Республики Калмыкия </a:t>
            </a:r>
          </a:p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 2021 году, млн.руб.</a:t>
            </a:r>
          </a:p>
          <a:p>
            <a:pPr algn="ctr"/>
            <a:endParaRPr lang="ru-RU" sz="16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Блок-схема: узел 15">
            <a:extLst>
              <a:ext uri="{FF2B5EF4-FFF2-40B4-BE49-F238E27FC236}">
                <a16:creationId xmlns="" xmlns:a16="http://schemas.microsoft.com/office/drawing/2014/main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Google Shape;154;p22"/>
          <p:cNvSpPr/>
          <p:nvPr/>
        </p:nvSpPr>
        <p:spPr>
          <a:xfrm>
            <a:off x="660128" y="1122394"/>
            <a:ext cx="2520000" cy="2520000"/>
          </a:xfrm>
          <a:prstGeom prst="ellipse">
            <a:avLst/>
          </a:prstGeom>
          <a:solidFill>
            <a:srgbClr val="FFA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1200" b="1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8" name="Google Shape;152;p22"/>
          <p:cNvSpPr/>
          <p:nvPr/>
        </p:nvSpPr>
        <p:spPr>
          <a:xfrm>
            <a:off x="6217759" y="1122394"/>
            <a:ext cx="2520000" cy="2520000"/>
          </a:xfrm>
          <a:prstGeom prst="ellipse">
            <a:avLst/>
          </a:prstGeom>
          <a:solidFill>
            <a:srgbClr val="F670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1200" b="1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1" name="Picture 2" descr="P:\OBMEN\UFP&amp;MBP\_Иван\Материалы для бюджета для граждан\картинки\russia_flag_map__larg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060" y="1431194"/>
            <a:ext cx="2520000" cy="168096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226277" y="2043510"/>
            <a:ext cx="1609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575E5F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Федеральный</a:t>
            </a:r>
          </a:p>
          <a:p>
            <a:pPr algn="ctr"/>
            <a:r>
              <a:rPr lang="ru-RU" sz="1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575E5F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бюджет</a:t>
            </a:r>
            <a:endParaRPr lang="ru-RU" sz="1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575E5F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2" name="Picture 5" descr="P:\OBMEN\UFP&amp;MBP\_Иван\Материалы для бюджета для граждан\картинки\калмыкия карта.png"/>
          <p:cNvPicPr>
            <a:picLocks noChangeAspect="1" noChangeArrowheads="1"/>
          </p:cNvPicPr>
          <p:nvPr/>
        </p:nvPicPr>
        <p:blipFill>
          <a:blip r:embed="rId5" cstate="print">
            <a:lum/>
          </a:blip>
          <a:srcRect/>
          <a:stretch>
            <a:fillRect/>
          </a:stretch>
        </p:blipFill>
        <p:spPr bwMode="auto">
          <a:xfrm>
            <a:off x="6036784" y="1282691"/>
            <a:ext cx="2520000" cy="2079075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6473807" y="2043510"/>
            <a:ext cx="20829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575E5F">
                    <a:tint val="85000"/>
                    <a:satMod val="155000"/>
                  </a:srgbClr>
                </a:solidFill>
                <a:latin typeface="Calibri" pitchFamily="34" charset="0"/>
                <a:cs typeface="Calibri" pitchFamily="34" charset="0"/>
              </a:rPr>
              <a:t>Республиканский бюджет</a:t>
            </a:r>
            <a:endParaRPr lang="ru-RU" sz="1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575E5F">
                  <a:tint val="85000"/>
                  <a:satMod val="155000"/>
                </a:srgb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4" name="Google Shape;364;p33"/>
          <p:cNvSpPr/>
          <p:nvPr/>
        </p:nvSpPr>
        <p:spPr>
          <a:xfrm>
            <a:off x="3333750" y="1883817"/>
            <a:ext cx="2703034" cy="953015"/>
          </a:xfrm>
          <a:prstGeom prst="chevron">
            <a:avLst>
              <a:gd name="adj" fmla="val 29853"/>
            </a:avLst>
          </a:prstGeom>
          <a:solidFill>
            <a:srgbClr val="92D050">
              <a:alpha val="715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800475" y="1883817"/>
            <a:ext cx="1790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Дотации</a:t>
            </a:r>
            <a:r>
              <a:rPr lang="ru-RU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     3 733,4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Субсидии</a:t>
            </a:r>
            <a:r>
              <a:rPr lang="ru-RU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   2 607,5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Субвенции</a:t>
            </a:r>
            <a:r>
              <a:rPr lang="ru-RU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1 215,8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Иные МБТ    </a:t>
            </a:r>
            <a:r>
              <a:rPr lang="ru-RU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1 562,6</a:t>
            </a: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2269016" y="2992835"/>
          <a:ext cx="4827109" cy="2150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"/>
          <p:cNvSpPr txBox="1">
            <a:spLocks noGrp="1"/>
          </p:cNvSpPr>
          <p:nvPr>
            <p:ph type="ctrTitle" idx="4294967295"/>
          </p:nvPr>
        </p:nvSpPr>
        <p:spPr>
          <a:xfrm>
            <a:off x="0" y="2244666"/>
            <a:ext cx="9144000" cy="8622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расходов на 2021 год и на плановый  период 2022 и 2023 гг., тыс. руб.</a:t>
            </a:r>
          </a:p>
        </p:txBody>
      </p:sp>
      <p:sp>
        <p:nvSpPr>
          <p:cNvPr id="332" name="Google Shape;332;p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47</a:t>
            </a:fld>
            <a:endParaRPr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" name="Google Shape;559;p43"/>
          <p:cNvGrpSpPr/>
          <p:nvPr/>
        </p:nvGrpSpPr>
        <p:grpSpPr>
          <a:xfrm>
            <a:off x="4204507" y="1370322"/>
            <a:ext cx="750578" cy="740927"/>
            <a:chOff x="1236875" y="1623900"/>
            <a:chExt cx="465200" cy="455475"/>
          </a:xfrm>
        </p:grpSpPr>
        <p:sp>
          <p:nvSpPr>
            <p:cNvPr id="22" name="Google Shape;560;p43"/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l" t="t" r="r" b="b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3" name="Google Shape;561;p43"/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l" t="t" r="r" b="b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" name="Google Shape;562;p43"/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l" t="t" r="r" b="b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" name="Google Shape;563;p43"/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l" t="t" r="r" b="b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" name="Google Shape;564;p43"/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7" name="Google Shape;565;p43"/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8" name="Google Shape;566;p43"/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l" t="t" r="r" b="b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48</a:t>
            </a:fld>
            <a:endParaRPr lang="en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" y="0"/>
          <a:ext cx="9143999" cy="5144400"/>
        </p:xfrm>
        <a:graphic>
          <a:graphicData uri="http://schemas.openxmlformats.org/drawingml/2006/table">
            <a:tbl>
              <a:tblPr/>
              <a:tblGrid>
                <a:gridCol w="5357817"/>
                <a:gridCol w="357191"/>
                <a:gridCol w="428628"/>
                <a:gridCol w="1000132"/>
                <a:gridCol w="1000132"/>
                <a:gridCol w="1000099"/>
              </a:tblGrid>
              <a:tr h="32152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Рз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Прз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Сумма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2023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Общегосударственные вопросы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859 061,9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595 187,8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562 698,7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02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66 274,1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69 388,0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70 173,2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55 023,0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56 282,2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53 832,2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109 745,7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113 489,2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103 059,2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Судебная система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05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42 331,6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44 306,4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43 294,0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06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63 680,5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66 160,2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65 720,2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Обеспечение проведения выборов и референдумов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07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18 243,9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18 973,6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18 973,6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Резервные фонды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20 000,0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10 000,0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Другие общегосударственные вопросы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483 763,1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216 588,2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207 646,3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Национальная оборона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02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11 958,9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12 087,0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12 581,6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Мобилизационная и вневойсковая подготовка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02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11 958,9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12 087,0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12 581,6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82 970,5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62 155,8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63 087,6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Органы юстиции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18 099,4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18 454,8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19 386,6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Гражданская оборона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09</a:t>
                      </a:r>
                    </a:p>
                  </a:txBody>
                  <a:tcPr marL="7048" marR="7048" marT="70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25 342,9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26 289,7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26 289,7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49</a:t>
            </a:fld>
            <a:endParaRPr lang="en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4003" cy="5145469"/>
        </p:xfrm>
        <a:graphic>
          <a:graphicData uri="http://schemas.openxmlformats.org/drawingml/2006/table">
            <a:tbl>
              <a:tblPr/>
              <a:tblGrid>
                <a:gridCol w="4857752"/>
                <a:gridCol w="428628"/>
                <a:gridCol w="357191"/>
                <a:gridCol w="1214447"/>
                <a:gridCol w="1143008"/>
                <a:gridCol w="1142977"/>
              </a:tblGrid>
              <a:tr h="15865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Рз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Прз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Сумма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1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4842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16 528,2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17 411,3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17 411,3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0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23 000,0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1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Национальная экономика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4 547 747,1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5 656 441,9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5 355 049,3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Общеэкономические вопросы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110 506,1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106 732,0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149 114,4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15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Топливно-энергетический комплекс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59,7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Сельское хозяйство и рыболовство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05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1 086 310,1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1 379 465,8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1 395 428,6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Водное хозяйство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06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11 708,9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8 411,7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9 484,1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Лесное хозяйство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07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155 754,6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177 534,4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197 707,1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Транспорт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08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180 794,8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1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Дорожное хозяйство (дорожные фонды)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09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2 280 759,9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2 858 111,5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2 876 008,1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Связь и информатика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51 808,8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10 880,6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10 880,6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0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Прикладные научные исследования в области национальной экономики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16 239,6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16 992,8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16 953,7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1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653 804,6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1 098 313,1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699 472,7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1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Жилищно-коммунальное хозяйство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05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862 999,9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736 052,4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702 264,0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Жилищное хозяйство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05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231 596,3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218 566,8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375 763,5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Коммунальное хозяйство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05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02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480 216,1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375 252,3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184 041,1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Благоустройство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05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84 658,4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77 709,8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77 935,9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0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05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05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66 529,1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64 523,5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64 523,5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Охрана окружающей среды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06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7 380,2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7 112,8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7 292,6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0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Охрана объектов растительного и животного мира и среды их обитания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06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325" marR="7325" marT="73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7 380,2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7 112,8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7 292,6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Kokldanov-NA\Downloads\3307029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572297" y="3549522"/>
            <a:ext cx="2285984" cy="152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</a:t>
            </a:fld>
            <a:endParaRPr lang="en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4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республиканского бюджета формируются за счет: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1571612"/>
            <a:ext cx="4000528" cy="1971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Поступления от уплаты налогов, установленных Налоговым кодексом РФ: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itchFamily="34" charset="0"/>
              <a:ea typeface="Nunito Sans"/>
              <a:cs typeface="Calibri" pitchFamily="34" charset="0"/>
              <a:sym typeface="Nuni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tabLst/>
              <a:defRPr/>
            </a:pPr>
            <a:r>
              <a:rPr kumimoji="0" lang="ru-RU" sz="1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Налог на прибыль 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itchFamily="34" charset="0"/>
              <a:ea typeface="Nunito Sans"/>
              <a:cs typeface="Calibri" pitchFamily="34" charset="0"/>
              <a:sym typeface="Nuni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tabLst/>
              <a:defRPr/>
            </a:pPr>
            <a:r>
              <a:rPr kumimoji="0" lang="ru-RU" sz="1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Налог на доходы физических лиц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tabLst/>
              <a:defRPr/>
            </a:pPr>
            <a:r>
              <a:rPr kumimoji="0" lang="ru-RU" sz="1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Акцизы по подакцизным товарам (продукции), производимым на территории Российской Федерации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tabLst/>
              <a:defRPr/>
            </a:pPr>
            <a:r>
              <a:rPr kumimoji="0" lang="ru-RU" sz="1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Налоги на имущество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tabLst/>
              <a:defRPr/>
            </a:pPr>
            <a:r>
              <a:rPr kumimoji="0" lang="ru-RU" sz="1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Налоги на совокупный доход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tabLst/>
              <a:defRPr/>
            </a:pPr>
            <a:r>
              <a:rPr kumimoji="0" lang="ru-RU" sz="1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Государственная пошлина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tabLst/>
              <a:defRPr/>
            </a:pPr>
            <a:r>
              <a:rPr kumimoji="0" lang="ru-RU" sz="1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Прочие налоговые доходы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itchFamily="34" charset="0"/>
              <a:ea typeface="Nunito Sans"/>
              <a:cs typeface="Calibri" pitchFamily="34" charset="0"/>
              <a:sym typeface="Nunito Sans"/>
            </a:endParaRPr>
          </a:p>
          <a:p>
            <a:pPr marL="457200" marR="0" lvl="0" indent="-31750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itchFamily="34" charset="0"/>
              <a:ea typeface="Nunito Sans"/>
              <a:cs typeface="Calibri" pitchFamily="34" charset="0"/>
              <a:sym typeface="Nunito San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1647" y="3549522"/>
            <a:ext cx="315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Поступления от других бюджетов (межбюджетные трансферты):</a:t>
            </a:r>
            <a:endParaRPr lang="ru-RU" sz="1000" b="1" dirty="0" smtClean="0">
              <a:latin typeface="Calibri" pitchFamily="34" charset="0"/>
              <a:cs typeface="Calibri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Дотации</a:t>
            </a:r>
            <a:endParaRPr lang="ru-RU" sz="1000" b="1" dirty="0" smtClean="0">
              <a:latin typeface="Calibri" pitchFamily="34" charset="0"/>
              <a:cs typeface="Calibri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Субсидии</a:t>
            </a:r>
          </a:p>
          <a:p>
            <a:pPr lvl="0">
              <a:buFont typeface="Arial" pitchFamily="34" charset="0"/>
              <a:buChar char="•"/>
            </a:pPr>
            <a:r>
              <a:rPr lang="ru-RU" sz="1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Субвенции</a:t>
            </a:r>
          </a:p>
          <a:p>
            <a:pPr lvl="0">
              <a:buFont typeface="Arial" pitchFamily="34" charset="0"/>
              <a:buChar char="•"/>
            </a:pPr>
            <a:r>
              <a:rPr lang="ru-RU" sz="1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Иные межбюджетные трансферты</a:t>
            </a:r>
            <a:endParaRPr lang="ru-RU" sz="1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066" y="1571612"/>
            <a:ext cx="378621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Поступления от уплаты других сборов, установленных законодательством РФ, а также штрафов за нарушение законодательства:</a:t>
            </a:r>
            <a:endParaRPr lang="ru-RU" sz="1000" b="1" dirty="0" smtClean="0">
              <a:latin typeface="Calibri" pitchFamily="34" charset="0"/>
              <a:cs typeface="Calibri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Доходы от использования имущества, находящегося в государственной или муниципальной собственности</a:t>
            </a:r>
            <a:endParaRPr lang="ru-RU" sz="1000" b="1" dirty="0" smtClean="0">
              <a:latin typeface="Calibri" pitchFamily="34" charset="0"/>
              <a:cs typeface="Calibri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Доходы от продажи имущества</a:t>
            </a:r>
          </a:p>
          <a:p>
            <a:pPr lvl="0">
              <a:buFont typeface="Arial" pitchFamily="34" charset="0"/>
              <a:buChar char="•"/>
            </a:pPr>
            <a:r>
              <a:rPr lang="ru-RU" sz="1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Доходы от платных услуг, оказываемых казёнными учреждениями</a:t>
            </a:r>
          </a:p>
          <a:p>
            <a:pPr lvl="0">
              <a:buFont typeface="Arial" pitchFamily="34" charset="0"/>
              <a:buChar char="•"/>
            </a:pPr>
            <a:r>
              <a:rPr lang="ru-RU" sz="1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Плата за негативное воздействие на окружающею среду</a:t>
            </a:r>
          </a:p>
          <a:p>
            <a:pPr lvl="0">
              <a:buFont typeface="Arial" pitchFamily="34" charset="0"/>
              <a:buChar char="•"/>
            </a:pPr>
            <a:r>
              <a:rPr lang="ru-RU" sz="1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Платежи за пользование недрами</a:t>
            </a:r>
          </a:p>
          <a:p>
            <a:pPr lvl="0">
              <a:buFont typeface="Arial" pitchFamily="34" charset="0"/>
              <a:buChar char="•"/>
            </a:pPr>
            <a:r>
              <a:rPr lang="ru-RU" sz="1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Штрафы, санкции и возмещение ущерба</a:t>
            </a:r>
          </a:p>
          <a:p>
            <a:pPr lvl="0">
              <a:buFont typeface="Arial" pitchFamily="34" charset="0"/>
              <a:buChar char="•"/>
            </a:pPr>
            <a:r>
              <a:rPr lang="ru-RU" sz="10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Прочие неналоговые доходы</a:t>
            </a:r>
          </a:p>
          <a:p>
            <a:endParaRPr lang="ru-RU" sz="1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35885" y="2661301"/>
            <a:ext cx="881999" cy="881999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Прямоугольник 10"/>
          <p:cNvSpPr/>
          <p:nvPr/>
        </p:nvSpPr>
        <p:spPr>
          <a:xfrm>
            <a:off x="4857754" y="857232"/>
            <a:ext cx="881999" cy="881999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Прямоугольник 11"/>
          <p:cNvSpPr/>
          <p:nvPr/>
        </p:nvSpPr>
        <p:spPr>
          <a:xfrm>
            <a:off x="0" y="785795"/>
            <a:ext cx="881999" cy="881999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TextBox 12"/>
          <p:cNvSpPr txBox="1"/>
          <p:nvPr/>
        </p:nvSpPr>
        <p:spPr>
          <a:xfrm>
            <a:off x="881999" y="1071547"/>
            <a:ext cx="184215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Налоговых доходов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86447" y="1071547"/>
            <a:ext cx="2071678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Неналоговых доходов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33622" y="2871637"/>
            <a:ext cx="2638444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Безвозмездных поступлений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50</a:t>
            </a:fld>
            <a:endParaRPr lang="en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" y="0"/>
          <a:ext cx="9144000" cy="5150435"/>
        </p:xfrm>
        <a:graphic>
          <a:graphicData uri="http://schemas.openxmlformats.org/drawingml/2006/table">
            <a:tbl>
              <a:tblPr/>
              <a:tblGrid>
                <a:gridCol w="4359295"/>
                <a:gridCol w="559252"/>
                <a:gridCol w="439753"/>
                <a:gridCol w="1261900"/>
                <a:gridCol w="1261900"/>
                <a:gridCol w="1261900"/>
              </a:tblGrid>
              <a:tr h="157808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Рз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Прз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Сумма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8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1902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Образование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07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>
                          <a:latin typeface="Calibri" pitchFamily="34" charset="0"/>
                          <a:ea typeface="Times New Roman"/>
                          <a:cs typeface="Times New Roman"/>
                        </a:rPr>
                        <a:t>4 685 676,9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>
                          <a:latin typeface="Calibri" pitchFamily="34" charset="0"/>
                          <a:ea typeface="Times New Roman"/>
                          <a:cs typeface="Times New Roman"/>
                        </a:rPr>
                        <a:t>4 523 261,1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4 000 366,2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Дошкольное образование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07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791 968,8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770 957,4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770 957,4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Общее образование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07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02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3 283 502,9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3 162 758,1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2 691 382,6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Дополнительное образование детей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07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96 132,7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53 253,4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53 266,9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Среднее профессиональное образование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07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329 341,9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332 877,1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330 011,8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07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05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19 419,6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68 934,5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20 252,9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Молодежная политика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07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07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55 591,8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45 798,9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45 798,9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Другие вопросы в области образования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07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09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109 719,3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88 681,7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88 695,8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Культура и кинематография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08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411 400,4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336 163,2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390 008,7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Культура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08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390 984,1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315 078,4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371 909,3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3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08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20 416,3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21 084,8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18 099,4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Здравоохранение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09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1 160 685,0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1 099 369,0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959 219,2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Стационарная медицинская помощь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09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262 819,0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471 059,1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394 376,1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Амбулаторная помощь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09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02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294 574,4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218 565,9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214 326,1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Медицинская помощь в дневных стационарах всех типов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09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6 989,6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7 206,8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6 557,8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Скорая медицинская помощь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09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97 213,7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98 040,5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97 678,1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4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Заготовка, переработка, хранение и обеспечение безопасности донорской крови и её компонентов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09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06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43 809,6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44 701,9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27 496,6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Другие вопросы в области здравоохранения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09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09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455 278,8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259 794,9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218 784,5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51</a:t>
            </a:fld>
            <a:endParaRPr lang="en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5" cy="5174330"/>
        </p:xfrm>
        <a:graphic>
          <a:graphicData uri="http://schemas.openxmlformats.org/drawingml/2006/table">
            <a:tbl>
              <a:tblPr/>
              <a:tblGrid>
                <a:gridCol w="4359293"/>
                <a:gridCol w="559251"/>
                <a:gridCol w="439752"/>
                <a:gridCol w="1261903"/>
                <a:gridCol w="1261903"/>
                <a:gridCol w="1261903"/>
              </a:tblGrid>
              <a:tr h="156067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Рз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Прз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Сумма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60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2021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2023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157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Социальная политика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4 844 019,3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4 673 839,4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4 323 297,5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Пенсионное обеспечение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15 638,5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10 127,1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10 127,1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6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Социальное обслуживание населения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02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804 805,6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567 809,0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539 847,6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6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Социальное обеспечение населения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2 880 734,9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2 900 303,8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2 893 849,6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Охрана семьи и детства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04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1 097 742,8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1 149 317,1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833 190,8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6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Другие вопросы в области социальной политики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06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45 097,5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46 282,4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46 282,4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Физическая культура и спорт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214 830,5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218 430,6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459 156,3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Физическая культура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63 727,1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59 992,8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59 992,8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Массовый спорт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02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3 505,8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5 028,9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245 100,5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Спорт высших достижений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135 804,2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141 463,0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142 117,1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6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Другие вопросы в области физической культуры и спорта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05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11 793,4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11 945,9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11 945,9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6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Средства массовой информации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58 943,0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60 646,6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60 025,7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Телевидение и радиовещание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3 000,0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3 000,0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3 000,0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6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Периодическая печать и издательства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02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55 943,0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57 646,6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57 025,7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54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162 835,6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162 898,3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162 799,0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54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Обслуживание государственного внутреннего и муниципального долга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01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162 835,6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162 898,3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162 799,0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4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182 500,0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72 500,0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72 500,0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Иные дотации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100 000,0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6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Прочие межбюджетные трансферты общего характера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03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82 500,0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72 500,0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72 500,0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61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Условно утвержденные расходы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410 000,0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667 000,0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Условно утвержденные расходы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latin typeface="Calibri" pitchFamily="34" charset="0"/>
                          <a:ea typeface="Times New Roman"/>
                          <a:cs typeface="Times New Roman"/>
                        </a:rPr>
                        <a:t>410 000,0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667 000,0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ВСЕГО:</a:t>
                      </a:r>
                    </a:p>
                  </a:txBody>
                  <a:tcPr marL="7071" marR="7071" marT="70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071" marR="7071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071" marR="7071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18 093 009,1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18 626 145,9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265" algn="ctr">
                        <a:spcAft>
                          <a:spcPts val="0"/>
                        </a:spcAft>
                      </a:pPr>
                      <a:r>
                        <a:rPr lang="ru-RU" sz="1000" b="1" i="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17 797 346,4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3E663C8-0E42-DD4F-84D5-0326AD1BA71C}"/>
              </a:ext>
            </a:extLst>
          </p:cNvPr>
          <p:cNvSpPr/>
          <p:nvPr/>
        </p:nvSpPr>
        <p:spPr>
          <a:xfrm>
            <a:off x="1350102" y="67898"/>
            <a:ext cx="68289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Программная структура расходов республиканского бюджета</a:t>
            </a:r>
            <a:endParaRPr lang="ru-RU" sz="16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="" xmlns:a16="http://schemas.microsoft.com/office/drawing/2014/main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Блок-схема: узел 15">
            <a:extLst>
              <a:ext uri="{FF2B5EF4-FFF2-40B4-BE49-F238E27FC236}">
                <a16:creationId xmlns="" xmlns:a16="http://schemas.microsoft.com/office/drawing/2014/main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4811" y="1000108"/>
            <a:ext cx="47149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Республиканский бюджет формируется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программной структуре расходов на основе 21 государственной программы Республики Калмыкия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4000500" y="2077326"/>
          <a:ext cx="4929219" cy="2875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Вертикальный свиток 17"/>
          <p:cNvSpPr/>
          <p:nvPr/>
        </p:nvSpPr>
        <p:spPr>
          <a:xfrm>
            <a:off x="95250" y="1047750"/>
            <a:ext cx="4143375" cy="3838575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14349" y="1733551"/>
            <a:ext cx="2867051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Государственная программа Республики Калмыкия  - это система мероприятий, взаимоувязанных по задачам, срокам осуществления и ресурсам, и инструментов государственной политики, обеспечивающих достижение приоритетов и целей государственной политики в сфере социально-экономического развития Республики Калмыкия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6570"/>
            <a:ext cx="9143999" cy="65722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20494" y="92871"/>
            <a:ext cx="1190625" cy="564356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3" name="Google Shape;906;p43"/>
          <p:cNvGrpSpPr/>
          <p:nvPr/>
        </p:nvGrpSpPr>
        <p:grpSpPr>
          <a:xfrm>
            <a:off x="4357558" y="1571625"/>
            <a:ext cx="638351" cy="574945"/>
            <a:chOff x="5233525" y="4954450"/>
            <a:chExt cx="538275" cy="516350"/>
          </a:xfrm>
        </p:grpSpPr>
        <p:sp>
          <p:nvSpPr>
            <p:cNvPr id="13" name="Google Shape;907;p43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" name="Google Shape;908;p43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l" t="t" r="r" b="b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" name="Google Shape;909;p43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6" name="Google Shape;910;p43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l" t="t" r="r" b="b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7" name="Google Shape;911;p43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l" t="t" r="r" b="b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8" name="Google Shape;912;p43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l" t="t" r="r" b="b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" name="Google Shape;913;p43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l" t="t" r="r" b="b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" name="Google Shape;914;p43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l" t="t" r="r" b="b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1" name="Google Shape;915;p43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l" t="t" r="r" b="b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2" name="Google Shape;916;p43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l" t="t" r="r" b="b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" name="Google Shape;917;p43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l" t="t" r="r" b="b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25" name="Блок-схема: узел 15">
            <a:extLst>
              <a:ext uri="{FF2B5EF4-FFF2-40B4-BE49-F238E27FC236}">
                <a16:creationId xmlns="" xmlns:a16="http://schemas.microsoft.com/office/drawing/2014/main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54</a:t>
            </a:fld>
            <a:endParaRPr lang="en"/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-1" y="0"/>
          <a:ext cx="9144001" cy="51444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7969"/>
                <a:gridCol w="1091576"/>
                <a:gridCol w="906439"/>
                <a:gridCol w="857256"/>
                <a:gridCol w="1000132"/>
                <a:gridCol w="2571768"/>
                <a:gridCol w="428628"/>
                <a:gridCol w="500067"/>
                <a:gridCol w="642943"/>
                <a:gridCol w="857223"/>
              </a:tblGrid>
              <a:tr h="20852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бюджете на 2021 год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 плановый период  2022 и 2023 годов, тыс. руб.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2085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900" b="1" baseline="0" dirty="0" smtClean="0">
                          <a:latin typeface="Calibri" pitchFamily="34" charset="0"/>
                          <a:cs typeface="Times New Roman" pitchFamily="18" charset="0"/>
                        </a:rPr>
                        <a:t> показателя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2017 года 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2020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Плановый период 2022-2023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170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2023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14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Calibri" pitchFamily="34" charset="0"/>
                          <a:cs typeface="Times New Roman" pitchFamily="18" charset="0"/>
                        </a:rPr>
                        <a:t>1.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Государственная программа Республики Калмыкия "Развитие здравоохранения Республики </a:t>
                      </a: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2 839 557,5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2 838 049,5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2 754 027,7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Смертность от всех причин, случаев на 1000 населения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Ожидаемая продолжительность жизни при рождении, лет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Смертности от болезней системы кровообращения (на 100 тысяч населения)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Смертность от новообразований, в том числе от злокачественных</a:t>
                      </a:r>
                      <a:r>
                        <a:rPr kumimoji="0" lang="ru-RU" sz="9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(на 100 тыс. населения)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73,54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427,7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188,4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74,36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397,5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185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9,1</a:t>
                      </a: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74,72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386,1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183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8,9; 8,7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75,07;75,43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374,7;363,3</a:t>
                      </a: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181;178,5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3883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Calibri" pitchFamily="34" charset="0"/>
                          <a:cs typeface="Times New Roman" pitchFamily="18" charset="0"/>
                        </a:rPr>
                        <a:t>2.</a:t>
                      </a:r>
                      <a:endParaRPr lang="ru-RU" sz="90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Государственная программа Республики Калмыкия "Социальная поддержка населения Республики </a:t>
                      </a: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2 772 459,4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2 630 655,5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2 222 394,7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. Численность населения с денежными доходами ниже величины прожиточного минимума, в процентах от общей численности населения,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 startAt="2"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Суммарный коэффициент рождаемости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ru-RU" sz="9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%</a:t>
                      </a: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2"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Количество социально ориентированных некоммерческих организаций, получивших государственную поддержку, в процентах к предыдущему периоду, %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28,5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1,541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105,0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23,4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1,582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115,6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23,2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1,598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88,5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23,1;</a:t>
                      </a: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23,0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1,622;1,639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92,7;103,7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</a:tr>
              <a:tr h="1530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Calibri" pitchFamily="34" charset="0"/>
                          <a:cs typeface="Times New Roman" pitchFamily="18" charset="0"/>
                        </a:rPr>
                        <a:t>3.</a:t>
                      </a:r>
                      <a:endParaRPr lang="ru-RU" sz="90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Государственная программа Республики Калмыкия "Доступная </a:t>
                      </a: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среда"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1 140,0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1 140,0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+mn-cs"/>
                        </a:rPr>
                        <a:t>7 321,9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Доля приоритетных объектов и услуг в приоритетных сферах жизнедеятельности инвалидов и других МГН, нанесенных на Карту доступности объектов по результатам их паспортизации, среди всех приоритетных объектов и услуг, %.</a:t>
                      </a:r>
                    </a:p>
                    <a:p>
                      <a:pPr marL="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Доля приоритетных объектов, доступных для инвалидов и других МГН в сфере социальной защиты, в общем количестве приоритетных объектов в сфере социальной защиты Республики Калмыкия, %   </a:t>
                      </a:r>
                      <a:endParaRPr kumimoji="0" lang="ru-RU" sz="900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56,0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59,0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66,7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64,0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69,4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70,2;76,4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72,2;75,0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55</a:t>
            </a:fld>
            <a:endParaRPr lang="en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0" y="0"/>
          <a:ext cx="9144005" cy="514484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378687"/>
                <a:gridCol w="778697"/>
                <a:gridCol w="778696"/>
                <a:gridCol w="778697"/>
                <a:gridCol w="2928959"/>
                <a:gridCol w="500067"/>
                <a:gridCol w="500067"/>
                <a:gridCol w="571504"/>
                <a:gridCol w="642911"/>
              </a:tblGrid>
              <a:tr h="31653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бюджете на 2021 год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 плановый период  2022 и 2023 годов, тыс. руб.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366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900" b="1" baseline="0" dirty="0" smtClean="0">
                          <a:latin typeface="Calibri" pitchFamily="34" charset="0"/>
                          <a:cs typeface="Times New Roman" pitchFamily="18" charset="0"/>
                        </a:rPr>
                        <a:t> показателя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baseline="0" dirty="0" smtClean="0">
                          <a:latin typeface="Calibri" pitchFamily="34" charset="0"/>
                          <a:cs typeface="Times New Roman" pitchFamily="18" charset="0"/>
                        </a:rPr>
                        <a:t>2018 года 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baseline="0" dirty="0" smtClean="0">
                          <a:latin typeface="Calibri" pitchFamily="34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baseline="0" dirty="0" smtClean="0">
                          <a:latin typeface="Calibri" pitchFamily="34" charset="0"/>
                          <a:cs typeface="Times New Roman" pitchFamily="18" charset="0"/>
                        </a:rPr>
                        <a:t>2020 года 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Плановый период 2022-2023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624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2023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721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Calibri" pitchFamily="34" charset="0"/>
                          <a:cs typeface="Times New Roman" pitchFamily="18" charset="0"/>
                        </a:rPr>
                        <a:t>4.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Государственная программа Республики Калмыкия "Содействие занятости населения и улучшение условий, охраны труда в Республике </a:t>
                      </a: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285 326,3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212 215,0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250 003,1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1. 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Уровень зарегистрированной безработицы,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2. Коэффициент напряженности на рынке труда  (на конец периода), чел./вакансию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3. Доля трудоустроенных граждан в общей численности граждан, которые будут обращаться в службу занятости с целью поиска подходящей работы, % 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1,8*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1,4*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53,2*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1,7; 1,7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1,4; 1,4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52,0; 52,0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645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Calibri" pitchFamily="34" charset="0"/>
                          <a:cs typeface="Times New Roman" pitchFamily="18" charset="0"/>
                        </a:rPr>
                        <a:t>5.</a:t>
                      </a:r>
                      <a:endParaRPr lang="ru-RU" sz="90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Государственная программа Республики Калмыкия "Развитие образования Республики </a:t>
                      </a: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4 693 641,4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4 541 728,7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4 019 796,8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Доля обучающихся в организациях среднего профессионального образования в соответствии с требованиями ФГОС, в общей численности обучающихся в организациях среднего профессионального </a:t>
                      </a:r>
                      <a:r>
                        <a:rPr kumimoji="0" lang="ru-RU" sz="9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образования,%</a:t>
                      </a:r>
                      <a:endParaRPr kumimoji="0" lang="ru-RU" sz="9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Доля педагогов, прошедших повышение квалификации и переподготовку по ФГОС и адресным моделям повышения квалификации, в общей численности педагогов,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Доля детей школьного возраста, охваченных </a:t>
                      </a: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дополнительным образованием, от общего числа детей школьного возраста, %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63,0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71,0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80,0; 75,0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72,0; 73,0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81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Calibri" pitchFamily="34" charset="0"/>
                          <a:cs typeface="Times New Roman" pitchFamily="18" charset="0"/>
                        </a:rPr>
                        <a:t>6.</a:t>
                      </a:r>
                      <a:endParaRPr lang="ru-RU" sz="90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Государственная программа Республики Калмыкия "Развитие культуры </a:t>
                      </a: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и туризма Республики 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477 069,0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401 427,5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454 366,7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1. Количество посещений организаций культуры по отношению к уровню 2017 года,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 Количество турфирм, действующих на территории республики, ед.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 Соотношение средней заработной платы работников учреждений культуры к средней заработной плате в Республике Калмыкия, %</a:t>
                      </a:r>
                      <a:endParaRPr kumimoji="0" lang="ru-RU" sz="900" kern="1200" dirty="0">
                        <a:solidFill>
                          <a:schemeClr val="dk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104,9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107,5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110;112,5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13;14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100;100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90663" y="4897230"/>
            <a:ext cx="20050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 Факт 2017 года согласно ГП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56</a:t>
            </a:fld>
            <a:endParaRPr lang="en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2" y="0"/>
          <a:ext cx="9144004" cy="514439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477756"/>
                <a:gridCol w="808260"/>
                <a:gridCol w="785819"/>
                <a:gridCol w="785819"/>
                <a:gridCol w="2571768"/>
                <a:gridCol w="500067"/>
                <a:gridCol w="500067"/>
                <a:gridCol w="644975"/>
                <a:gridCol w="783753"/>
              </a:tblGrid>
              <a:tr h="29398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бюджете на 2021 год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 плановый период  2022 и 2023 годов, тыс. руб.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2487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900" b="1" baseline="0" dirty="0" smtClean="0">
                          <a:latin typeface="Calibri" pitchFamily="34" charset="0"/>
                          <a:cs typeface="Times New Roman" pitchFamily="18" charset="0"/>
                        </a:rPr>
                        <a:t> показателя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2018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2020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Плановый период 2022-2023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862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2023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23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Calibri" pitchFamily="34" charset="0"/>
                          <a:cs typeface="Times New Roman" pitchFamily="18" charset="0"/>
                        </a:rPr>
                        <a:t>7.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Государственная программа Республики Калмыкия  "Развитие физической культуры, </a:t>
                      </a: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спорта и </a:t>
                      </a: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молодежной политики в Республике </a:t>
                      </a: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239 461,5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234 212,1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475 538,3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Удельный вес населения, систематически занимающегося физической культурой и спортом, в общей численности населения, %</a:t>
                      </a:r>
                    </a:p>
                    <a:p>
                      <a:pPr marL="0" indent="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Уровень обеспеченности населения спортивными сооружениями, исходя от единой пропускной способности объектов спорта, %</a:t>
                      </a:r>
                      <a:endParaRPr kumimoji="0" lang="ru-RU" sz="900" kern="1200" dirty="0">
                        <a:solidFill>
                          <a:schemeClr val="dk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36,0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43,8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40,0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48,0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44,0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52,0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48,0;</a:t>
                      </a: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52,0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57,0; 61,0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4134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Calibri" pitchFamily="34" charset="0"/>
                          <a:cs typeface="Times New Roman" pitchFamily="18" charset="0"/>
                        </a:rPr>
                        <a:t>8.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Государственная программа Республики Калмыкия "Повышение качества предоставления жилищно-коммунальных услуг, развитие инфраструктуры жилищно-коммунального комплекса Республики </a:t>
                      </a: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500 116,8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458 677,2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325 162,7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Доля населения Республики Калмыкия, обеспеченного качественной питьевой водой из систем централизованного водоснабжения, 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Построены и реконструированы крупные объекты питьевого водоснабжения, предусмотренные региональными программами, нарастающим итогом, </a:t>
                      </a:r>
                      <a:r>
                        <a:rPr kumimoji="0" lang="ru-RU" sz="900" kern="12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ед</a:t>
                      </a:r>
                      <a:endParaRPr kumimoji="0" lang="ru-RU" sz="9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. Уровень износа коммунальной инфраструктуры, %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72,6*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64,5*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63,5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18,5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63,1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68,5; 77,2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12,0;18,0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62,6;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61,2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5196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latin typeface="Calibri" pitchFamily="34" charset="0"/>
                          <a:cs typeface="Times New Roman" pitchFamily="18" charset="0"/>
                        </a:rPr>
                        <a:t>9.</a:t>
                      </a:r>
                      <a:endParaRPr lang="ru-RU" sz="90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Государственная программа Республики Калмыкия "Развитие сельского хозяйства и регулирования рынков сельскохозяйственной продукции, сырья и продовольствия Республики </a:t>
                      </a: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1 086 310,1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1 379 465,8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1 395 428,6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Индекс производства продукции сельского хозяйства в хозяйствах всех категорий (в сопоставимых ценах),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% к предыдущему году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2. Индекс производства продукции растениеводства в хозяйствах всех категорий (в сопоставимых ценах, % к предыдущему году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3. Индекс производства пищевых продуктов (в сопоставимых ценах)), % к предыдущему году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101,0; 101,0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101,0;</a:t>
                      </a: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101,0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101,6; 101,6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71629" y="4898178"/>
            <a:ext cx="18573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*Факт 2017 года согласно ГП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57</a:t>
            </a:fld>
            <a:endParaRPr lang="en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0" y="0"/>
          <a:ext cx="9144034" cy="51444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63627"/>
                <a:gridCol w="788488"/>
                <a:gridCol w="788488"/>
                <a:gridCol w="788488"/>
                <a:gridCol w="2857520"/>
                <a:gridCol w="428628"/>
                <a:gridCol w="500067"/>
                <a:gridCol w="500067"/>
                <a:gridCol w="642941"/>
              </a:tblGrid>
              <a:tr h="31494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бюджете на 2021 год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 плановый период  2022 и 2023 годов, тыс. руб.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4724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900" b="1" baseline="0" dirty="0" smtClean="0">
                          <a:latin typeface="Calibri" pitchFamily="34" charset="0"/>
                          <a:cs typeface="Times New Roman" pitchFamily="18" charset="0"/>
                        </a:rPr>
                        <a:t> показателя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2020 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Плановый период 2022-2023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514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2023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989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cs typeface="Times New Roman" pitchFamily="18" charset="0"/>
                        </a:rPr>
                        <a:t>10</a:t>
                      </a:r>
                      <a:r>
                        <a:rPr lang="en-US" sz="900" dirty="0" smtClean="0">
                          <a:latin typeface="Calibri" pitchFamily="34" charset="0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"Развитие транспортного комплекса и дорожного хозяйства Республики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2 283 937,6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2 574 809,6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2 574 444,4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Количество отправленных пассажиров в год воздушным транспортом, чел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. Количество обработанных грузов,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Тонн</a:t>
                      </a:r>
                    </a:p>
                    <a:p>
                      <a:pPr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3. Количество выполненных рейсов,</a:t>
                      </a:r>
                    </a:p>
                    <a:p>
                      <a:pPr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ед.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4. Общая протяженность сети автомобильных дорог общего пользования регионального (межмуниципального) и местного значения, соответствующих нормативным требованиям к транспортно-эксплуатационным показателям, км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14249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12,3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293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1544,9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125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391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1751,6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125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391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1912,7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10780;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125; 125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391; 391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2063,7;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2210,3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</a:tr>
              <a:tr h="8721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11</a:t>
                      </a:r>
                      <a:r>
                        <a:rPr lang="en-US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"Обеспечение доступным и комфортным жильем жителей Республики 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322 467,6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299 144,2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398 290,7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Годовой объем ввода жилья, тыс. кв.м.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2. Количество человек/семей, улучшивших жилищные условия, человек/семей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3. Коэффициент доступности жилья для населения, лет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1855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3,6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119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2054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3,2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114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289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3,1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126;</a:t>
                      </a: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136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373;376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3,1; 3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3344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r>
                        <a:rPr lang="en-US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"Охрана окружающей среды"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189 969,2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212 297,6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233 722,5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Доля площади , занятая особо охраняемыми природными территориями регионального значения, от общей площади территории Республики Калмыкия,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r>
                        <a:rPr kumimoji="0" lang="ru-RU" sz="9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Лесистость территории Республики 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r>
                        <a:rPr lang="ru-RU" sz="900" dirty="0" smtClean="0">
                          <a:latin typeface="Calibri" pitchFamily="34" charset="0"/>
                        </a:rPr>
                        <a:t>3</a:t>
                      </a: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. Количество построенных объектов обращения с ТКО, ед.</a:t>
                      </a:r>
                      <a:endParaRPr kumimoji="0" lang="ru-RU" sz="900" kern="1200" dirty="0">
                        <a:solidFill>
                          <a:schemeClr val="dk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8,1*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0,2*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8,5; 8,7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0,2; 0,2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0;0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85937" y="4897230"/>
            <a:ext cx="18573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*Факт 2019 года согласно ГП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58</a:t>
            </a:fld>
            <a:endParaRPr lang="en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0" y="-948"/>
          <a:ext cx="9144002" cy="514439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428760"/>
                <a:gridCol w="714380"/>
                <a:gridCol w="857256"/>
                <a:gridCol w="714380"/>
                <a:gridCol w="2857520"/>
                <a:gridCol w="571504"/>
                <a:gridCol w="571504"/>
                <a:gridCol w="500067"/>
                <a:gridCol w="642911"/>
              </a:tblGrid>
              <a:tr h="28926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бюджете на 2021 год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 плановый период  2022 и 2023 годов, тыс. руб.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4338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900" b="1" baseline="0" dirty="0" smtClean="0">
                          <a:latin typeface="Calibri" pitchFamily="34" charset="0"/>
                          <a:cs typeface="Times New Roman" pitchFamily="18" charset="0"/>
                        </a:rPr>
                        <a:t> показателя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Плановый период 2022-2023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67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2023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13</a:t>
                      </a:r>
                      <a:r>
                        <a:rPr lang="en-US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"Экономическое развитие и улучшение инвестиционного климата в Республике 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571 257,4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1 012 864,3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613 084,6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Объем инвестиций в основной капитал, млн. руб.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2. П</a:t>
                      </a: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рирост среднесписочной численности работников (без внешних совместителей), занятых у субъектов малого и среднего предпринимательства, получивших государственную поддержку, %</a:t>
                      </a:r>
                      <a:endParaRPr kumimoji="0" lang="ru-RU" sz="900" kern="1200" dirty="0">
                        <a:solidFill>
                          <a:schemeClr val="dk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11 222,90*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5,1*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17 692,21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5,1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19 039,96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5,1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19 843,61;</a:t>
                      </a: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20 637,36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5,1;5,1</a:t>
                      </a:r>
                      <a:endParaRPr lang="ru-RU" sz="900" baseline="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8327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14</a:t>
                      </a:r>
                      <a:r>
                        <a:rPr lang="en-US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"Управление государственными финансами Республики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457 425,0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345 531,5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345 432,2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Исполнение расходов республиканского бюджета</a:t>
                      </a:r>
                      <a:r>
                        <a:rPr kumimoji="0" lang="en-US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Отношение объема государственного долга Республики Калмыкия к общему объему доходов республиканского бюджета без учета объема безвозмездных поступлений в отчетном году, %</a:t>
                      </a:r>
                      <a:endParaRPr kumimoji="0" lang="ru-RU" sz="900" kern="1200" dirty="0">
                        <a:solidFill>
                          <a:schemeClr val="dk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75,0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66,0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57,0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90,0;90,0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49,0;</a:t>
                      </a:r>
                      <a:r>
                        <a:rPr lang="ru-RU" sz="900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42,0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1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r>
                        <a:rPr lang="en-US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"Управление республиканским имуществом и земельными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ресурсами"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51 195,1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46 762,8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46 762,8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Удельный вес внесенных изменений в Реестр государственного имущества Республики Калмыкия от общего количества изменений, необходимых для внесения в Реестр в соответствии с представленными обновленными картами учета имущества и перечнями средств ежегодно (уровень актуализации учета государственного имущества ),</a:t>
                      </a:r>
                      <a:r>
                        <a:rPr lang="en-US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0211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r>
                        <a:rPr lang="en-US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"Информационное общество Республики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284 028,1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186 644,9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186 645,9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1. Доля граждан, использующих механизм получения государственных и муниципальных услуг в электронной форме,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2. Уровень удовлетворенности граждан качеством </a:t>
                      </a: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предоставления государственных и муниципальных услуг, %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70,0**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90,0**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70,0; 70,0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90,0;90,0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19244" y="4749851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*Факт 2017 года согласно ГП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** Факт 2019 года согласно ГП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59</a:t>
            </a:fld>
            <a:endParaRPr lang="en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0" y="0"/>
          <a:ext cx="9144002" cy="51444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71637"/>
                <a:gridCol w="714380"/>
                <a:gridCol w="714379"/>
                <a:gridCol w="714380"/>
                <a:gridCol w="3000396"/>
                <a:gridCol w="428628"/>
                <a:gridCol w="571504"/>
                <a:gridCol w="500067"/>
                <a:gridCol w="642911"/>
              </a:tblGrid>
              <a:tr h="26255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бюджете на 2021 год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 плановый период  2022 и 2023 годов, тыс. руб.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393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900" b="1" baseline="0" dirty="0" smtClean="0">
                          <a:latin typeface="Calibri" pitchFamily="34" charset="0"/>
                          <a:cs typeface="Times New Roman" pitchFamily="18" charset="0"/>
                        </a:rPr>
                        <a:t> показателя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2020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Плановый период 2022-2023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238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2023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9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17</a:t>
                      </a:r>
                      <a:r>
                        <a:rPr lang="en-US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"Противодействие коррупции в Республике Калмыкия на 2017 - 2021 годы"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400,0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400,0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1. Доля проектов нормативных правовых актов, подготовленных органами исполнительной власти Республики Калмыкия, по которым проведены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антикоррупционные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экспертизы,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Доля граждан, от общего числа опрошенных в ходе социологических исследований, одобряющих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антикоррупционную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деятельность органов государственной власти Республики Калмыкия</a:t>
                      </a: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, %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70,0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78,0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78,0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-; 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-; -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21542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18</a:t>
                      </a:r>
                      <a:r>
                        <a:rPr lang="en-US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"Формирование комфортной городской среды на территории Республики 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68 545,6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71 465,5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71 465,5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buAutoNum type="arabicPeriod"/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Доля городов с благоприятной средой от общего количества городов, %</a:t>
                      </a:r>
                    </a:p>
                    <a:p>
                      <a:pPr marL="228600" indent="-228600" algn="ctr">
                        <a:buAutoNum type="arabicPeriod"/>
                      </a:pPr>
                      <a:endParaRPr lang="ru-RU" sz="9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Times New Roman" pitchFamily="18" charset="0"/>
                        </a:rPr>
                        <a:t>Доля граждан, принявших участие в решении вопросов развития городской среды от общего количества граждан в возрасте от 14 лет, проживающих в городах, на территории которых реализуются проекты по созданию комфортной городской среды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, %</a:t>
                      </a: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3. Количество благоустроенных общественных пространств, включенных в государственные (муниципальные ) программы формирования современной городской среды, в том числе в городах Республики Калмыкия,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aseline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ед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	</a:t>
                      </a: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33,0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12,0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15,0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67,0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26,0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67,0;67,0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20,0;25,0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35,0;47,0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7031"/>
        </a:solidFill>
        <a:effectLst/>
      </p:bgPr>
    </p:bg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27" descr="aoc7tslb1o8-lauren-mancke.jpg"/>
          <p:cNvPicPr preferRelativeResize="0"/>
          <p:nvPr/>
        </p:nvPicPr>
        <p:blipFill>
          <a:blip r:embed="rId3">
            <a:alphaModFix amt="29000"/>
          </a:blip>
          <a:stretch>
            <a:fillRect/>
          </a:stretch>
        </p:blipFill>
        <p:spPr>
          <a:xfrm>
            <a:off x="0" y="4"/>
            <a:ext cx="9144000" cy="514349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</p:pic>
      <p:sp>
        <p:nvSpPr>
          <p:cNvPr id="243" name="Google Shape;243;p2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6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3090042" y="1940251"/>
            <a:ext cx="32161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ГЛОССАРИЙ</a:t>
            </a:r>
            <a:endParaRPr lang="ru-RU" sz="4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60</a:t>
            </a:fld>
            <a:endParaRPr lang="en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0" y="-950"/>
          <a:ext cx="9144034" cy="514440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63627"/>
                <a:gridCol w="788488"/>
                <a:gridCol w="788488"/>
                <a:gridCol w="788488"/>
                <a:gridCol w="2857520"/>
                <a:gridCol w="428628"/>
                <a:gridCol w="500067"/>
                <a:gridCol w="500067"/>
                <a:gridCol w="642941"/>
              </a:tblGrid>
              <a:tr h="29668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900" b="1" dirty="0" err="1">
                          <a:latin typeface="Calibri" pitchFamily="34" charset="0"/>
                          <a:cs typeface="Times New Roman" pitchFamily="18" charset="0"/>
                        </a:rPr>
                        <a:t>п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 pitchFamily="34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бюджете на 2021 год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 плановый период  2022 и 2023 годов, тыс. руб.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445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900" b="1" baseline="0" dirty="0" smtClean="0">
                          <a:latin typeface="Calibri" pitchFamily="34" charset="0"/>
                          <a:cs typeface="Times New Roman" pitchFamily="18" charset="0"/>
                        </a:rPr>
                        <a:t> показателя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2020 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</a:t>
                      </a:r>
                      <a:r>
                        <a:rPr lang="ru-RU" sz="900" b="1" baseline="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Плановый период 2022-2023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94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2022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2023 г.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92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cs typeface="Times New Roman" pitchFamily="18" charset="0"/>
                        </a:rPr>
                        <a:t>19</a:t>
                      </a:r>
                      <a:r>
                        <a:rPr lang="en-US" sz="900" dirty="0" smtClean="0">
                          <a:latin typeface="Calibri" pitchFamily="34" charset="0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"Комплексное развитие сельских территорий Республики Калмыкия"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84 873,2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167 238,3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185 367,2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Доля сельского населения в общей численности населения Республики </a:t>
                      </a:r>
                      <a:r>
                        <a:rPr kumimoji="0" lang="ru-RU" sz="9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Калмыкия,%</a:t>
                      </a:r>
                      <a:endParaRPr kumimoji="0" lang="ru-RU" sz="9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Соотношение среднемесячных располагаемых ресурсов сельского и городского </a:t>
                      </a:r>
                      <a:r>
                        <a:rPr kumimoji="0" lang="ru-RU" sz="9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домохозяйств,%</a:t>
                      </a:r>
                      <a:endParaRPr kumimoji="0" lang="ru-RU" sz="9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Доля общей площади благоустроенных жилых помещений в сельских населенных </a:t>
                      </a:r>
                      <a:r>
                        <a:rPr kumimoji="0" lang="ru-RU" sz="9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пунктах,%</a:t>
                      </a:r>
                      <a:endParaRPr kumimoji="0" lang="ru-RU" sz="9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54,4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88,7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54,4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88,9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54,4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89,0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35,5</a:t>
                      </a: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54,4; 54,4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89,1;89,2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36,0;36,5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/>
                </a:tc>
              </a:tr>
              <a:tr h="12171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20</a:t>
                      </a:r>
                      <a:r>
                        <a:rPr lang="en-US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"Защита населения и территорий от чрезвычайных ситуаций, обеспечение пожарной безопасности и безопасности людей на водных объектах"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41 871,1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43 701,0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43 701,0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Количество благоустроенных мест массового отдыха населения на водных </a:t>
                      </a:r>
                      <a:r>
                        <a:rPr lang="ru-RU" sz="900" dirty="0" err="1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объектах,ед</a:t>
                      </a: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Оснащенность оборудованием спасательных постов на пляжах, %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10*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0;0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0;0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416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21</a:t>
                      </a:r>
                      <a:r>
                        <a:rPr lang="en-US" sz="900" dirty="0" smtClean="0"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Государственная программа Республики Калмыкия "Профилактика правонарушений"</a:t>
                      </a:r>
                      <a:endParaRPr lang="ru-RU" sz="900" b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17 267,2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17 017,2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 pitchFamily="34" charset="0"/>
                          <a:ea typeface="Times New Roman"/>
                        </a:rPr>
                        <a:t>17 017,2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Количество специалистов, прошедших профессиональную подготовку и переподготовку в сфере профилактики экстремизма и терроризма, чел.</a:t>
                      </a: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Доля образовательных организаций Республики Калмыкия, оснащенных системами </a:t>
                      </a:r>
                      <a:r>
                        <a:rPr kumimoji="0" lang="ru-RU" sz="900" kern="120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безопасности,%</a:t>
                      </a:r>
                      <a:endParaRPr kumimoji="0" lang="ru-RU" sz="900" kern="1200" dirty="0">
                        <a:solidFill>
                          <a:schemeClr val="dk1"/>
                        </a:solidFill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25,0*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95,0*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40;-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 smtClean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 pitchFamily="34" charset="0"/>
                          <a:ea typeface="Times New Roman"/>
                          <a:cs typeface="Times New Roman" pitchFamily="18" charset="0"/>
                        </a:rPr>
                        <a:t>100;-</a:t>
                      </a:r>
                      <a:endParaRPr lang="ru-RU" sz="900" dirty="0">
                        <a:latin typeface="Calibri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57357" y="4897230"/>
            <a:ext cx="20002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*Факт 2019 года согласно ГП</a:t>
            </a: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61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</a:t>
            </a:r>
          </a:p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"Развитие здравоохранения Республики Калмыкия"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Содержимое 4"/>
          <p:cNvGraphicFramePr>
            <a:graphicFrameLocks/>
          </p:cNvGraphicFramePr>
          <p:nvPr/>
        </p:nvGraphicFramePr>
        <p:xfrm>
          <a:off x="0" y="1714500"/>
          <a:ext cx="9144001" cy="3035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705484" y="1577256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705484" y="2628900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3705484" y="3790950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5" name="Овал 14"/>
          <p:cNvSpPr/>
          <p:nvPr/>
        </p:nvSpPr>
        <p:spPr>
          <a:xfrm>
            <a:off x="3976801" y="4749852"/>
            <a:ext cx="1000800" cy="3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2019 г.</a:t>
            </a:r>
            <a:endParaRPr lang="ru-RU" sz="1000" b="1" dirty="0"/>
          </a:p>
        </p:txBody>
      </p:sp>
      <p:sp>
        <p:nvSpPr>
          <p:cNvPr id="16" name="Овал 15"/>
          <p:cNvSpPr/>
          <p:nvPr/>
        </p:nvSpPr>
        <p:spPr>
          <a:xfrm>
            <a:off x="6977865" y="4747041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2022 г.</a:t>
            </a:r>
            <a:endParaRPr lang="ru-RU" sz="1000" b="1" dirty="0"/>
          </a:p>
        </p:txBody>
      </p:sp>
      <p:sp>
        <p:nvSpPr>
          <p:cNvPr id="17" name="Овал 16"/>
          <p:cNvSpPr/>
          <p:nvPr/>
        </p:nvSpPr>
        <p:spPr>
          <a:xfrm>
            <a:off x="5977733" y="4747041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2021 г.</a:t>
            </a:r>
            <a:endParaRPr lang="ru-RU" sz="1000" b="1" dirty="0"/>
          </a:p>
        </p:txBody>
      </p:sp>
      <p:sp>
        <p:nvSpPr>
          <p:cNvPr id="18" name="Овал 17"/>
          <p:cNvSpPr/>
          <p:nvPr/>
        </p:nvSpPr>
        <p:spPr>
          <a:xfrm>
            <a:off x="4976933" y="4747041"/>
            <a:ext cx="1000800" cy="3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2020 г.</a:t>
            </a:r>
            <a:endParaRPr lang="ru-RU" sz="1000" b="1" dirty="0"/>
          </a:p>
        </p:txBody>
      </p:sp>
      <p:sp>
        <p:nvSpPr>
          <p:cNvPr id="19" name="Овал 18"/>
          <p:cNvSpPr/>
          <p:nvPr/>
        </p:nvSpPr>
        <p:spPr>
          <a:xfrm>
            <a:off x="7977997" y="474985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2023 г.</a:t>
            </a:r>
            <a:endParaRPr lang="ru-RU" sz="1000" b="1" dirty="0"/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62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6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«Социальная поддержка населения Республики Калмыкия»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1600" b="1" dirty="0" smtClean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Содержимое 4"/>
          <p:cNvGraphicFramePr>
            <a:graphicFrameLocks/>
          </p:cNvGraphicFramePr>
          <p:nvPr/>
        </p:nvGraphicFramePr>
        <p:xfrm>
          <a:off x="0" y="1714500"/>
          <a:ext cx="9144001" cy="3035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705484" y="1577256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705484" y="2628900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3705484" y="3790950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5" name="Овал 14"/>
          <p:cNvSpPr/>
          <p:nvPr/>
        </p:nvSpPr>
        <p:spPr>
          <a:xfrm>
            <a:off x="3976801" y="4749852"/>
            <a:ext cx="1000800" cy="3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2019 г.</a:t>
            </a:r>
            <a:endParaRPr lang="ru-RU" sz="1000" b="1" dirty="0"/>
          </a:p>
        </p:txBody>
      </p:sp>
      <p:sp>
        <p:nvSpPr>
          <p:cNvPr id="16" name="Овал 15"/>
          <p:cNvSpPr/>
          <p:nvPr/>
        </p:nvSpPr>
        <p:spPr>
          <a:xfrm>
            <a:off x="6977865" y="4747041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2022 г.</a:t>
            </a:r>
            <a:endParaRPr lang="ru-RU" sz="1000" b="1" dirty="0"/>
          </a:p>
        </p:txBody>
      </p:sp>
      <p:sp>
        <p:nvSpPr>
          <p:cNvPr id="17" name="Овал 16"/>
          <p:cNvSpPr/>
          <p:nvPr/>
        </p:nvSpPr>
        <p:spPr>
          <a:xfrm>
            <a:off x="5977733" y="4747041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2021 г.</a:t>
            </a:r>
            <a:endParaRPr lang="ru-RU" sz="1000" b="1" dirty="0"/>
          </a:p>
        </p:txBody>
      </p:sp>
      <p:sp>
        <p:nvSpPr>
          <p:cNvPr id="18" name="Овал 17"/>
          <p:cNvSpPr/>
          <p:nvPr/>
        </p:nvSpPr>
        <p:spPr>
          <a:xfrm>
            <a:off x="4976933" y="4747041"/>
            <a:ext cx="1000800" cy="3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2020 г.</a:t>
            </a:r>
            <a:endParaRPr lang="ru-RU" sz="1000" b="1" dirty="0"/>
          </a:p>
        </p:txBody>
      </p:sp>
      <p:sp>
        <p:nvSpPr>
          <p:cNvPr id="19" name="Овал 18"/>
          <p:cNvSpPr/>
          <p:nvPr/>
        </p:nvSpPr>
        <p:spPr>
          <a:xfrm>
            <a:off x="7977997" y="474985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2023 г.</a:t>
            </a:r>
            <a:endParaRPr lang="ru-RU" sz="1000" b="1" dirty="0"/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 Республики Калмыкия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«Доступная среда»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8"/>
          <a:ext cx="9143999" cy="994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" y="1714500"/>
          <a:ext cx="9143999" cy="342000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4426871"/>
                <a:gridCol w="508003"/>
                <a:gridCol w="870860"/>
                <a:gridCol w="870860"/>
                <a:gridCol w="870860"/>
                <a:gridCol w="798289"/>
                <a:gridCol w="798256"/>
              </a:tblGrid>
              <a:tr h="7661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0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2019год (отчет)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2022</a:t>
                      </a: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(прогноз)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 (прогноз)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9576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Доля приоритетных объектов и услуг в приоритетных сферах жизнедеятельности инвалидов и других МГН, нанесенных на Карту доступности Республики Калмыкия по результатам их паспортизации, среди всех приоритетных объектов и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54,0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59,0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64,0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70,2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76,4</a:t>
                      </a:r>
                    </a:p>
                  </a:txBody>
                  <a:tcPr anchor="ctr"/>
                </a:tc>
              </a:tr>
              <a:tr h="77678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Доля инвалидов, положительно оценивающих отношение населения к проблемам инвалидов, в общей численности опрошенных инвалидов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68,0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69,3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70,7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73,3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76,7</a:t>
                      </a:r>
                    </a:p>
                  </a:txBody>
                  <a:tcPr anchor="ctr"/>
                </a:tc>
              </a:tr>
              <a:tr h="9193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Доля приоритетных объектов доступных для инвалидов и других МГН в сфере культуры, в общем количестве приоритетных объектов в сфере культуры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45,5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54,5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63,6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72,7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81,8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«Содействие занятости населения и улучшение условий, охраны труда в Республике Калмыкия»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1061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1" y="1781175"/>
          <a:ext cx="9144000" cy="33960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44644"/>
                <a:gridCol w="1032387"/>
                <a:gridCol w="958646"/>
                <a:gridCol w="1032387"/>
                <a:gridCol w="958646"/>
                <a:gridCol w="958646"/>
                <a:gridCol w="958644"/>
              </a:tblGrid>
              <a:tr h="495281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3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r>
                        <a:rPr lang="ru-RU" sz="13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(прогноз)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423595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Уровень зарегистрированной безработицы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1,8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1,7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1,7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1,7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1,7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45648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Calibri" pitchFamily="34" charset="0"/>
                          <a:cs typeface="Calibri" pitchFamily="34" charset="0"/>
                        </a:rPr>
                        <a:t>Коэффициент напряженности на рынке труда (на конец периода)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чел/</a:t>
                      </a:r>
                    </a:p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вакансию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1,4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3,5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2,4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1,4</a:t>
                      </a:r>
                    </a:p>
                  </a:txBody>
                  <a:tcPr anchor="ctr"/>
                </a:tc>
              </a:tr>
              <a:tr h="1033860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Calibri" pitchFamily="34" charset="0"/>
                          <a:cs typeface="Calibri" pitchFamily="34" charset="0"/>
                        </a:rPr>
                        <a:t>Доля трудоустроенных граждан в общей численности граждан, которые будут обращаться в службу занятости с целью поиска подходящей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51,0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51,5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51,5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52,0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52,0</a:t>
                      </a:r>
                    </a:p>
                  </a:txBody>
                  <a:tcPr anchor="ctr"/>
                </a:tc>
              </a:tr>
              <a:tr h="897696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Calibri" pitchFamily="34" charset="0"/>
                          <a:cs typeface="Calibri" pitchFamily="34" charset="0"/>
                        </a:rPr>
                        <a:t>Количество руководителей и специалистов, прошедших обучение и проверку знаний требований охраны труда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чел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800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800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800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800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800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65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6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"Развитие образования Республики Калмыкия"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Содержимое 4"/>
          <p:cNvGraphicFramePr>
            <a:graphicFrameLocks/>
          </p:cNvGraphicFramePr>
          <p:nvPr/>
        </p:nvGraphicFramePr>
        <p:xfrm>
          <a:off x="0" y="1714500"/>
          <a:ext cx="9144001" cy="3035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705484" y="1577256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705484" y="2628900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3705484" y="3790950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5" name="Овал 14"/>
          <p:cNvSpPr/>
          <p:nvPr/>
        </p:nvSpPr>
        <p:spPr>
          <a:xfrm>
            <a:off x="3976801" y="4749852"/>
            <a:ext cx="1000800" cy="3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2019 г.</a:t>
            </a:r>
            <a:endParaRPr lang="ru-RU" sz="1000" b="1" dirty="0"/>
          </a:p>
        </p:txBody>
      </p:sp>
      <p:sp>
        <p:nvSpPr>
          <p:cNvPr id="16" name="Овал 15"/>
          <p:cNvSpPr/>
          <p:nvPr/>
        </p:nvSpPr>
        <p:spPr>
          <a:xfrm>
            <a:off x="6977865" y="4747041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2022 г.</a:t>
            </a:r>
            <a:endParaRPr lang="ru-RU" sz="1000" b="1" dirty="0"/>
          </a:p>
        </p:txBody>
      </p:sp>
      <p:sp>
        <p:nvSpPr>
          <p:cNvPr id="17" name="Овал 16"/>
          <p:cNvSpPr/>
          <p:nvPr/>
        </p:nvSpPr>
        <p:spPr>
          <a:xfrm>
            <a:off x="5977733" y="4747041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2021 г.</a:t>
            </a:r>
            <a:endParaRPr lang="ru-RU" sz="1000" b="1" dirty="0"/>
          </a:p>
        </p:txBody>
      </p:sp>
      <p:sp>
        <p:nvSpPr>
          <p:cNvPr id="18" name="Овал 17"/>
          <p:cNvSpPr/>
          <p:nvPr/>
        </p:nvSpPr>
        <p:spPr>
          <a:xfrm>
            <a:off x="4976933" y="4747041"/>
            <a:ext cx="1000800" cy="3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2020 г.</a:t>
            </a:r>
            <a:endParaRPr lang="ru-RU" sz="1000" b="1" dirty="0"/>
          </a:p>
        </p:txBody>
      </p:sp>
      <p:sp>
        <p:nvSpPr>
          <p:cNvPr id="19" name="Овал 18"/>
          <p:cNvSpPr/>
          <p:nvPr/>
        </p:nvSpPr>
        <p:spPr>
          <a:xfrm>
            <a:off x="7977997" y="474985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2023 г.</a:t>
            </a:r>
            <a:endParaRPr lang="ru-RU" sz="1000" b="1" dirty="0"/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 Республики Калмыкия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«Развитие культуры и туризма Республики Калмыкия»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1061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1895475"/>
          <a:ext cx="9144001" cy="324802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877069"/>
                <a:gridCol w="585218"/>
                <a:gridCol w="877827"/>
                <a:gridCol w="950980"/>
                <a:gridCol w="950980"/>
                <a:gridCol w="950980"/>
                <a:gridCol w="950947"/>
              </a:tblGrid>
              <a:tr h="700144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3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300" baseline="0" dirty="0" smtClean="0">
                          <a:latin typeface="Calibri" pitchFamily="34" charset="0"/>
                          <a:cs typeface="Calibri" pitchFamily="34" charset="0"/>
                        </a:rPr>
                        <a:t> (прогноз)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750576">
                <a:tc>
                  <a:txBody>
                    <a:bodyPr/>
                    <a:lstStyle/>
                    <a:p>
                      <a:r>
                        <a:rPr kumimoji="0" lang="ru-RU" sz="1200" u="none" kern="1200" dirty="0" smtClean="0">
                          <a:latin typeface="Calibri" pitchFamily="34" charset="0"/>
                          <a:cs typeface="Calibri" pitchFamily="34" charset="0"/>
                        </a:rPr>
                        <a:t>Соотношение средней заработной платы работников учреждений культуры к средней заработной плате в Республике Калмыкия</a:t>
                      </a:r>
                      <a:endParaRPr kumimoji="0" lang="ru-RU" sz="1200" b="0" i="0" u="non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100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100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100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100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100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695325">
                <a:tc>
                  <a:txBody>
                    <a:bodyPr/>
                    <a:lstStyle/>
                    <a:p>
                      <a:r>
                        <a:rPr lang="ru-RU" sz="1200" u="none" dirty="0" smtClean="0">
                          <a:latin typeface="Calibri" pitchFamily="34" charset="0"/>
                          <a:cs typeface="Calibri" pitchFamily="34" charset="0"/>
                        </a:rPr>
                        <a:t>Количество турфирм, действующих на территории республики</a:t>
                      </a:r>
                      <a:endParaRPr lang="ru-RU" sz="1200" b="0" i="0" u="none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11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12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14</a:t>
                      </a:r>
                    </a:p>
                  </a:txBody>
                  <a:tcPr anchor="ctr"/>
                </a:tc>
              </a:tr>
              <a:tr h="638175">
                <a:tc>
                  <a:txBody>
                    <a:bodyPr/>
                    <a:lstStyle/>
                    <a:p>
                      <a:r>
                        <a:rPr lang="ru-RU" sz="1200" u="none" dirty="0" smtClean="0">
                          <a:latin typeface="Calibri" pitchFamily="34" charset="0"/>
                          <a:cs typeface="Calibri" pitchFamily="34" charset="0"/>
                        </a:rPr>
                        <a:t>Количество архивных документов принятых на государственное хранение</a:t>
                      </a:r>
                      <a:endParaRPr lang="ru-RU" sz="1200" b="0" i="0" u="none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ед.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680596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680596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682196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682996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683796</a:t>
                      </a:r>
                    </a:p>
                  </a:txBody>
                  <a:tcPr anchor="ctr"/>
                </a:tc>
              </a:tr>
              <a:tr h="463805">
                <a:tc>
                  <a:txBody>
                    <a:bodyPr/>
                    <a:lstStyle/>
                    <a:p>
                      <a:r>
                        <a:rPr lang="ru-RU" sz="1200" u="none" dirty="0" smtClean="0">
                          <a:latin typeface="Calibri" pitchFamily="34" charset="0"/>
                          <a:cs typeface="Calibri" pitchFamily="34" charset="0"/>
                        </a:rPr>
                        <a:t>Количество посещений организаций культуры по отношению к уровню 2017 года</a:t>
                      </a:r>
                      <a:endParaRPr lang="ru-RU" sz="1200" b="0" i="0" u="none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102,5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104,9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107,5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110,0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Calibri" pitchFamily="34" charset="0"/>
                          <a:cs typeface="Calibri" pitchFamily="34" charset="0"/>
                        </a:rPr>
                        <a:t>112,5</a:t>
                      </a:r>
                      <a:endParaRPr lang="ru-RU" sz="13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«Развитие физической культуры, спорта и молодежной политики в Республике Калмыкия»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8"/>
          <a:ext cx="9144000" cy="1051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" y="1771649"/>
          <a:ext cx="9143999" cy="348039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95698"/>
                <a:gridCol w="809625"/>
                <a:gridCol w="847260"/>
                <a:gridCol w="892097"/>
                <a:gridCol w="966439"/>
                <a:gridCol w="966439"/>
                <a:gridCol w="966441"/>
              </a:tblGrid>
              <a:tr h="7260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1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2023 (прогноз)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641508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Удельный вес населения, систематически занимающегося физической культурой и спортом, в общей численности населения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38,0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44,0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48,0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52,0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46204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Количество </a:t>
                      </a:r>
                      <a:r>
                        <a:rPr lang="ru-RU" sz="1100" dirty="0" err="1" smtClean="0">
                          <a:latin typeface="Calibri" pitchFamily="34" charset="0"/>
                          <a:cs typeface="Calibri" pitchFamily="34" charset="0"/>
                        </a:rPr>
                        <a:t>социоклубных</a:t>
                      </a:r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 учреждений по работе с молодежью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ед.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7</a:t>
                      </a:r>
                    </a:p>
                  </a:txBody>
                  <a:tcPr anchor="ctr"/>
                </a:tc>
              </a:tr>
              <a:tr h="4620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Численность граждан, вовлеченных в волонтерскую деятельность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человек.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2500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3000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4500</a:t>
                      </a:r>
                    </a:p>
                  </a:txBody>
                  <a:tcPr anchor="ctr"/>
                </a:tc>
              </a:tr>
              <a:tr h="53426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Доля молодежи, принимающей участие в социально-экономической, общественно-политической жизни субъекта, в общей численности молодежи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25,0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30,0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35,0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40,0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45,0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9406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Доля граждан, выполнивших нормативы комплекса ГТО, в общей численности населения, принявшего участие в выполнении нормативов комплекса ГТО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42,0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45,0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46,0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47,0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48,0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</a:t>
            </a:r>
            <a:br>
              <a:rPr lang="ru-RU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«Повышение качества предоставления жилищно-коммунальных услуг, развитие инфраструктуры жилищно-коммунального комплекса Республики Калмыкия»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-1" y="719999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743075"/>
          <a:ext cx="9143999" cy="340042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791413"/>
                <a:gridCol w="674028"/>
                <a:gridCol w="887142"/>
                <a:gridCol w="892097"/>
                <a:gridCol w="966439"/>
                <a:gridCol w="966439"/>
                <a:gridCol w="966441"/>
              </a:tblGrid>
              <a:tr h="118872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2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r>
                        <a:rPr lang="ru-RU" sz="12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81154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Доля многоквартирных домов, в которых проведен капитальный ремонт общего имущества, от общего количества многоквартирных домов, включенных в программу капитального ремонта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2,6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3,9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3,0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029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Количество квадратных метров расселенного аварийного жилищного фонда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тыс. кв. м.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0,11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0,82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0,82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</a:p>
                  </a:txBody>
                  <a:tcPr anchor="ctr"/>
                </a:tc>
              </a:tr>
              <a:tr h="8858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Построены и реконструированы крупные объекты питьевого водоснабжения, предусмотренные региональными программами, нарастающим итогом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5,0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12,0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18,0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69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6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развития сельского хозяйства и регулирования рынков сельскохозяйственной продукции, сырья и продовольствия Республики Калмыкия</a:t>
            </a:r>
          </a:p>
          <a:p>
            <a:pPr algn="ctr"/>
            <a:endParaRPr lang="ru-RU" sz="1600" b="1" dirty="0" smtClean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Содержимое 4"/>
          <p:cNvGraphicFramePr>
            <a:graphicFrameLocks/>
          </p:cNvGraphicFramePr>
          <p:nvPr/>
        </p:nvGraphicFramePr>
        <p:xfrm>
          <a:off x="0" y="1714500"/>
          <a:ext cx="9143999" cy="3035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705484" y="1577256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705484" y="2628900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3705484" y="3790950"/>
          <a:ext cx="5400000" cy="7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5" name="Овал 14"/>
          <p:cNvSpPr/>
          <p:nvPr/>
        </p:nvSpPr>
        <p:spPr>
          <a:xfrm>
            <a:off x="3976801" y="4749852"/>
            <a:ext cx="1000800" cy="3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ru-RU" sz="1000" b="1" dirty="0">
                <a:solidFill>
                  <a:srgbClr val="FFFFFF"/>
                </a:solidFill>
                <a:latin typeface="Arial"/>
                <a:ea typeface="+mn-ea"/>
                <a:cs typeface="+mn-cs"/>
                <a:sym typeface="Arial"/>
              </a:rPr>
              <a:t>2019 г.</a:t>
            </a:r>
          </a:p>
        </p:txBody>
      </p:sp>
      <p:sp>
        <p:nvSpPr>
          <p:cNvPr id="16" name="Овал 15"/>
          <p:cNvSpPr/>
          <p:nvPr/>
        </p:nvSpPr>
        <p:spPr>
          <a:xfrm>
            <a:off x="6977865" y="4747041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ru-RU" sz="1000" b="1" dirty="0">
                <a:solidFill>
                  <a:srgbClr val="FFFFFF"/>
                </a:solidFill>
                <a:latin typeface="Arial"/>
                <a:ea typeface="+mn-ea"/>
                <a:cs typeface="+mn-cs"/>
                <a:sym typeface="Arial"/>
              </a:rPr>
              <a:t>2022 г.</a:t>
            </a:r>
          </a:p>
        </p:txBody>
      </p:sp>
      <p:sp>
        <p:nvSpPr>
          <p:cNvPr id="17" name="Овал 16"/>
          <p:cNvSpPr/>
          <p:nvPr/>
        </p:nvSpPr>
        <p:spPr>
          <a:xfrm>
            <a:off x="5977733" y="4747041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ru-RU" sz="1000" b="1" dirty="0">
                <a:solidFill>
                  <a:srgbClr val="FFFFFF"/>
                </a:solidFill>
                <a:latin typeface="Arial"/>
                <a:ea typeface="+mn-ea"/>
                <a:cs typeface="+mn-cs"/>
                <a:sym typeface="Arial"/>
              </a:rPr>
              <a:t>2021 г.</a:t>
            </a:r>
          </a:p>
        </p:txBody>
      </p:sp>
      <p:sp>
        <p:nvSpPr>
          <p:cNvPr id="18" name="Овал 17"/>
          <p:cNvSpPr/>
          <p:nvPr/>
        </p:nvSpPr>
        <p:spPr>
          <a:xfrm>
            <a:off x="4976933" y="4747041"/>
            <a:ext cx="1000800" cy="3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ru-RU" sz="1000" b="1" dirty="0">
                <a:solidFill>
                  <a:srgbClr val="FFFFFF"/>
                </a:solidFill>
                <a:latin typeface="Arial"/>
                <a:ea typeface="+mn-ea"/>
                <a:cs typeface="+mn-cs"/>
                <a:sym typeface="Arial"/>
              </a:rPr>
              <a:t>2020 г.</a:t>
            </a:r>
          </a:p>
        </p:txBody>
      </p:sp>
      <p:sp>
        <p:nvSpPr>
          <p:cNvPr id="19" name="Овал 18"/>
          <p:cNvSpPr/>
          <p:nvPr/>
        </p:nvSpPr>
        <p:spPr>
          <a:xfrm>
            <a:off x="7977997" y="474985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ru-RU" sz="1000" b="1" dirty="0">
                <a:solidFill>
                  <a:srgbClr val="FFFFFF"/>
                </a:solidFill>
                <a:latin typeface="Arial"/>
                <a:ea typeface="+mn-ea"/>
                <a:cs typeface="+mn-cs"/>
                <a:sym typeface="Arial"/>
              </a:rPr>
              <a:t>2023 г.</a:t>
            </a:r>
          </a:p>
        </p:txBody>
      </p:sp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7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AFCF9A77-854F-0E46-9743-7A3DB5D0443B}"/>
              </a:ext>
            </a:extLst>
          </p:cNvPr>
          <p:cNvSpPr/>
          <p:nvPr/>
        </p:nvSpPr>
        <p:spPr>
          <a:xfrm>
            <a:off x="2665139" y="575500"/>
            <a:ext cx="6440343" cy="212365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Администратор </a:t>
            </a:r>
            <a:r>
              <a:rPr lang="ru-RU" sz="1200" b="1" spc="-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доходов </a:t>
            </a:r>
            <a:r>
              <a:rPr lang="ru-RU" sz="1200" b="1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бюджета –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рган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государственной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власти (местного самоуправления), орган управления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государственным  внебюджетным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фондом, Центральный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банк Российской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Федерации,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казенное учреждение, 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осуществляющий(ее),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контроль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за правильностью исчисления,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полнотой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 своевременностью  уплаты, начисление,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учет,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взыскание, принятие решений о возврате (зачете) излишне  уплаченных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(взысканных) платежей,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пеней и штрафов </a:t>
            </a:r>
            <a:r>
              <a:rPr lang="ru-RU" sz="120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ним, являющихся </a:t>
            </a:r>
            <a:r>
              <a:rPr lang="ru-RU" sz="1200" spc="-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доходами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бюджетов  бюджетной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системы</a:t>
            </a:r>
            <a:r>
              <a:rPr lang="ru-RU" sz="1200" spc="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spc="-4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РФ.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Администратор источников финансирования дефицита</a:t>
            </a:r>
            <a:r>
              <a:rPr lang="ru-RU" sz="1200" b="1" spc="4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b="1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бюджета  -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рган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государственной 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власти  (местного  самоуправления),  орган управления </a:t>
            </a:r>
            <a:r>
              <a:rPr lang="ru-RU" sz="1200" spc="5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сударственным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внеб</a:t>
            </a:r>
            <a:r>
              <a:rPr lang="ru-RU" sz="1200" spc="-5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ю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</a:t>
            </a:r>
            <a:r>
              <a:rPr lang="ru-RU" sz="1200" spc="-3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ж</a:t>
            </a:r>
            <a:r>
              <a:rPr lang="ru-RU" sz="1200" spc="-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е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тным фон</a:t>
            </a:r>
            <a:r>
              <a:rPr lang="ru-RU" sz="1200" spc="-2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</a:t>
            </a:r>
            <a:r>
              <a:rPr lang="ru-RU" sz="120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м, иная организация, имеющий(</a:t>
            </a:r>
            <a:r>
              <a:rPr lang="ru-RU" sz="1200" spc="-5" dirty="0" err="1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а</a:t>
            </a:r>
            <a:r>
              <a:rPr lang="ru-RU" sz="1200" dirty="0" err="1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я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) право ос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у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щест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ля</a:t>
            </a:r>
            <a:r>
              <a:rPr lang="ru-RU" sz="120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т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ь о</a:t>
            </a:r>
            <a:r>
              <a:rPr lang="ru-RU" sz="120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ерации с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источниками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финансирования дефицита</a:t>
            </a:r>
            <a:r>
              <a:rPr lang="ru-RU" sz="1200" spc="3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бюджета.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EB54DE6-18FD-E340-95E2-EBFAD939C02A}"/>
              </a:ext>
            </a:extLst>
          </p:cNvPr>
          <p:cNvSpPr/>
          <p:nvPr/>
        </p:nvSpPr>
        <p:spPr>
          <a:xfrm>
            <a:off x="2665139" y="2822993"/>
            <a:ext cx="6440343" cy="212365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 -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</a:t>
            </a:r>
            <a:r>
              <a:rPr lang="ru-RU" sz="1200" b="1" spc="-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b="1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консолидированный -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вод бюджетов бюджетной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системы РФ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на соответствующей территории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(за 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исключением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бюджетов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государственных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внебюджетных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фондов). 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Бюджетное</a:t>
            </a:r>
            <a:r>
              <a:rPr lang="ru-RU" sz="1200" b="1" spc="-9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b="1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обязательство -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р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асходные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обязательства,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подлежащие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исполнению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соответствующем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финансовом</a:t>
            </a:r>
            <a:r>
              <a:rPr lang="ru-RU" sz="1200" spc="28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spc="-3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году.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Бюджетные</a:t>
            </a:r>
            <a:r>
              <a:rPr lang="ru-RU" sz="1200" b="1" spc="-5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b="1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ассигнования -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редельные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объемы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денежных средств,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предусмотренные в соответствующем финансовом </a:t>
            </a:r>
            <a:r>
              <a:rPr lang="ru-RU" sz="1200" spc="-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году 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для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исполнения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бюджетных</a:t>
            </a:r>
            <a:r>
              <a:rPr lang="ru-RU" sz="1200" spc="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обязательств.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Бюджетный</a:t>
            </a:r>
            <a:r>
              <a:rPr lang="ru-RU" sz="1200" b="1" spc="-7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b="1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процесс -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еятельность </a:t>
            </a:r>
            <a:r>
              <a:rPr lang="ru-RU" sz="120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подготовке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проектов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бюджетов,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утверждению и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исполнению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бюджетов, 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контролю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за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их исполнением,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осуществлению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бюджетного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учета, составлению, внешней проверке,  рассмотрению и утверждению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бюджетной</a:t>
            </a:r>
            <a:r>
              <a:rPr lang="ru-RU" sz="1200" spc="5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отчетности.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F116D58-8B3B-5C4E-9856-9C0CF7190564}"/>
              </a:ext>
            </a:extLst>
          </p:cNvPr>
          <p:cNvSpPr txBox="1"/>
          <p:nvPr/>
        </p:nvSpPr>
        <p:spPr>
          <a:xfrm>
            <a:off x="677774" y="923841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4FE3F40-0128-B940-85FE-AFB0C0FDA9CE}"/>
              </a:ext>
            </a:extLst>
          </p:cNvPr>
          <p:cNvSpPr txBox="1"/>
          <p:nvPr/>
        </p:nvSpPr>
        <p:spPr>
          <a:xfrm>
            <a:off x="677774" y="3099992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</a:t>
            </a:r>
          </a:p>
        </p:txBody>
      </p:sp>
    </p:spTree>
    <p:extLst>
      <p:ext uri="{BB962C8B-B14F-4D97-AF65-F5344CB8AC3E}">
        <p14:creationId xmlns="" xmlns:p14="http://schemas.microsoft.com/office/powerpoint/2010/main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 Республики Калмыкия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«Развитие транспортного комплекса и дорожного хозяйства Республики Калмыкия»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78362"/>
          <a:ext cx="9143999" cy="3419998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791413"/>
                <a:gridCol w="594731"/>
                <a:gridCol w="966439"/>
                <a:gridCol w="892097"/>
                <a:gridCol w="966439"/>
                <a:gridCol w="966439"/>
                <a:gridCol w="966441"/>
              </a:tblGrid>
              <a:tr h="76492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2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2019год (отчет)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2023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949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Количество отправленных пассажиров в год воздушным транспортом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10780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10780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10780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10780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10780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42495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Количество обработанных грузов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тонн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125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125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125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125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125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10402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Общая протяженность сети автомобильных дорог общего пользования регионального (межмуниципального) и местного значения, соответствующих нормативным требованиям к транспортно-эксплуатационным показателям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км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1648,764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1751,641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1912,736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2063,722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2210,266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949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Доля автомобильных дорог регионального значения, соответствующих нормативным требованиям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41,2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43,8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47,8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51,6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55,2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 Республики Калмыкия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«Обеспечение доступным и комфортным жильем жителей Республики Калмыкия»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1712595"/>
          <a:ext cx="9144002" cy="354520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44644"/>
                <a:gridCol w="811162"/>
                <a:gridCol w="958646"/>
                <a:gridCol w="1032387"/>
                <a:gridCol w="1032387"/>
                <a:gridCol w="1032386"/>
                <a:gridCol w="1032390"/>
              </a:tblGrid>
              <a:tr h="96012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4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2023 (прогноз)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73533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 pitchFamily="34" charset="0"/>
                          <a:cs typeface="Calibri" pitchFamily="34" charset="0"/>
                        </a:rPr>
                        <a:t>Годовой объем ввода жилья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кв.м.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107,0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119,0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114,0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126,0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136,0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9717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Calibri" pitchFamily="34" charset="0"/>
                          <a:cs typeface="Calibri" pitchFamily="34" charset="0"/>
                        </a:rPr>
                        <a:t>Количество человек/семей, улучшивших жилищные условия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человек/семей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1652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2054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289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376</a:t>
                      </a:r>
                    </a:p>
                  </a:txBody>
                  <a:tcPr anchor="ctr"/>
                </a:tc>
              </a:tr>
              <a:tr h="8780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>
                          <a:latin typeface="Calibri" pitchFamily="34" charset="0"/>
                          <a:cs typeface="Calibri" pitchFamily="34" charset="0"/>
                        </a:rPr>
                        <a:t>Коэффициент доступности жилья для населения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лет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3,4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3,2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3,1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3,0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 Республики Калмыкия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«Охрана окружающей среды»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697355"/>
          <a:ext cx="9144000" cy="3550188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687096"/>
                <a:gridCol w="589935"/>
                <a:gridCol w="1075551"/>
                <a:gridCol w="919748"/>
                <a:gridCol w="1057984"/>
                <a:gridCol w="928782"/>
                <a:gridCol w="884904"/>
              </a:tblGrid>
              <a:tr h="816699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2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2022</a:t>
                      </a:r>
                      <a:r>
                        <a:rPr lang="ru-RU" sz="12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2023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88477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Доля площади Республики Калмыкия, занятая особо охраняемыми природными территориями регионального значения, от общей площади территории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8,1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8,1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8,3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8,5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8,7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3856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Лесистость территории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0,2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431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Доля обработанных ТКО в общем объеме образовавшихся ТКО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99,68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99,68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99,68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99,68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99,68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9017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Calibri" pitchFamily="34" charset="0"/>
                          <a:cs typeface="Calibri" pitchFamily="34" charset="0"/>
                        </a:rPr>
                        <a:t>Количество проведенных мероприятий по выявлению мест несанкционированного размещения отходов (организация "горячих линий", рейдов)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aseline="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15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15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15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 Республики Калмыкия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«Экономическое развитие и улучшение инвестиционного климата в Республике Калмыкия»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2" cy="761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1481089"/>
          <a:ext cx="9144002" cy="3625779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778512"/>
                <a:gridCol w="533292"/>
                <a:gridCol w="1040780"/>
                <a:gridCol w="892098"/>
                <a:gridCol w="966439"/>
                <a:gridCol w="966439"/>
                <a:gridCol w="966442"/>
              </a:tblGrid>
              <a:tr h="516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0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(прогноз)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370013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Объем инвестиций в основной капитал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млн.руб.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16 481,77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kern="1200" dirty="0" smtClean="0">
                          <a:latin typeface="Calibri" pitchFamily="34" charset="0"/>
                          <a:cs typeface="Calibri" pitchFamily="34" charset="0"/>
                        </a:rPr>
                        <a:t>17 692,21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sz="1000" kern="1200" dirty="0" smtClean="0">
                          <a:latin typeface="Calibri" pitchFamily="34" charset="0"/>
                          <a:cs typeface="Calibri" pitchFamily="34" charset="0"/>
                        </a:rPr>
                        <a:t>19 039,96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sz="1000" kern="1200" dirty="0" smtClean="0">
                          <a:latin typeface="Calibri" pitchFamily="34" charset="0"/>
                          <a:cs typeface="Calibri" pitchFamily="34" charset="0"/>
                        </a:rPr>
                        <a:t>19 843,61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sz="1000" kern="1200" dirty="0" smtClean="0">
                          <a:latin typeface="Calibri" pitchFamily="34" charset="0"/>
                          <a:cs typeface="Calibri" pitchFamily="34" charset="0"/>
                        </a:rPr>
                        <a:t>20 637,36</a:t>
                      </a:r>
                      <a:endParaRPr kumimoji="0" lang="ru-RU" sz="10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65463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Доля среднесписочной численности работников (без внешних совместителей), занятых у субъектов малого и среднего предпринимательства, в общей численности занятого населения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18,9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19,1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19,3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20,5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22,1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6546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Прирост среднесписочной численности работников (без внешних совместителей), занятых у субъектов малого и среднего предпринимательства, получивших государственную поддержку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5,1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Calibri" pitchFamily="34" charset="0"/>
                          <a:cs typeface="Calibri" pitchFamily="34" charset="0"/>
                        </a:rPr>
                        <a:t>5,1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Calibri" pitchFamily="34" charset="0"/>
                          <a:cs typeface="Calibri" pitchFamily="34" charset="0"/>
                        </a:rPr>
                        <a:t>5,1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Calibri" pitchFamily="34" charset="0"/>
                          <a:cs typeface="Calibri" pitchFamily="34" charset="0"/>
                        </a:rPr>
                        <a:t>5,1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5,1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12238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Годовой объем закупок товаров, работ, услуг, осуществляемых отдельными видами юридических лиц у субъектов малого и среднего предпринимательства, в совокупном стоимостном объеме договоров, заключенных по результатам закупок, в том числе: годовой стоимостной объем договоров, заключенных с субъектами малого и среднего предпринимательства по результатам закупок, участниками которых являются только субъекты малого и среднего предпринимательства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 smtClean="0">
                          <a:latin typeface="Calibri" pitchFamily="34" charset="0"/>
                          <a:cs typeface="Calibri" pitchFamily="34" charset="0"/>
                        </a:rPr>
                        <a:t>шт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31,5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32,0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32,3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32,7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33,0</a:t>
                      </a:r>
                      <a:endParaRPr lang="ru-RU" sz="1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 Республики Калмыкия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«Управление государственными финансами Республики Калмыкия»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" y="1723500"/>
          <a:ext cx="9143999" cy="3420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551802"/>
                <a:gridCol w="831274"/>
                <a:gridCol w="969508"/>
                <a:gridCol w="892097"/>
                <a:gridCol w="966438"/>
                <a:gridCol w="966438"/>
                <a:gridCol w="966442"/>
              </a:tblGrid>
              <a:tr h="836539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2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2022</a:t>
                      </a:r>
                      <a:r>
                        <a:rPr lang="ru-RU" sz="1200" baseline="0" dirty="0" smtClean="0">
                          <a:latin typeface="Calibri" pitchFamily="34" charset="0"/>
                          <a:cs typeface="Calibri" pitchFamily="34" charset="0"/>
                        </a:rPr>
                        <a:t> год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r>
                        <a:rPr lang="ru-RU" sz="1200" baseline="0" dirty="0" smtClean="0">
                          <a:latin typeface="Calibri" pitchFamily="34" charset="0"/>
                          <a:cs typeface="Calibri" pitchFamily="34" charset="0"/>
                        </a:rPr>
                        <a:t> год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124548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Соответствие надлежащему качеству управления региональными финансами в Республике Калмыкия (не менее II степени) согласно проводимой Министерством финансов РФ оценке качества управления региональными финансами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степень качества (I, II = 1; III = 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46474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Исполнение расходов республиканского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≥90,0</a:t>
                      </a:r>
                    </a:p>
                  </a:txBody>
                  <a:tcPr anchor="ctr"/>
                </a:tc>
              </a:tr>
              <a:tr h="8732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Отношение объема государственного долга Республики Калмыкия к общему объему доходов республиканского бюджета без учета объема безвозмездных поступлений в отчетном году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72,0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66,0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57,0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49,0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42,0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 Республики Калмыкия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«Управление республиканским имуществом и земельными ресурсам»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1023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737360"/>
          <a:ext cx="9143999" cy="374904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854083"/>
                <a:gridCol w="528993"/>
                <a:gridCol w="969508"/>
                <a:gridCol w="892097"/>
                <a:gridCol w="966438"/>
                <a:gridCol w="966438"/>
                <a:gridCol w="966442"/>
              </a:tblGrid>
              <a:tr h="35242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9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2023 (прогноз)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891540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Calibri" pitchFamily="34" charset="0"/>
                          <a:cs typeface="Calibri" pitchFamily="34" charset="0"/>
                        </a:rPr>
                        <a:t>Удельный вес внесенных изменений в Реестр государственного имущества Республики Калмыкия от общего количества изменений, необходимых для внесения в реестр в соответствии с представленными обновленными картами учета имущества и перечнями средств ежегодно (уровень актуализации учета государственного имущества Республики Калмыкия)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748665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Calibri" pitchFamily="34" charset="0"/>
                          <a:cs typeface="Calibri" pitchFamily="34" charset="0"/>
                        </a:rPr>
                        <a:t>Удельный вес объектов недвижимого имущества, предоставленных в аренду, безвозмездное пользование, закрепленных в оперативное управление и хозяйственное ведение, к общему количеству объектов недвижимого имущества, внесенных в Реестр государственного имущества Республики Калмыкия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96,0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97,0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97,0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97,0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97,0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1171575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Calibri" pitchFamily="34" charset="0"/>
                          <a:cs typeface="Calibri" pitchFamily="34" charset="0"/>
                        </a:rPr>
                        <a:t>Удельный вес земель промышленности, энергетики, транспорта, связи, радиовещания, телевидения, информатики, земель для обеспечения космической деятельности, земель обороны и иного специального назначения; земель особо охраняемых территорий, земель водного и лесного фонда, земель населенных пунктов, земель сельскохозяйственного назначения, по которым проведена государственная кадастровая оценка, по отношению к земельным участкам, учтенным в кадастре недвижимости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497205">
                <a:tc>
                  <a:txBody>
                    <a:bodyPr/>
                    <a:lstStyle/>
                    <a:p>
                      <a:pPr algn="just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Удельный вес устраненных нарушений, выявленных в процессе проверок целевого использования средств республиканского бюджета, к общему количеству нарушений</a:t>
                      </a:r>
                      <a:endParaRPr lang="ru-RU" sz="900" baseline="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Республики Калмыкия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«Информационное общество Республики Калмыкия»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695450"/>
          <a:ext cx="9144000" cy="3420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854084"/>
                <a:gridCol w="528992"/>
                <a:gridCol w="931386"/>
                <a:gridCol w="930220"/>
                <a:gridCol w="966438"/>
                <a:gridCol w="966438"/>
                <a:gridCol w="966442"/>
              </a:tblGrid>
              <a:tr h="55393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2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2023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897370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Calibri" pitchFamily="34" charset="0"/>
                          <a:cs typeface="Calibri" pitchFamily="34" charset="0"/>
                        </a:rPr>
                        <a:t>Доля граждан, использующих механизм получения государственных и муниципальных услуг в электронной форме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70,0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70,0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70,0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70,0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70,0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908449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Calibri" pitchFamily="34" charset="0"/>
                          <a:cs typeface="Calibri" pitchFamily="34" charset="0"/>
                        </a:rPr>
                        <a:t>Уровень удовлетворенности граждан качеством предоставления государственных и муниципальных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90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90,0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90,0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90,0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90,0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106024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Calibri" pitchFamily="34" charset="0"/>
                          <a:cs typeface="Calibri" pitchFamily="34" charset="0"/>
                        </a:rPr>
                        <a:t>Количество государственных гражданских служащих Министерства цифрового развития Республики Калмыкия, прошедших повышение квалификации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«Противодействие коррупции в Республике Калмыкия в 2017 – 2021 годах»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2" cy="1480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2426028"/>
          <a:ext cx="9144002" cy="271747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494048"/>
                <a:gridCol w="817756"/>
                <a:gridCol w="1040780"/>
                <a:gridCol w="892098"/>
                <a:gridCol w="966439"/>
                <a:gridCol w="966439"/>
                <a:gridCol w="966442"/>
              </a:tblGrid>
              <a:tr h="4919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9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2021год (прогноз)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2022 год (прогноз)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2023 год</a:t>
                      </a:r>
                      <a:r>
                        <a:rPr lang="ru-RU" sz="9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(прогноз)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429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Доля проектов нормативных правовых актов, подготовленных органами исполнительной власти Республики Калмыкия, по которым проведены </a:t>
                      </a:r>
                      <a:r>
                        <a:rPr lang="ru-RU" sz="900" dirty="0" err="1" smtClean="0">
                          <a:latin typeface="Calibri" pitchFamily="34" charset="0"/>
                          <a:cs typeface="Calibri" pitchFamily="34" charset="0"/>
                        </a:rPr>
                        <a:t>антикоррупционные</a:t>
                      </a:r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 экспертизы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63766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Доля граждан, от общего числа опрошенных в ходе социологических исследований, одобряющих </a:t>
                      </a:r>
                      <a:r>
                        <a:rPr lang="ru-RU" sz="900" dirty="0" err="1" smtClean="0">
                          <a:latin typeface="Calibri" pitchFamily="34" charset="0"/>
                          <a:cs typeface="Calibri" pitchFamily="34" charset="0"/>
                        </a:rPr>
                        <a:t>антикоррупционную</a:t>
                      </a:r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 деятельность органов государственной власти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76,0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78,0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78,0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3947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Количество проведенных</a:t>
                      </a:r>
                      <a:r>
                        <a:rPr lang="ru-RU" sz="9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ежегодных республиканских конкурсов среди населения по </a:t>
                      </a:r>
                      <a:r>
                        <a:rPr lang="ru-RU" sz="900" dirty="0" err="1" smtClean="0">
                          <a:latin typeface="Calibri" pitchFamily="34" charset="0"/>
                          <a:cs typeface="Calibri" pitchFamily="34" charset="0"/>
                        </a:rPr>
                        <a:t>антикоррупционной</a:t>
                      </a:r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 тематике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  <a:tr h="647700">
                <a:tc>
                  <a:txBody>
                    <a:bodyPr/>
                    <a:lstStyle/>
                    <a:p>
                      <a:r>
                        <a:rPr lang="ru-RU" sz="900" baseline="0" dirty="0" smtClean="0">
                          <a:latin typeface="Calibri" pitchFamily="34" charset="0"/>
                          <a:cs typeface="Calibri" pitchFamily="34" charset="0"/>
                        </a:rPr>
                        <a:t>Доля граждан, от общего числа опрошенных в ходе мониторинга общественного мнения, удовлетворенных информационной открытостью деятельности органов исполнительной власти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42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44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44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ru-RU" sz="9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 Республики Калмыкия</a:t>
            </a:r>
            <a:b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«Формирование комфортной городской среды на территории Республики Калмыкия »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3" y="1723500"/>
          <a:ext cx="9144002" cy="3420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494048"/>
                <a:gridCol w="817756"/>
                <a:gridCol w="1040780"/>
                <a:gridCol w="892098"/>
                <a:gridCol w="966439"/>
                <a:gridCol w="966439"/>
                <a:gridCol w="966442"/>
              </a:tblGrid>
              <a:tr h="6586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1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r>
                        <a:rPr lang="ru-RU" sz="11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(прогноз)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1337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Доля городов с благоприятной средой от общего количества городов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33,0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67,0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67,0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67,0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119028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Доля граждан, принявших участие в решении вопросов развития городской среды от общего количества граждан в возрасте от 14 лет, проживающих в городах, на территории которых реализуются проекты по созданию комфортной городской среды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1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5,0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9,0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12,0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15,0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20,0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10576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Количество благоустроенных общественных пространств, включенных в государственные (муниципальные ) программы формирования современной городской среды, в том числе в городах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8,0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15,0</a:t>
                      </a:r>
                      <a:endParaRPr lang="ru-RU" sz="11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26,0</a:t>
                      </a:r>
                      <a:endParaRPr lang="ru-RU" sz="11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35,0</a:t>
                      </a:r>
                      <a:endParaRPr lang="ru-RU" sz="11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Calibri" pitchFamily="34" charset="0"/>
                          <a:cs typeface="Calibri" pitchFamily="34" charset="0"/>
                        </a:rPr>
                        <a:t>47,0</a:t>
                      </a:r>
                      <a:endParaRPr lang="ru-RU" sz="11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Республики Калмыкия "Комплексное развитие сельских территорий Республики Калмыкия"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719998"/>
          <a:ext cx="9143999" cy="13564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2305050"/>
          <a:ext cx="9143999" cy="283845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551802"/>
                <a:gridCol w="831274"/>
                <a:gridCol w="969508"/>
                <a:gridCol w="892097"/>
                <a:gridCol w="966438"/>
                <a:gridCol w="966438"/>
                <a:gridCol w="966442"/>
              </a:tblGrid>
              <a:tr h="95764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2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2022</a:t>
                      </a:r>
                      <a:r>
                        <a:rPr lang="ru-RU" sz="1200" baseline="0" dirty="0" smtClean="0">
                          <a:latin typeface="Calibri" pitchFamily="34" charset="0"/>
                          <a:cs typeface="Calibri" pitchFamily="34" charset="0"/>
                        </a:rPr>
                        <a:t> год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r>
                        <a:rPr lang="ru-RU" sz="1200" baseline="0" dirty="0" smtClean="0">
                          <a:latin typeface="Calibri" pitchFamily="34" charset="0"/>
                          <a:cs typeface="Calibri" pitchFamily="34" charset="0"/>
                        </a:rPr>
                        <a:t> год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7329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Доля сельского населения в общей численности населения Республики Калмыкия</a:t>
                      </a:r>
                      <a:endParaRPr lang="ru-RU" sz="12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54,4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54,4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54,4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mtClean="0">
                          <a:latin typeface="Calibri" pitchFamily="34" charset="0"/>
                          <a:cs typeface="Calibri" pitchFamily="34" charset="0"/>
                        </a:rPr>
                        <a:t>54,4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54,4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00903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Соотношение среднемесячных располагаемых ресурсов сельского и городского домохозяйств</a:t>
                      </a:r>
                      <a:endParaRPr lang="ru-RU" sz="12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88,8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88,9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89,0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89,1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89,2</a:t>
                      </a:r>
                    </a:p>
                  </a:txBody>
                  <a:tcPr anchor="ctr"/>
                </a:tc>
              </a:tr>
              <a:tr h="647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Доля общей площади благоустроенных жилых помещений в сельских населенных пунктах</a:t>
                      </a:r>
                      <a:endParaRPr lang="ru-RU" sz="12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34,5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35,0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35,5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36,0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36,5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8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AFCF9A77-854F-0E46-9743-7A3DB5D0443B}"/>
              </a:ext>
            </a:extLst>
          </p:cNvPr>
          <p:cNvSpPr/>
          <p:nvPr/>
        </p:nvSpPr>
        <p:spPr>
          <a:xfrm>
            <a:off x="2665139" y="777240"/>
            <a:ext cx="6440343" cy="120032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1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Ведомственная структура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расходов</a:t>
            </a:r>
            <a:r>
              <a:rPr lang="ru-RU" sz="1200" b="1" spc="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аспределение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бюджетных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средств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главным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распорядителям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бюджетных средств, </a:t>
            </a:r>
            <a:r>
              <a:rPr lang="ru-RU" sz="1200" spc="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 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разделам,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подразделам,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целевым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статьям и видам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расходов бюджетной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классификации РФ.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Внутренний</a:t>
            </a:r>
            <a:r>
              <a:rPr lang="ru-RU" sz="1200" b="1" spc="-4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долг  - </a:t>
            </a:r>
            <a:r>
              <a:rPr lang="ru-RU" sz="1200" spc="-1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</a:t>
            </a:r>
            <a:r>
              <a:rPr lang="ru-RU" sz="1200" spc="-3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</a:t>
            </a:r>
            <a:r>
              <a:rPr lang="ru-RU" sz="1200" spc="-8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,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выра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ж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ый в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ал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ю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т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РФ (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</a:t>
            </a:r>
            <a:r>
              <a:rPr lang="ru-RU" sz="1200" spc="-3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лях), а так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ж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 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</a:t>
            </a:r>
            <a:r>
              <a:rPr lang="ru-RU" sz="1200" spc="-3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лг с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бъ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кт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	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РФ и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ици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аль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ых образований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перед Российской Федерацией,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выраженный в иностранной</a:t>
            </a:r>
            <a:r>
              <a:rPr lang="ru-RU" sz="1200" spc="1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валюте.</a:t>
            </a:r>
            <a:endParaRPr lang="ru-RU" sz="1200" dirty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EB54DE6-18FD-E340-95E2-EBFAD939C02A}"/>
              </a:ext>
            </a:extLst>
          </p:cNvPr>
          <p:cNvSpPr/>
          <p:nvPr/>
        </p:nvSpPr>
        <p:spPr>
          <a:xfrm>
            <a:off x="2665139" y="2822993"/>
            <a:ext cx="6440343" cy="175432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200" b="1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Главный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администратор 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доходов</a:t>
            </a:r>
            <a:r>
              <a:rPr lang="ru-RU" sz="1200" b="1" spc="4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рган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власти (местного самоуправления), орган управления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государственным  внебюджетным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фондом, Центральный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банк Российской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Федерации,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казенное учреждение, 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имеющий(ее) 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своем ведении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администраторов 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доходов</a:t>
            </a:r>
            <a:r>
              <a:rPr lang="ru-RU" sz="1200" spc="16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200" b="1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Главный </a:t>
            </a: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распорядитель бюджетных средств</a:t>
            </a:r>
            <a:r>
              <a:rPr lang="ru-RU" sz="1200" b="1" spc="1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(ГРБС) -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власти (местного самоуправления), орган управления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государственным  внебюджетным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фондом, или наиболее значимое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учреждение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науки, образования,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культуры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здравоохранения,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напрямую получающий(ее)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средства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из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наделенный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правом 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распределять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их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между подведомственными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распорядителями 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получателями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бюджетных 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средств.</a:t>
            </a:r>
            <a:endParaRPr lang="ru-RU" sz="1200" dirty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F116D58-8B3B-5C4E-9856-9C0CF7190564}"/>
              </a:ext>
            </a:extLst>
          </p:cNvPr>
          <p:cNvSpPr txBox="1"/>
          <p:nvPr/>
        </p:nvSpPr>
        <p:spPr>
          <a:xfrm>
            <a:off x="677774" y="620596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4FE3F40-0128-B940-85FE-AFB0C0FDA9CE}"/>
              </a:ext>
            </a:extLst>
          </p:cNvPr>
          <p:cNvSpPr txBox="1"/>
          <p:nvPr/>
        </p:nvSpPr>
        <p:spPr>
          <a:xfrm>
            <a:off x="677774" y="2822993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</a:t>
            </a:r>
          </a:p>
        </p:txBody>
      </p:sp>
    </p:spTree>
    <p:extLst>
      <p:ext uri="{BB962C8B-B14F-4D97-AF65-F5344CB8AC3E}">
        <p14:creationId xmlns="" xmlns:p14="http://schemas.microsoft.com/office/powerpoint/2010/main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Республики Калмыкия "Защита населения и территорий от чрезвычайных ситуаций, обеспечение пожарной безопасности и безопасности людей на водных объектах"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9"/>
          <a:ext cx="9144000" cy="1385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" y="2263499"/>
          <a:ext cx="9143999" cy="2880001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791413"/>
                <a:gridCol w="594731"/>
                <a:gridCol w="966439"/>
                <a:gridCol w="892097"/>
                <a:gridCol w="966439"/>
                <a:gridCol w="966439"/>
                <a:gridCol w="966441"/>
              </a:tblGrid>
              <a:tr h="90937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2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2019год (отчет)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2023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70728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Оснащенность оборудованием спасательных постов на пляжах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10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20*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30*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40*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50*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7072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Количество благоустроенных мест массового отдыха населения на водных объектах</a:t>
                      </a:r>
                    </a:p>
                    <a:p>
                      <a:endParaRPr lang="ru-RU" sz="12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5*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6*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7*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8*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560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Охват населения Республики Калмыкия системами оповещения о ЧС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37*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50*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70*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100*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"/>
            <a:ext cx="91439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Государственная программа Республики Калмыкия "Профилактика правонарушений"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" y="719998"/>
          <a:ext cx="9144000" cy="1032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" y="1903501"/>
          <a:ext cx="9143999" cy="3239999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791413"/>
                <a:gridCol w="694860"/>
                <a:gridCol w="866310"/>
                <a:gridCol w="892097"/>
                <a:gridCol w="966439"/>
                <a:gridCol w="966439"/>
                <a:gridCol w="966441"/>
              </a:tblGrid>
              <a:tr h="94168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Показатель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 </a:t>
                      </a:r>
                      <a:r>
                        <a:rPr lang="ru-RU" sz="1200" dirty="0" err="1" smtClean="0">
                          <a:latin typeface="Calibri" pitchFamily="34" charset="0"/>
                          <a:cs typeface="Calibri" pitchFamily="34" charset="0"/>
                        </a:rPr>
                        <a:t>изм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2019 год (отчет)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2020 год (оценка)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2021 год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2022 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r>
                        <a:rPr lang="ru-RU" sz="12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(прогноз)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8940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Количество специалистов, прошедших профессиональную подготовку и переподготовку в сфере профилактики экстремизма и терроризма</a:t>
                      </a:r>
                    </a:p>
                    <a:p>
                      <a:endParaRPr lang="ru-RU" sz="12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Чел.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25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30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35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40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6953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latin typeface="Calibri" pitchFamily="34" charset="0"/>
                          <a:cs typeface="Calibri" pitchFamily="34" charset="0"/>
                        </a:rPr>
                        <a:t>Доля образовательных организаций Республики Калмыкия, оснащенных системами безопасности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%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95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100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100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  <a:tr h="708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число преступлений, совершенных иностранными гражданами и лицами без гражданства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Ед.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15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14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настраиваемая 18">
            <a:hlinkClick r:id="" action="ppaction://noaction" highlightClick="1"/>
          </p:cNvPr>
          <p:cNvSpPr/>
          <p:nvPr/>
        </p:nvSpPr>
        <p:spPr>
          <a:xfrm>
            <a:off x="2600528" y="3606851"/>
            <a:ext cx="2181000" cy="965149"/>
          </a:xfrm>
          <a:prstGeom prst="actionButtonBlank">
            <a:avLst/>
          </a:prstGeom>
          <a:noFill/>
          <a:ln>
            <a:solidFill>
              <a:srgbClr val="92D05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настраиваемая 23">
            <a:hlinkClick r:id="" action="ppaction://noaction" highlightClick="1"/>
          </p:cNvPr>
          <p:cNvSpPr/>
          <p:nvPr/>
        </p:nvSpPr>
        <p:spPr>
          <a:xfrm>
            <a:off x="7029449" y="123823"/>
            <a:ext cx="2057176" cy="2850831"/>
          </a:xfrm>
          <a:prstGeom prst="actionButtonBlank">
            <a:avLst/>
          </a:prstGeom>
          <a:noFill/>
          <a:ln>
            <a:solidFill>
              <a:srgbClr val="FFFF0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настраиваемая 24">
            <a:hlinkClick r:id="" action="ppaction://noaction" highlightClick="1"/>
          </p:cNvPr>
          <p:cNvSpPr/>
          <p:nvPr/>
        </p:nvSpPr>
        <p:spPr>
          <a:xfrm>
            <a:off x="7029449" y="3476625"/>
            <a:ext cx="2057176" cy="1420125"/>
          </a:xfrm>
          <a:prstGeom prst="actionButtonBlank">
            <a:avLst/>
          </a:prstGeom>
          <a:noFill/>
          <a:ln>
            <a:solidFill>
              <a:srgbClr val="0070C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настраиваемая 22">
            <a:hlinkClick r:id="" action="ppaction://noaction" highlightClick="1"/>
          </p:cNvPr>
          <p:cNvSpPr/>
          <p:nvPr/>
        </p:nvSpPr>
        <p:spPr>
          <a:xfrm>
            <a:off x="4848449" y="2409824"/>
            <a:ext cx="2057176" cy="2133600"/>
          </a:xfrm>
          <a:prstGeom prst="actionButtonBlank">
            <a:avLst/>
          </a:prstGeom>
          <a:noFill/>
          <a:ln>
            <a:solidFill>
              <a:srgbClr val="00B05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настраиваемая 21">
            <a:hlinkClick r:id="" action="ppaction://noaction" highlightClick="1"/>
          </p:cNvPr>
          <p:cNvSpPr/>
          <p:nvPr/>
        </p:nvSpPr>
        <p:spPr>
          <a:xfrm>
            <a:off x="4848449" y="123824"/>
            <a:ext cx="2057176" cy="2133600"/>
          </a:xfrm>
          <a:prstGeom prst="actionButtonBlank">
            <a:avLst/>
          </a:prstGeom>
          <a:noFill/>
          <a:ln>
            <a:solidFill>
              <a:srgbClr val="7030A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2600528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Национальные проекты</a:t>
            </a:r>
          </a:p>
        </p:txBody>
      </p:sp>
      <p:sp>
        <p:nvSpPr>
          <p:cNvPr id="212" name="Google Shape;212;p25"/>
          <p:cNvSpPr txBox="1">
            <a:spLocks noGrp="1"/>
          </p:cNvSpPr>
          <p:nvPr>
            <p:ph type="body" idx="1"/>
          </p:nvPr>
        </p:nvSpPr>
        <p:spPr>
          <a:xfrm>
            <a:off x="3067050" y="0"/>
            <a:ext cx="1857150" cy="33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Здравоохранение</a:t>
            </a:r>
          </a:p>
          <a:p>
            <a:pPr marL="0" lvl="0" indent="0">
              <a:buNone/>
            </a:pPr>
            <a:r>
              <a:rPr lang="ru-RU" dirty="0" smtClean="0"/>
              <a:t>Развитие системы оказания первичной медико-санитарной помощи</a:t>
            </a:r>
          </a:p>
          <a:p>
            <a:pPr marL="0" lvl="0" indent="0">
              <a:buNone/>
            </a:pPr>
            <a:r>
              <a:rPr lang="ru-RU" dirty="0" smtClean="0"/>
              <a:t> Борьба с </a:t>
            </a:r>
            <a:r>
              <a:rPr lang="ru-RU" dirty="0" err="1" smtClean="0"/>
              <a:t>сердечно-сосудистыми</a:t>
            </a:r>
            <a:r>
              <a:rPr lang="ru-RU" dirty="0" smtClean="0"/>
              <a:t> заболеваниями</a:t>
            </a:r>
          </a:p>
          <a:p>
            <a:pPr marL="0" lvl="0" indent="0">
              <a:buNone/>
            </a:pPr>
            <a:r>
              <a:rPr lang="ru-RU" dirty="0" smtClean="0"/>
              <a:t>Борьба с онкологическими заболеваниями</a:t>
            </a:r>
          </a:p>
          <a:p>
            <a:pPr marL="0" lvl="0" indent="0">
              <a:buNone/>
            </a:pPr>
            <a:r>
              <a:rPr lang="ru-RU" dirty="0" smtClean="0"/>
              <a:t> Обеспечение медицинских организаций системы здравоохранения Республики Калмыкия квалифицированными кадрами</a:t>
            </a:r>
          </a:p>
          <a:p>
            <a:pPr marL="0" lvl="0" indent="0">
              <a:buNone/>
            </a:pPr>
            <a:r>
              <a:rPr lang="ru-RU" dirty="0" smtClean="0"/>
              <a:t>Создание единого цифрового контура в здравоохранении на основе единой государственной информационной системы здравоохранения (ЕГИСЗ)</a:t>
            </a:r>
          </a:p>
        </p:txBody>
      </p:sp>
      <p:sp>
        <p:nvSpPr>
          <p:cNvPr id="213" name="Google Shape;213;p25"/>
          <p:cNvSpPr txBox="1">
            <a:spLocks noGrp="1"/>
          </p:cNvSpPr>
          <p:nvPr>
            <p:ph type="body" idx="2"/>
          </p:nvPr>
        </p:nvSpPr>
        <p:spPr>
          <a:xfrm>
            <a:off x="5353050" y="0"/>
            <a:ext cx="1676399" cy="22574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400"/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Малое и среднее предпринимательство и поддержка индивидуальной предпринимательской инициативы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Дорожная сеть (Республика Калмыкия)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Общесистемные меры развития дорожного хозяйства (Республика Калмыкия)</a:t>
            </a:r>
          </a:p>
        </p:txBody>
      </p:sp>
      <p:sp>
        <p:nvSpPr>
          <p:cNvPr id="214" name="Google Shape;214;p25"/>
          <p:cNvSpPr txBox="1">
            <a:spLocks noGrp="1"/>
          </p:cNvSpPr>
          <p:nvPr>
            <p:ph type="body" idx="3"/>
          </p:nvPr>
        </p:nvSpPr>
        <p:spPr>
          <a:xfrm>
            <a:off x="7524108" y="0"/>
            <a:ext cx="1628358" cy="33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400"/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Демография</a:t>
            </a:r>
            <a:endPara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>
              <a:buSzPts val="1400"/>
              <a:buNone/>
            </a:pPr>
            <a:r>
              <a:rPr lang="ru-RU" dirty="0" smtClean="0"/>
              <a:t>Финансовая поддержка семей при рождении детей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Содействие занятости женщин – создание условий дошкольного образования для детей в возрасте до трех лет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Старшее поколение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Формирование системы мотивации граждан к здоровому образу жизни, включая здоровое питание и отказ от вредных привычек</a:t>
            </a:r>
          </a:p>
          <a:p>
            <a:pPr marL="0" lvl="0" indent="0">
              <a:buSzPts val="1400"/>
              <a:buNone/>
            </a:pPr>
            <a:r>
              <a:rPr lang="ru-RU" dirty="0" smtClean="0"/>
              <a:t>Спорт -  норма жизни</a:t>
            </a: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82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10" name="Google Shape;212;p25"/>
          <p:cNvSpPr txBox="1">
            <a:spLocks/>
          </p:cNvSpPr>
          <p:nvPr/>
        </p:nvSpPr>
        <p:spPr>
          <a:xfrm>
            <a:off x="3124200" y="3606851"/>
            <a:ext cx="1800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Aft>
                <a:spcPts val="0"/>
              </a:spcAft>
              <a:buClr>
                <a:srgbClr val="CCCCCC"/>
              </a:buClr>
              <a:buSzPts val="900"/>
              <a:buFont typeface="Nunito Sans"/>
              <a:buNone/>
              <a:tabLst/>
              <a:defRPr/>
            </a:pPr>
            <a:r>
              <a:rPr kumimoji="0" lang="ru-RU" sz="900" b="1" i="0" u="sng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Международная кооперация и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Aft>
                <a:spcPts val="0"/>
              </a:spcAft>
              <a:buClr>
                <a:srgbClr val="CCCCCC"/>
              </a:buClr>
              <a:buSzPts val="900"/>
              <a:buFont typeface="Nunito Sans"/>
              <a:buNone/>
              <a:tabLst/>
              <a:defRPr/>
            </a:pPr>
            <a:r>
              <a:rPr kumimoji="0" lang="ru-RU" sz="900" b="1" i="0" u="sng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 экспорт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900"/>
              <a:buFont typeface="Nunito Sans"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Экспорт продукции агропромышленного комплекса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900"/>
              <a:buFont typeface="Nunito Sans"/>
              <a:buNone/>
              <a:tabLst/>
              <a:defRPr/>
            </a:pP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1" name="Google Shape;212;p25"/>
          <p:cNvSpPr txBox="1">
            <a:spLocks/>
          </p:cNvSpPr>
          <p:nvPr/>
        </p:nvSpPr>
        <p:spPr>
          <a:xfrm>
            <a:off x="5467800" y="2466525"/>
            <a:ext cx="1437825" cy="1905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b="1" u="sng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 Sans"/>
                <a:ea typeface="Nunito Sans"/>
                <a:cs typeface="Nunito Sans"/>
                <a:sym typeface="Nunito Sans"/>
              </a:rPr>
              <a:t>Жилье и городская среда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Формирование комфортной городской среды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Обеспечение устойчивого сокращения непригодного для проживания жилищного фонда</a:t>
            </a:r>
          </a:p>
          <a:p>
            <a:pPr marL="0" marR="0" lvl="0" indent="0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None/>
              <a:tabLst/>
              <a:defRPr/>
            </a:pP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2" name="Google Shape;212;p25"/>
          <p:cNvSpPr txBox="1">
            <a:spLocks/>
          </p:cNvSpPr>
          <p:nvPr/>
        </p:nvSpPr>
        <p:spPr>
          <a:xfrm>
            <a:off x="7524108" y="3353700"/>
            <a:ext cx="156251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b="1" u="sng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 Sans"/>
                <a:ea typeface="Nunito Sans"/>
                <a:cs typeface="Nunito Sans"/>
                <a:sym typeface="Nunito Sans"/>
              </a:rPr>
              <a:t>Цифровая экономика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Информационная инфраструктура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Кадры для цифровой экономики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Цифровое государственное управление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None/>
              <a:tabLst/>
              <a:defRPr/>
            </a:pP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86050" y="402430"/>
            <a:ext cx="381000" cy="452438"/>
          </a:xfrm>
          <a:prstGeom prst="roundRect">
            <a:avLst/>
          </a:prstGeom>
          <a:blipFill>
            <a:blip r:embed="rId3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lum contrast="-77000"/>
            </a:blip>
            <a:stretch>
              <a:fillRect/>
            </a:stretch>
          </a:blip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C:\Users\Demidenko-ev\Desktop\67\93436.png"/>
          <p:cNvPicPr>
            <a:picLocks noChangeAspect="1" noChangeArrowheads="1"/>
          </p:cNvPicPr>
          <p:nvPr/>
        </p:nvPicPr>
        <p:blipFill>
          <a:blip r:embed="rId4">
            <a:lum contrast="-77000"/>
          </a:blip>
          <a:srcRect/>
          <a:stretch>
            <a:fillRect/>
          </a:stretch>
        </p:blipFill>
        <p:spPr bwMode="auto">
          <a:xfrm>
            <a:off x="2686050" y="3719164"/>
            <a:ext cx="523672" cy="52367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076433" y="340519"/>
            <a:ext cx="494659" cy="514349"/>
          </a:xfrm>
          <a:prstGeom prst="rect">
            <a:avLst/>
          </a:prstGeom>
          <a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-7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Users\Demidenko-ev\Desktop\67\economy-vector-icon-white-background-flat-symbol-sign-modern-digital-collection-mobile-concept-web-apps-design-163119721.jpg"/>
          <p:cNvPicPr>
            <a:picLocks noChangeAspect="1" noChangeArrowheads="1"/>
          </p:cNvPicPr>
          <p:nvPr/>
        </p:nvPicPr>
        <p:blipFill>
          <a:blip r:embed="rId6">
            <a:lum/>
          </a:blip>
          <a:srcRect/>
          <a:stretch>
            <a:fillRect/>
          </a:stretch>
        </p:blipFill>
        <p:spPr bwMode="auto">
          <a:xfrm>
            <a:off x="7076433" y="3719164"/>
            <a:ext cx="447675" cy="436553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2600528" y="123824"/>
            <a:ext cx="2181000" cy="3352801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Demidenko-ev\Downloads\kisspng-computer-icons-contract-clip-art-5b1ea275c750f9.7684541415287343258164-removebg-preview.png"/>
          <p:cNvPicPr>
            <a:picLocks noChangeAspect="1" noChangeArrowheads="1"/>
          </p:cNvPicPr>
          <p:nvPr/>
        </p:nvPicPr>
        <p:blipFill>
          <a:blip r:embed="rId7">
            <a:lum contrast="-77000"/>
          </a:blip>
          <a:srcRect/>
          <a:stretch>
            <a:fillRect/>
          </a:stretch>
        </p:blipFill>
        <p:spPr bwMode="auto">
          <a:xfrm>
            <a:off x="4924200" y="402430"/>
            <a:ext cx="433478" cy="471487"/>
          </a:xfrm>
          <a:prstGeom prst="rect">
            <a:avLst/>
          </a:prstGeom>
          <a:noFill/>
        </p:spPr>
      </p:pic>
      <p:pic>
        <p:nvPicPr>
          <p:cNvPr id="1030" name="Picture 6" descr="C:\Users\Demidenko-ev\Downloads\kisspng-computer-icons-i-city-green-park-city-building-material-5b53459d135924.3957971115321839650793-removebg-preview.png"/>
          <p:cNvPicPr>
            <a:picLocks noChangeAspect="1" noChangeArrowheads="1"/>
          </p:cNvPicPr>
          <p:nvPr/>
        </p:nvPicPr>
        <p:blipFill>
          <a:blip r:embed="rId8">
            <a:lum contrast="-77000"/>
          </a:blip>
          <a:srcRect/>
          <a:stretch>
            <a:fillRect/>
          </a:stretch>
        </p:blipFill>
        <p:spPr bwMode="auto">
          <a:xfrm>
            <a:off x="4781528" y="2788869"/>
            <a:ext cx="942997" cy="564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5"/>
          <p:cNvSpPr txBox="1">
            <a:spLocks noGrp="1"/>
          </p:cNvSpPr>
          <p:nvPr>
            <p:ph type="body" idx="2"/>
          </p:nvPr>
        </p:nvSpPr>
        <p:spPr>
          <a:xfrm>
            <a:off x="5042073" y="133350"/>
            <a:ext cx="1682577" cy="38476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400"/>
              <a:buNone/>
            </a:pPr>
            <a:r>
              <a:rPr lang="ru-RU" sz="1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Безопасные и качественные автомобильные дороги</a:t>
            </a:r>
          </a:p>
          <a:p>
            <a:pPr marL="0" lvl="0" indent="0">
              <a:buSzPts val="1400"/>
              <a:buNone/>
            </a:pPr>
            <a:r>
              <a:rPr lang="ru-RU" sz="1000" dirty="0" smtClean="0"/>
              <a:t>Расширение доступа субъектов малого и среднего предпринимательства к финансовым ресурсам, в том числе к льготному финансированию</a:t>
            </a:r>
          </a:p>
          <a:p>
            <a:pPr marL="0" lvl="0" indent="0">
              <a:buSzPts val="1400"/>
              <a:buNone/>
            </a:pPr>
            <a:r>
              <a:rPr lang="ru-RU" sz="1000" dirty="0" smtClean="0"/>
              <a:t>Акселерация субъектов малого и среднего предпринимательства</a:t>
            </a:r>
          </a:p>
          <a:p>
            <a:pPr marL="0" lvl="0" indent="0">
              <a:buSzPts val="1400"/>
              <a:buNone/>
            </a:pPr>
            <a:r>
              <a:rPr lang="ru-RU" sz="1000" dirty="0" smtClean="0"/>
              <a:t>Создание системы поддержки фермеров и развитие сельской кооперации</a:t>
            </a:r>
          </a:p>
          <a:p>
            <a:pPr marL="0" lvl="0" indent="0">
              <a:buSzPts val="1400"/>
              <a:buNone/>
            </a:pPr>
            <a:r>
              <a:rPr lang="ru-RU" sz="1000" dirty="0" smtClean="0"/>
              <a:t>Популяризация предпринимательства</a:t>
            </a:r>
          </a:p>
        </p:txBody>
      </p:sp>
      <p:sp>
        <p:nvSpPr>
          <p:cNvPr id="18" name="Управляющая кнопка: настраиваемая 17">
            <a:hlinkClick r:id="" action="ppaction://noaction" highlightClick="1"/>
          </p:cNvPr>
          <p:cNvSpPr/>
          <p:nvPr/>
        </p:nvSpPr>
        <p:spPr>
          <a:xfrm>
            <a:off x="7015076" y="3238500"/>
            <a:ext cx="1900999" cy="1109250"/>
          </a:xfrm>
          <a:prstGeom prst="actionButtonBlank">
            <a:avLst/>
          </a:prstGeom>
          <a:noFill/>
          <a:ln>
            <a:solidFill>
              <a:srgbClr val="92D05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страиваемая 14">
            <a:hlinkClick r:id="" action="ppaction://noaction" highlightClick="1"/>
          </p:cNvPr>
          <p:cNvSpPr/>
          <p:nvPr/>
        </p:nvSpPr>
        <p:spPr>
          <a:xfrm>
            <a:off x="2688325" y="3194325"/>
            <a:ext cx="2057176" cy="1153425"/>
          </a:xfrm>
          <a:prstGeom prst="actionButtonBlank">
            <a:avLst/>
          </a:prstGeom>
          <a:noFill/>
          <a:ln>
            <a:solidFill>
              <a:srgbClr val="0070C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настраиваемая 20">
            <a:hlinkClick r:id="" action="ppaction://noaction" highlightClick="1"/>
          </p:cNvPr>
          <p:cNvSpPr/>
          <p:nvPr/>
        </p:nvSpPr>
        <p:spPr>
          <a:xfrm>
            <a:off x="5042074" y="160338"/>
            <a:ext cx="1780402" cy="3820662"/>
          </a:xfrm>
          <a:prstGeom prst="actionButtonBlank">
            <a:avLst/>
          </a:prstGeom>
          <a:noFill/>
          <a:ln>
            <a:solidFill>
              <a:srgbClr val="FFFF0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6" name="Picture 12" descr="C:\Users\Mandzhiev_ZD\Desktop\Бюджет для граждан проект 2021-2023\orig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6929475" y="340450"/>
            <a:ext cx="385200" cy="385200"/>
          </a:xfrm>
          <a:prstGeom prst="rect">
            <a:avLst/>
          </a:prstGeom>
          <a:noFill/>
        </p:spPr>
      </p:pic>
      <p:sp>
        <p:nvSpPr>
          <p:cNvPr id="22" name="Управляющая кнопка: настраиваемая 21">
            <a:hlinkClick r:id="" action="ppaction://noaction" highlightClick="1"/>
          </p:cNvPr>
          <p:cNvSpPr/>
          <p:nvPr/>
        </p:nvSpPr>
        <p:spPr>
          <a:xfrm>
            <a:off x="6905625" y="169864"/>
            <a:ext cx="2102051" cy="2483486"/>
          </a:xfrm>
          <a:prstGeom prst="actionButtonBlank">
            <a:avLst/>
          </a:prstGeom>
          <a:noFill/>
          <a:ln>
            <a:solidFill>
              <a:srgbClr val="7030A0">
                <a:alpha val="4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2600528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Национальные проекты</a:t>
            </a:r>
          </a:p>
        </p:txBody>
      </p:sp>
      <p:sp>
        <p:nvSpPr>
          <p:cNvPr id="212" name="Google Shape;212;p25"/>
          <p:cNvSpPr txBox="1">
            <a:spLocks noGrp="1"/>
          </p:cNvSpPr>
          <p:nvPr>
            <p:ph type="body" idx="1"/>
          </p:nvPr>
        </p:nvSpPr>
        <p:spPr>
          <a:xfrm>
            <a:off x="3001674" y="133350"/>
            <a:ext cx="2040400" cy="31051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>
              <a:buNone/>
            </a:pPr>
            <a:r>
              <a:rPr lang="ru-RU" dirty="0" smtClean="0"/>
              <a:t>Современная школа</a:t>
            </a:r>
          </a:p>
          <a:p>
            <a:pPr marL="0" lvl="0" indent="0">
              <a:buNone/>
            </a:pPr>
            <a:r>
              <a:rPr lang="ru-RU" dirty="0" smtClean="0"/>
              <a:t>Успех каждого ребенка</a:t>
            </a:r>
          </a:p>
          <a:p>
            <a:pPr marL="0" lvl="0" indent="0">
              <a:buNone/>
            </a:pPr>
            <a:r>
              <a:rPr lang="ru-RU" dirty="0" smtClean="0"/>
              <a:t>Поддержка семей, имеющих детей</a:t>
            </a:r>
          </a:p>
          <a:p>
            <a:pPr marL="0" lvl="0" indent="0">
              <a:buNone/>
            </a:pPr>
            <a:r>
              <a:rPr lang="ru-RU" dirty="0" smtClean="0"/>
              <a:t>Цифровая образовательная среда</a:t>
            </a:r>
          </a:p>
          <a:p>
            <a:pPr marL="0" lvl="0" indent="0">
              <a:buNone/>
            </a:pPr>
            <a:r>
              <a:rPr lang="ru-RU" dirty="0" smtClean="0"/>
              <a:t>Учитель будущего</a:t>
            </a:r>
          </a:p>
          <a:p>
            <a:pPr marL="0" lvl="0" indent="0">
              <a:buNone/>
            </a:pPr>
            <a:r>
              <a:rPr lang="ru-RU" dirty="0" smtClean="0"/>
              <a:t>Молодые профессионалы (Повышение конкурентоспособности профессионального образования)</a:t>
            </a:r>
          </a:p>
          <a:p>
            <a:pPr marL="0" lvl="0" indent="0">
              <a:buNone/>
            </a:pPr>
            <a:r>
              <a:rPr lang="ru-RU" dirty="0" smtClean="0"/>
              <a:t>Социальная активность</a:t>
            </a:r>
          </a:p>
        </p:txBody>
      </p:sp>
      <p:sp>
        <p:nvSpPr>
          <p:cNvPr id="214" name="Google Shape;214;p25"/>
          <p:cNvSpPr txBox="1">
            <a:spLocks noGrp="1"/>
          </p:cNvSpPr>
          <p:nvPr>
            <p:ph type="body" idx="3"/>
          </p:nvPr>
        </p:nvSpPr>
        <p:spPr>
          <a:xfrm>
            <a:off x="7207676" y="123824"/>
            <a:ext cx="1800000" cy="252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400"/>
              <a:buNone/>
            </a:pPr>
            <a:r>
              <a:rPr lang="ru-RU" sz="1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Производительность труда и поддержка занятости</a:t>
            </a:r>
          </a:p>
          <a:p>
            <a:pPr marL="0" lvl="0" indent="0">
              <a:buSzPts val="1400"/>
              <a:buNone/>
            </a:pPr>
            <a:r>
              <a:rPr lang="ru-RU" sz="1000" dirty="0" smtClean="0"/>
              <a:t>Адресная поддержка повышения производительности труда на предприятиях</a:t>
            </a:r>
          </a:p>
          <a:p>
            <a:pPr marL="0" lvl="0" indent="0">
              <a:buSzPts val="1400"/>
              <a:buNone/>
            </a:pPr>
            <a:r>
              <a:rPr lang="ru-RU" sz="1000" dirty="0" smtClean="0"/>
              <a:t>Поддержка занятости и повышение эффективности рынка труда для обеспечения роста производительности труда</a:t>
            </a: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83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10" name="Google Shape;212;p25"/>
          <p:cNvSpPr txBox="1">
            <a:spLocks/>
          </p:cNvSpPr>
          <p:nvPr/>
        </p:nvSpPr>
        <p:spPr>
          <a:xfrm>
            <a:off x="3171210" y="3238500"/>
            <a:ext cx="1533525" cy="1109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b="1" u="sng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 Sans"/>
                <a:ea typeface="Nunito Sans"/>
                <a:cs typeface="Nunito Sans"/>
                <a:sym typeface="Nunito Sans"/>
              </a:rPr>
              <a:t>Экология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Чистая вода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Сохранение лесов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None/>
              <a:tabLst/>
              <a:defRPr/>
            </a:pP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1" name="Google Shape;212;p25"/>
          <p:cNvSpPr txBox="1">
            <a:spLocks/>
          </p:cNvSpPr>
          <p:nvPr/>
        </p:nvSpPr>
        <p:spPr>
          <a:xfrm>
            <a:off x="7507275" y="3174450"/>
            <a:ext cx="1408800" cy="1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b="1" u="sng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 Sans"/>
                <a:ea typeface="Nunito Sans"/>
                <a:cs typeface="Nunito Sans"/>
                <a:sym typeface="Nunito Sans"/>
              </a:rPr>
              <a:t>Культура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Культурная среда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Творческие люди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900" dirty="0" smtClean="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rPr>
              <a:t>Цифровая культура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None/>
              <a:tabLst/>
              <a:defRPr/>
            </a:pP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88325" y="123824"/>
            <a:ext cx="2321600" cy="2529526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6" name="AutoShape 2" descr="Компьютерные иконки Выпускной вечер Образование, др., разное, угол,  прямоугольник png | PNGW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Компьютерные иконки Выпускной вечер Образование, др., разное, угол,  прямоугольник png | PNGW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Компьютерные иконки Выпускной вечер Образование, др., разное, угол,  прямоугольник png | PNGW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Mandzhiev_ZD\Downloads\760-7603687_icon-environmental--removebg-preview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8800" y="3362325"/>
            <a:ext cx="425747" cy="385200"/>
          </a:xfrm>
          <a:prstGeom prst="rect">
            <a:avLst/>
          </a:prstGeom>
          <a:noFill/>
        </p:spPr>
      </p:pic>
      <p:pic>
        <p:nvPicPr>
          <p:cNvPr id="1027" name="Picture 3" descr="C:\Users\Mandzhiev_ZD\Downloads\Без_названия-removebg-preview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88325" y="315250"/>
            <a:ext cx="481410" cy="385200"/>
          </a:xfrm>
          <a:prstGeom prst="rect">
            <a:avLst/>
          </a:prstGeom>
          <a:noFill/>
        </p:spPr>
      </p:pic>
      <p:pic>
        <p:nvPicPr>
          <p:cNvPr id="1028" name="Picture 4" descr="C:\Users\Mandzhiev_ZD\Downloads\kisspng-cultural-icon-culture-computer-icons-5ae52000701264.7799750215249653764591-removebg-preview.png"/>
          <p:cNvPicPr>
            <a:picLocks noChangeAspect="1" noChangeArrowheads="1"/>
          </p:cNvPicPr>
          <p:nvPr/>
        </p:nvPicPr>
        <p:blipFill>
          <a:blip r:embed="rId6">
            <a:grayscl/>
            <a:lum contrast="-74000"/>
          </a:blip>
          <a:srcRect/>
          <a:stretch>
            <a:fillRect/>
          </a:stretch>
        </p:blipFill>
        <p:spPr bwMode="auto">
          <a:xfrm>
            <a:off x="7122075" y="3362325"/>
            <a:ext cx="385200" cy="385200"/>
          </a:xfrm>
          <a:prstGeom prst="rect">
            <a:avLst/>
          </a:prstGeom>
          <a:noFill/>
        </p:spPr>
      </p:pic>
      <p:pic>
        <p:nvPicPr>
          <p:cNvPr id="1029" name="Picture 5" descr="C:\Users\Mandzhiev_ZD\Desktop\Бюджет для граждан проект 2021-2023\EMIowkRXkAArUkU.png"/>
          <p:cNvPicPr>
            <a:picLocks noChangeAspect="1" noChangeArrowheads="1"/>
          </p:cNvPicPr>
          <p:nvPr/>
        </p:nvPicPr>
        <p:blipFill>
          <a:blip r:embed="rId7">
            <a:grayscl/>
          </a:blip>
          <a:srcRect/>
          <a:stretch>
            <a:fillRect/>
          </a:stretch>
        </p:blipFill>
        <p:spPr bwMode="auto">
          <a:xfrm>
            <a:off x="6013518" y="169864"/>
            <a:ext cx="717133" cy="530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84</a:t>
            </a:fld>
            <a:endParaRPr lang="en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-28" y="-14307"/>
          <a:ext cx="9144000" cy="514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  <a:alpha val="50000"/>
          </a:schemeClr>
        </a:solidFill>
        <a:effectLst/>
      </p:bgPr>
    </p:bg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557582" y="820546"/>
            <a:ext cx="4612199" cy="294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2" name="Google Shape;462;p39"/>
          <p:cNvSpPr/>
          <p:nvPr/>
        </p:nvSpPr>
        <p:spPr>
          <a:xfrm>
            <a:off x="3346950" y="612453"/>
            <a:ext cx="5033458" cy="3918604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39"/>
          <p:cNvSpPr/>
          <p:nvPr/>
        </p:nvSpPr>
        <p:spPr>
          <a:xfrm>
            <a:off x="3557581" y="820546"/>
            <a:ext cx="4612200" cy="29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64" name="Google Shape;464;p3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85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11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3557582" y="820546"/>
            <a:ext cx="4612200" cy="29451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Министерство финансов Республики Калмыкия</a:t>
            </a: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358000, Республика Калмыкия, г.Элиста, ул.Лермонтова, 3</a:t>
            </a: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тел. 8 (84722) 3-54-44, тел./факс 3-54-49</a:t>
            </a: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е-</a:t>
            </a:r>
            <a:r>
              <a:rPr lang="en-US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org@minfinrk.ru</a:t>
            </a:r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err="1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Веб-сайт</a:t>
            </a:r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u="sng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4"/>
              </a:rPr>
              <a:t>http://minfin.kalmregion.ru/</a:t>
            </a:r>
            <a:r>
              <a:rPr lang="en-US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Режим работы:  9.00 – 18.00</a:t>
            </a: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5"/>
              </a:rPr>
              <a:t>Порядок и время приема граждан </a:t>
            </a:r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2821021"/>
            <a:ext cx="25875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Times New Roman" pitchFamily="18" charset="0"/>
              </a:rPr>
              <a:t>По вопросам, </a:t>
            </a:r>
          </a:p>
          <a:p>
            <a:pPr algn="ctr"/>
            <a:r>
              <a:rPr lang="ru-RU" sz="12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Times New Roman" pitchFamily="18" charset="0"/>
              </a:rPr>
              <a:t>связанным с информацией, содержащейся </a:t>
            </a:r>
          </a:p>
          <a:p>
            <a:pPr algn="ctr"/>
            <a:r>
              <a:rPr lang="ru-RU" sz="12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Times New Roman" pitchFamily="18" charset="0"/>
              </a:rPr>
              <a:t>в «Бюджете для граждан» обращаться в отдел методологии бюджетного процесса Министерства финансов Республики Калмыкия по тел. (84722) 3-54-70  или по электронному адресу: </a:t>
            </a:r>
            <a:r>
              <a:rPr lang="en-US" sz="1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Times New Roman" pitchFamily="18" charset="0"/>
                <a:hlinkClick r:id="rId6"/>
              </a:rPr>
              <a:t>ufp@minfinrk.ru</a:t>
            </a:r>
            <a:endParaRPr lang="ru-RU" sz="12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0"/>
            <a:ext cx="25875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Контактная информация</a:t>
            </a:r>
            <a:endParaRPr lang="ru-RU" sz="2400" b="1" dirty="0">
              <a:ln w="18000">
                <a:solidFill>
                  <a:srgbClr val="0070C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="" xmlns:a16="http://schemas.microsoft.com/office/drawing/2014/main" id="{551B5B5C-9322-B245-90C8-6869DED92D87}"/>
              </a:ext>
            </a:extLst>
          </p:cNvPr>
          <p:cNvSpPr/>
          <p:nvPr/>
        </p:nvSpPr>
        <p:spPr>
          <a:xfrm>
            <a:off x="3557582" y="830998"/>
            <a:ext cx="450214" cy="323352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7" name="Блок-схема: узел 15">
            <a:extLst>
              <a:ext uri="{FF2B5EF4-FFF2-40B4-BE49-F238E27FC236}">
                <a16:creationId xmlns="" xmlns:a16="http://schemas.microsoft.com/office/drawing/2014/main" id="{7D29C18C-B9BF-8D46-9533-06727332DD49}"/>
              </a:ext>
            </a:extLst>
          </p:cNvPr>
          <p:cNvSpPr/>
          <p:nvPr/>
        </p:nvSpPr>
        <p:spPr>
          <a:xfrm>
            <a:off x="7820870" y="820546"/>
            <a:ext cx="348911" cy="306016"/>
          </a:xfrm>
          <a:prstGeom prst="flowChartConnector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50"/>
                            </p:stCondLst>
                            <p:childTnLst>
                              <p:par>
                                <p:cTn id="11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9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AFCF9A77-854F-0E46-9743-7A3DB5D0443B}"/>
              </a:ext>
            </a:extLst>
          </p:cNvPr>
          <p:cNvSpPr/>
          <p:nvPr/>
        </p:nvSpPr>
        <p:spPr>
          <a:xfrm>
            <a:off x="2665139" y="470129"/>
            <a:ext cx="6440343" cy="249299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Государственная программа - </a:t>
            </a:r>
            <a:r>
              <a:rPr lang="ru-RU" sz="1200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Государственное (муниципальное) задание - </a:t>
            </a:r>
            <a:r>
              <a:rPr lang="ru-RU" sz="1200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документ, содержащий требования к составу, качеству, объему, условиям, порядку  и результатам оказания  государственных (муниципальных) услуг (выполнения работ).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Государственные (муниципальные) услуги (работы) - </a:t>
            </a:r>
            <a:r>
              <a:rPr lang="ru-RU" sz="1200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услуги (работы), оказываемые (выполняемые) органами государственной власти (органами  местного самоуправления), государственными (муниципальными) учреждениями.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Государственный или муниципальный долг - </a:t>
            </a:r>
            <a:r>
              <a:rPr lang="ru-RU" sz="1200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обязательства	 публично-правового образования по полученным  кредитам, выпущенным ценным бумагам, предоставленным гарантиям перед третьими лицами.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EB54DE6-18FD-E340-95E2-EBFAD939C02A}"/>
              </a:ext>
            </a:extLst>
          </p:cNvPr>
          <p:cNvSpPr/>
          <p:nvPr/>
        </p:nvSpPr>
        <p:spPr>
          <a:xfrm>
            <a:off x="2665139" y="3099991"/>
            <a:ext cx="6440343" cy="193899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Дефицит бюджета - </a:t>
            </a:r>
            <a:r>
              <a:rPr lang="ru-RU" sz="1200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превышение расходов бюджета над его доходами.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Дотации - </a:t>
            </a:r>
            <a:r>
              <a:rPr lang="ru-RU" sz="1200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средства, предоставляемые одним бюджетом бюджетной системы РФ другому бюджету на  безвозмездной и безвозвратной основе без указания конкретных целей использования.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Доходы бюджета - </a:t>
            </a:r>
            <a:r>
              <a:rPr lang="ru-RU" sz="1200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поступающие от населения, организаций, учреждений в бюджет денежные средства в виде: налогов, неналоговых поступлений (пошлины, доходы от продажи имущества, штрафы и т.п.), безвозмездных поступлений,  доходов от предпринимательской деятельности бюджетных  организаций. Кредиты, доходы от выпуска ценных бумаг, полученные государством (органами  местного самоуправления), не включаются в состав доходов.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F116D58-8B3B-5C4E-9856-9C0CF7190564}"/>
              </a:ext>
            </a:extLst>
          </p:cNvPr>
          <p:cNvSpPr txBox="1"/>
          <p:nvPr/>
        </p:nvSpPr>
        <p:spPr>
          <a:xfrm>
            <a:off x="677774" y="923841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4FE3F40-0128-B940-85FE-AFB0C0FDA9CE}"/>
              </a:ext>
            </a:extLst>
          </p:cNvPr>
          <p:cNvSpPr txBox="1"/>
          <p:nvPr/>
        </p:nvSpPr>
        <p:spPr>
          <a:xfrm>
            <a:off x="677774" y="3099992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</a:t>
            </a:r>
          </a:p>
        </p:txBody>
      </p:sp>
    </p:spTree>
    <p:extLst>
      <p:ext uri="{BB962C8B-B14F-4D97-AF65-F5344CB8AC3E}">
        <p14:creationId xmlns="" xmlns:p14="http://schemas.microsoft.com/office/powerpoint/2010/main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jpeg"/></Relationships>
</file>

<file path=ppt/theme/theme1.xml><?xml version="1.0" encoding="utf-8"?>
<a:theme xmlns:a="http://schemas.openxmlformats.org/drawingml/2006/main" name="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3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6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9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30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7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7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9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8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1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2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4167</TotalTime>
  <Words>11577</Words>
  <Application>Microsoft Office PowerPoint</Application>
  <PresentationFormat>Экран (16:9)</PresentationFormat>
  <Paragraphs>3109</Paragraphs>
  <Slides>85</Slides>
  <Notes>42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85</vt:i4>
      </vt:variant>
    </vt:vector>
  </HeadingPairs>
  <TitlesOfParts>
    <vt:vector size="109" baseType="lpstr">
      <vt:lpstr>Arial</vt:lpstr>
      <vt:lpstr>Nunito Sans</vt:lpstr>
      <vt:lpstr>Calibri</vt:lpstr>
      <vt:lpstr>Cambria Math</vt:lpstr>
      <vt:lpstr>Wingdings</vt:lpstr>
      <vt:lpstr>Times New Roman</vt:lpstr>
      <vt:lpstr>Constantia</vt:lpstr>
      <vt:lpstr>Georgia</vt:lpstr>
      <vt:lpstr>Tahoma</vt:lpstr>
      <vt:lpstr>Monotype Corsiva</vt:lpstr>
      <vt:lpstr>Ulysses template</vt:lpstr>
      <vt:lpstr>1_Ulysses template</vt:lpstr>
      <vt:lpstr>5_Ulysses template</vt:lpstr>
      <vt:lpstr>27_Ulysses template</vt:lpstr>
      <vt:lpstr>29_Ulysses template</vt:lpstr>
      <vt:lpstr>18_Ulysses template</vt:lpstr>
      <vt:lpstr>31_Ulysses template</vt:lpstr>
      <vt:lpstr>22_Ulysses template</vt:lpstr>
      <vt:lpstr>3_Ulysses template</vt:lpstr>
      <vt:lpstr>23_Ulysses template</vt:lpstr>
      <vt:lpstr>26_Ulysses template</vt:lpstr>
      <vt:lpstr>19_Ulysses template</vt:lpstr>
      <vt:lpstr>30_Ulysses template</vt:lpstr>
      <vt:lpstr>7_Ulysses template</vt:lpstr>
      <vt:lpstr>БЮДЖЕТ ДЛЯ ГРАЖДАН</vt:lpstr>
      <vt:lpstr>Уважаемые жители Республики Калмыкия!</vt:lpstr>
      <vt:lpstr>Слайд 3</vt:lpstr>
      <vt:lpstr>Что же такое бюджет? </vt:lpstr>
      <vt:lpstr>Доходы республиканского бюджета формируются за счет: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Разделы классификации  расходов бюджетов</vt:lpstr>
      <vt:lpstr>Слайд 15</vt:lpstr>
      <vt:lpstr>Бюджетная система Республики Калмыкия</vt:lpstr>
      <vt:lpstr>Слайд 17</vt:lpstr>
      <vt:lpstr>Составление проекта республиканского бюджета основывается на: </vt:lpstr>
      <vt:lpstr>Отдельные показатели социально – экономического развития  Республики Калмыкия за 2019 - 2023 годы </vt:lpstr>
      <vt:lpstr>Размер прожиточного минимума  (руб. в мес.)  </vt:lpstr>
      <vt:lpstr>Слайд 21</vt:lpstr>
      <vt:lpstr>Слайд 22</vt:lpstr>
      <vt:lpstr>Основные цели и направления бюджетной и налоговой политики Республики Калмыкия на 2021 год и на плановый период 2022 и 2023 годов   </vt:lpstr>
      <vt:lpstr>Бюджетная политика</vt:lpstr>
      <vt:lpstr>Основные показатели бюджетов ЮФО  за 2019 год*  (млн.руб.)</vt:lpstr>
      <vt:lpstr>Слайд 26</vt:lpstr>
      <vt:lpstr>Финансовая грамотность</vt:lpstr>
      <vt:lpstr>Повышение финансовой  грамотности населения в  2020 году</vt:lpstr>
      <vt:lpstr>Мероприятия по повышению финансовой грамотности в 2021 году</vt:lpstr>
      <vt:lpstr>Слайд 30</vt:lpstr>
      <vt:lpstr>Слайд 31</vt:lpstr>
      <vt:lpstr>Слайд 32</vt:lpstr>
      <vt:lpstr>Льготы по налогам и сборам, предоставляемые  законодательством Республики Калмыкия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Распределение бюджетных ассигнований по разделам  и подразделам классификации  расходов на 2021 год и на плановый  период 2022 и 2023 гг., тыс. руб.</vt:lpstr>
      <vt:lpstr>Слайд 48</vt:lpstr>
      <vt:lpstr>Слайд 49</vt:lpstr>
      <vt:lpstr>Слайд 50</vt:lpstr>
      <vt:lpstr>Слайд 51</vt:lpstr>
      <vt:lpstr>Слайд 52</vt:lpstr>
      <vt:lpstr>Сведения об объемах расходов республиканского бюджета и основных показателях государственных программ Республики Калмыкия 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Национальные проекты</vt:lpstr>
      <vt:lpstr>Национальные проекты</vt:lpstr>
      <vt:lpstr>Слайд 84</vt:lpstr>
      <vt:lpstr>Слайд 85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Djungurov_II</dc:creator>
  <cp:lastModifiedBy>Mandzhiev_ZD</cp:lastModifiedBy>
  <cp:revision>423</cp:revision>
  <dcterms:modified xsi:type="dcterms:W3CDTF">2020-11-26T09:03:46Z</dcterms:modified>
</cp:coreProperties>
</file>