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notesSlides/notesSlide16.xml" ContentType="application/vnd.openxmlformats-officedocument.presentationml.notesSlide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95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diagrams/colors4.xml" ContentType="application/vnd.openxmlformats-officedocument.drawingml.diagramColors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notesSlides/notesSlide35.xml" ContentType="application/vnd.openxmlformats-officedocument.presentationml.notesSlide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charts/chart15.xml" ContentType="application/vnd.openxmlformats-officedocument.drawingml.char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notesSlides/notesSlide32.xml" ContentType="application/vnd.openxmlformats-officedocument.presentationml.notesSlide+xml"/>
  <Override PartName="/ppt/slideLayouts/slideLayout216.xml" ContentType="application/vnd.openxmlformats-officedocument.presentationml.slideLayout+xml"/>
  <Override PartName="/ppt/slideLayouts/slideLayout263.xml" ContentType="application/vnd.openxmlformats-officedocument.presentationml.slideLayout+xml"/>
  <Override PartName="/ppt/theme/theme23.xml" ContentType="application/vnd.openxmlformats-officedocument.theme+xml"/>
  <Override PartName="/ppt/slideLayouts/slideLayout402.xml" ContentType="application/vnd.openxmlformats-officedocument.presentationml.slideLayout+xml"/>
  <Override PartName="/ppt/diagrams/layout3.xml" ContentType="application/vnd.openxmlformats-officedocument.drawingml.diagramLayout+xml"/>
  <Override PartName="/ppt/slides/slide79.xml" ContentType="application/vnd.openxmlformats-officedocument.presentationml.slide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35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notesSlides/notesSlide26.xml" ContentType="application/vnd.openxmlformats-officedocument.presentationml.notesSlide+xml"/>
  <Override PartName="/ppt/slideLayouts/slideLayout12.xml" ContentType="application/vnd.openxmlformats-officedocument.presentationml.slideLayout+xml"/>
  <Override PartName="/ppt/slideLayouts/slideLayout235.xml" ContentType="application/vnd.openxmlformats-officedocument.presentationml.slideLayout+xml"/>
  <Override PartName="/ppt/theme/theme17.xml" ContentType="application/vnd.openxmlformats-officedocument.theme+xml"/>
  <Override PartName="/ppt/charts/chart12.xml" ContentType="application/vnd.openxmlformats-officedocument.drawingml.char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Default Extension="fntdata" ContentType="application/x-fontdata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399.xml" ContentType="application/vnd.openxmlformats-officedocument.presentationml.slideLayout+xml"/>
  <Override PartName="/ppt/notesSlides/notesSlide23.xml" ContentType="application/vnd.openxmlformats-officedocument.presentationml.notesSlide+xml"/>
  <Override PartName="/ppt/theme/theme14.xml" ContentType="application/vnd.openxmlformats-officedocument.theme+xml"/>
  <Override PartName="/ppt/charts/chart7.xml" ContentType="application/vnd.openxmlformats-officedocument.drawingml.chart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drawings/drawing7.xml" ContentType="application/vnd.openxmlformats-officedocument.drawingml.chartshape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s/slide48.xml" ContentType="application/vnd.openxmlformats-officedocument.presentationml.slide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notesSlides/notesSlide17.xml" ContentType="application/vnd.openxmlformats-officedocument.presentationml.notes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theme/theme19.xml" ContentType="application/vnd.openxmlformats-officedocument.theme+xml"/>
  <Override PartName="/ppt/slideLayouts/slideLayout295.xml" ContentType="application/vnd.openxmlformats-officedocument.presentationml.slideLayout+xml"/>
  <Override PartName="/ppt/slideLayouts/slideLayout300.xml" ContentType="application/vnd.openxmlformats-officedocument.presentationml.slideLayout+xml"/>
  <Override PartName="/ppt/charts/chart14.xml" ContentType="application/vnd.openxmlformats-officedocument.drawingml.char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84.xml" ContentType="application/vnd.openxmlformats-officedocument.presentationml.slideLayout+xml"/>
  <Default Extension="wdp" ContentType="image/vnd.ms-photo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96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78.xml" ContentType="application/vnd.openxmlformats-officedocument.presentationml.slid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charts/chart19.xml" ContentType="application/vnd.openxmlformats-officedocument.drawingml.chart+xml"/>
  <Override PartName="/ppt/slideMasters/slideMaster28.xml" ContentType="application/vnd.openxmlformats-officedocument.presentationml.slideMaster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xls" ContentType="application/vnd.ms-exce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theme/theme30.xml" ContentType="application/vnd.openxmlformats-officedocument.them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slideMasters/slideMaster25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layout4.xml" ContentType="application/vnd.openxmlformats-officedocument.drawingml.diagram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slideLayouts/slideLayout179.xml" ContentType="application/vnd.openxmlformats-officedocument.presentationml.slideLayout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drawings/drawing6.xml" ContentType="application/vnd.openxmlformats-officedocument.drawingml.chartshapes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notesSlides/notesSlide27.xml" ContentType="application/vnd.openxmlformats-officedocument.presentationml.notesSlide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notesSlides/notesSlide30.xml" ContentType="application/vnd.openxmlformats-officedocument.presentationml.notesSlid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61.xml" ContentType="application/vnd.openxmlformats-officedocument.presentationml.slideLayout+xml"/>
  <Override PartName="/ppt/theme/theme21.xml" ContentType="application/vnd.openxmlformats-officedocument.theme+xml"/>
  <Override PartName="/ppt/slideLayouts/slideLayout400.xml" ContentType="application/vnd.openxmlformats-officedocument.presentationml.slideLayout+xml"/>
  <Override PartName="/ppt/diagrams/layout1.xml" ContentType="application/vnd.openxmlformats-officedocument.drawingml.diagramLayout+xml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charts/chart10.xml" ContentType="application/vnd.openxmlformats-officedocument.drawingml.chart+xml"/>
  <Override PartName="/ppt/slides/slide49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notesSlides/notesSlide18.xml" ContentType="application/vnd.openxmlformats-officedocument.presentationml.notesSlide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397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charts/chart5.xml" ContentType="application/vnd.openxmlformats-officedocument.drawingml.chart+xml"/>
  <Override PartName="/ppt/slides/slide68.xml" ContentType="application/vnd.openxmlformats-officedocument.presentationml.slide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drawings/drawing5.xml" ContentType="application/vnd.openxmlformats-officedocument.drawingml.chartshapes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notesSlides/notesSlide3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notesSlides/notesSlide15.xml" ContentType="application/vnd.openxmlformats-officedocument.presentationml.notesSlide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theme/theme31.xml" ContentType="application/vnd.openxmlformats-officedocument.theme+xml"/>
  <Override PartName="/ppt/notesSlides/notesSlide6.xml" ContentType="application/vnd.openxmlformats-officedocument.presentationml.notesSlide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charts/chart17.xml" ContentType="application/vnd.openxmlformats-officedocument.drawingml.char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notesSlides/notesSlide34.xml" ContentType="application/vnd.openxmlformats-officedocument.presentationml.notes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90.xml" ContentType="application/vnd.openxmlformats-officedocument.presentationml.slideLayout+xml"/>
  <Override PartName="/ppt/theme/theme25.xml" ContentType="application/vnd.openxmlformats-officedocument.theme+xml"/>
  <Override PartName="/ppt/slideLayouts/slideLayout388.xml" ContentType="application/vnd.openxmlformats-officedocument.presentationml.slideLayout+xml"/>
  <Override PartName="/ppt/notesSlides/notesSlide12.xml" ContentType="application/vnd.openxmlformats-officedocument.presentationml.notesSlide+xml"/>
  <Override PartName="/ppt/charts/chart20.xml" ContentType="application/vnd.openxmlformats-officedocument.drawingml.char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notesSlides/notesSlide2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61" r:id="rId1"/>
    <p:sldMasterId id="2147483662" r:id="rId2"/>
    <p:sldMasterId id="2147483722" r:id="rId3"/>
    <p:sldMasterId id="2147483738" r:id="rId4"/>
    <p:sldMasterId id="2147483754" r:id="rId5"/>
    <p:sldMasterId id="2147483770" r:id="rId6"/>
    <p:sldMasterId id="2147483786" r:id="rId7"/>
    <p:sldMasterId id="2147483802" r:id="rId8"/>
    <p:sldMasterId id="2147483818" r:id="rId9"/>
    <p:sldMasterId id="2147483834" r:id="rId10"/>
    <p:sldMasterId id="2147483850" r:id="rId11"/>
    <p:sldMasterId id="2147483866" r:id="rId12"/>
    <p:sldMasterId id="2147483882" r:id="rId13"/>
    <p:sldMasterId id="2147483898" r:id="rId14"/>
    <p:sldMasterId id="2147483914" r:id="rId15"/>
    <p:sldMasterId id="2147484005" r:id="rId16"/>
    <p:sldMasterId id="2147484021" r:id="rId17"/>
    <p:sldMasterId id="2147484069" r:id="rId18"/>
    <p:sldMasterId id="2147484117" r:id="rId19"/>
    <p:sldMasterId id="2147484133" r:id="rId20"/>
    <p:sldMasterId id="2147484165" r:id="rId21"/>
    <p:sldMasterId id="2147484181" r:id="rId22"/>
    <p:sldMasterId id="2147484197" r:id="rId23"/>
    <p:sldMasterId id="2147484211" r:id="rId24"/>
    <p:sldMasterId id="2147484227" r:id="rId25"/>
    <p:sldMasterId id="2147484243" r:id="rId26"/>
    <p:sldMasterId id="2147484271" r:id="rId27"/>
    <p:sldMasterId id="2147484291" r:id="rId28"/>
    <p:sldMasterId id="2147484307" r:id="rId29"/>
    <p:sldMasterId id="2147484319" r:id="rId30"/>
  </p:sldMasterIdLst>
  <p:notesMasterIdLst>
    <p:notesMasterId r:id="rId112"/>
  </p:notesMasterIdLst>
  <p:sldIdLst>
    <p:sldId id="395" r:id="rId31"/>
    <p:sldId id="396" r:id="rId32"/>
    <p:sldId id="397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405" r:id="rId41"/>
    <p:sldId id="406" r:id="rId42"/>
    <p:sldId id="407" r:id="rId43"/>
    <p:sldId id="408" r:id="rId44"/>
    <p:sldId id="409" r:id="rId45"/>
    <p:sldId id="410" r:id="rId46"/>
    <p:sldId id="411" r:id="rId47"/>
    <p:sldId id="412" r:id="rId48"/>
    <p:sldId id="430" r:id="rId49"/>
    <p:sldId id="413" r:id="rId50"/>
    <p:sldId id="414" r:id="rId51"/>
    <p:sldId id="415" r:id="rId52"/>
    <p:sldId id="416" r:id="rId53"/>
    <p:sldId id="417" r:id="rId54"/>
    <p:sldId id="431" r:id="rId55"/>
    <p:sldId id="432" r:id="rId56"/>
    <p:sldId id="418" r:id="rId57"/>
    <p:sldId id="435" r:id="rId58"/>
    <p:sldId id="296" r:id="rId59"/>
    <p:sldId id="309" r:id="rId60"/>
    <p:sldId id="378" r:id="rId61"/>
    <p:sldId id="310" r:id="rId62"/>
    <p:sldId id="311" r:id="rId63"/>
    <p:sldId id="312" r:id="rId64"/>
    <p:sldId id="313" r:id="rId65"/>
    <p:sldId id="314" r:id="rId66"/>
    <p:sldId id="315" r:id="rId67"/>
    <p:sldId id="324" r:id="rId68"/>
    <p:sldId id="325" r:id="rId69"/>
    <p:sldId id="326" r:id="rId70"/>
    <p:sldId id="327" r:id="rId71"/>
    <p:sldId id="328" r:id="rId72"/>
    <p:sldId id="329" r:id="rId73"/>
    <p:sldId id="330" r:id="rId74"/>
    <p:sldId id="331" r:id="rId75"/>
    <p:sldId id="332" r:id="rId76"/>
    <p:sldId id="333" r:id="rId77"/>
    <p:sldId id="334" r:id="rId78"/>
    <p:sldId id="380" r:id="rId79"/>
    <p:sldId id="384" r:id="rId80"/>
    <p:sldId id="419" r:id="rId81"/>
    <p:sldId id="420" r:id="rId82"/>
    <p:sldId id="444" r:id="rId83"/>
    <p:sldId id="422" r:id="rId84"/>
    <p:sldId id="436" r:id="rId85"/>
    <p:sldId id="339" r:id="rId86"/>
    <p:sldId id="340" r:id="rId87"/>
    <p:sldId id="439" r:id="rId88"/>
    <p:sldId id="440" r:id="rId89"/>
    <p:sldId id="393" r:id="rId90"/>
    <p:sldId id="394" r:id="rId91"/>
    <p:sldId id="424" r:id="rId92"/>
    <p:sldId id="426" r:id="rId93"/>
    <p:sldId id="438" r:id="rId94"/>
    <p:sldId id="441" r:id="rId95"/>
    <p:sldId id="389" r:id="rId96"/>
    <p:sldId id="390" r:id="rId97"/>
    <p:sldId id="385" r:id="rId98"/>
    <p:sldId id="442" r:id="rId99"/>
    <p:sldId id="446" r:id="rId100"/>
    <p:sldId id="376" r:id="rId101"/>
    <p:sldId id="377" r:id="rId102"/>
    <p:sldId id="427" r:id="rId103"/>
    <p:sldId id="372" r:id="rId104"/>
    <p:sldId id="429" r:id="rId105"/>
    <p:sldId id="447" r:id="rId106"/>
    <p:sldId id="451" r:id="rId107"/>
    <p:sldId id="448" r:id="rId108"/>
    <p:sldId id="374" r:id="rId109"/>
    <p:sldId id="375" r:id="rId110"/>
    <p:sldId id="443" r:id="rId111"/>
  </p:sldIdLst>
  <p:sldSz cx="9144000" cy="5143500" type="screen16x9"/>
  <p:notesSz cx="6813550" cy="9945688"/>
  <p:embeddedFontLst>
    <p:embeddedFont>
      <p:font typeface="Nunito Sans" charset="0"/>
      <p:regular r:id="rId113"/>
      <p:bold r:id="rId114"/>
      <p:italic r:id="rId115"/>
      <p:boldItalic r:id="rId116"/>
    </p:embeddedFont>
    <p:embeddedFont>
      <p:font typeface="Calibri" pitchFamily="34" charset="0"/>
      <p:regular r:id="rId117"/>
      <p:bold r:id="rId118"/>
      <p:italic r:id="rId119"/>
      <p:boldItalic r:id="rId120"/>
    </p:embeddedFont>
    <p:embeddedFont>
      <p:font typeface="Cambria Math" pitchFamily="18" charset="0"/>
      <p:regular r:id="rId121"/>
    </p:embeddedFont>
    <p:embeddedFont>
      <p:font typeface="Times" charset="0"/>
      <p:regular r:id="rId122"/>
      <p:bold r:id="rId123"/>
      <p:italic r:id="rId124"/>
      <p:boldItalic r:id="rId125"/>
    </p:embeddedFont>
    <p:embeddedFont>
      <p:font typeface="Tahoma" pitchFamily="34" charset="0"/>
      <p:regular r:id="rId126"/>
      <p:bold r:id="rId127"/>
    </p:embeddedFont>
    <p:embeddedFont>
      <p:font typeface="Georgia" pitchFamily="18" charset="0"/>
      <p:regular r:id="rId128"/>
      <p:bold r:id="rId129"/>
      <p:italic r:id="rId130"/>
      <p:boldItalic r:id="rId131"/>
    </p:embeddedFont>
    <p:embeddedFont>
      <p:font typeface="Garamond" pitchFamily="18" charset="0"/>
      <p:regular r:id="rId132"/>
      <p:bold r:id="rId133"/>
      <p:italic r:id="rId134"/>
    </p:embeddedFont>
    <p:embeddedFont>
      <p:font typeface="Calibri Light" charset="0"/>
      <p:regular r:id="rId135"/>
      <p:italic r:id="rId136"/>
    </p:embeddedFont>
    <p:embeddedFont>
      <p:font typeface="Cambria" pitchFamily="18" charset="0"/>
      <p:regular r:id="rId137"/>
      <p:bold r:id="rId138"/>
      <p:italic r:id="rId139"/>
      <p:boldItalic r:id="rId140"/>
    </p:embeddedFont>
    <p:embeddedFont>
      <p:font typeface="微软雅黑" pitchFamily="34" charset="-122"/>
      <p:regular r:id="rId141"/>
      <p:bold r:id="rId1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182D9B4-80B2-4205-8621-30CB7F4B7148}">
  <a:tblStyle styleId="{6182D9B4-80B2-4205-8621-30CB7F4B7148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49" autoAdjust="0"/>
    <p:restoredTop sz="94633"/>
  </p:normalViewPr>
  <p:slideViewPr>
    <p:cSldViewPr snapToGrid="0" snapToObjects="1">
      <p:cViewPr varScale="1">
        <p:scale>
          <a:sx n="105" d="100"/>
          <a:sy n="105" d="100"/>
        </p:scale>
        <p:origin x="-78" y="-4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font" Target="fonts/font5.fntdata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12.xml"/><Relationship Id="rId47" Type="http://schemas.openxmlformats.org/officeDocument/2006/relationships/slide" Target="slides/slide17.xml"/><Relationship Id="rId63" Type="http://schemas.openxmlformats.org/officeDocument/2006/relationships/slide" Target="slides/slide33.xml"/><Relationship Id="rId68" Type="http://schemas.openxmlformats.org/officeDocument/2006/relationships/slide" Target="slides/slide38.xml"/><Relationship Id="rId84" Type="http://schemas.openxmlformats.org/officeDocument/2006/relationships/slide" Target="slides/slide54.xml"/><Relationship Id="rId89" Type="http://schemas.openxmlformats.org/officeDocument/2006/relationships/slide" Target="slides/slide59.xml"/><Relationship Id="rId112" Type="http://schemas.openxmlformats.org/officeDocument/2006/relationships/notesMaster" Target="notesMasters/notesMaster1.xml"/><Relationship Id="rId133" Type="http://schemas.openxmlformats.org/officeDocument/2006/relationships/font" Target="fonts/font21.fntdata"/><Relationship Id="rId138" Type="http://schemas.openxmlformats.org/officeDocument/2006/relationships/font" Target="fonts/font26.fntdata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7.xml"/><Relationship Id="rId11" Type="http://schemas.openxmlformats.org/officeDocument/2006/relationships/slideMaster" Target="slideMasters/slideMaster11.xml"/><Relationship Id="rId32" Type="http://schemas.openxmlformats.org/officeDocument/2006/relationships/slide" Target="slides/slide2.xml"/><Relationship Id="rId37" Type="http://schemas.openxmlformats.org/officeDocument/2006/relationships/slide" Target="slides/slide7.xml"/><Relationship Id="rId53" Type="http://schemas.openxmlformats.org/officeDocument/2006/relationships/slide" Target="slides/slide23.xml"/><Relationship Id="rId58" Type="http://schemas.openxmlformats.org/officeDocument/2006/relationships/slide" Target="slides/slide28.xml"/><Relationship Id="rId74" Type="http://schemas.openxmlformats.org/officeDocument/2006/relationships/slide" Target="slides/slide44.xml"/><Relationship Id="rId79" Type="http://schemas.openxmlformats.org/officeDocument/2006/relationships/slide" Target="slides/slide49.xml"/><Relationship Id="rId102" Type="http://schemas.openxmlformats.org/officeDocument/2006/relationships/slide" Target="slides/slide72.xml"/><Relationship Id="rId123" Type="http://schemas.openxmlformats.org/officeDocument/2006/relationships/font" Target="fonts/font11.fntdata"/><Relationship Id="rId128" Type="http://schemas.openxmlformats.org/officeDocument/2006/relationships/font" Target="fonts/font16.fntdata"/><Relationship Id="rId14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60.xml"/><Relationship Id="rId95" Type="http://schemas.openxmlformats.org/officeDocument/2006/relationships/slide" Target="slides/slide65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13.xml"/><Relationship Id="rId48" Type="http://schemas.openxmlformats.org/officeDocument/2006/relationships/slide" Target="slides/slide18.xml"/><Relationship Id="rId64" Type="http://schemas.openxmlformats.org/officeDocument/2006/relationships/slide" Target="slides/slide34.xml"/><Relationship Id="rId69" Type="http://schemas.openxmlformats.org/officeDocument/2006/relationships/slide" Target="slides/slide39.xml"/><Relationship Id="rId113" Type="http://schemas.openxmlformats.org/officeDocument/2006/relationships/font" Target="fonts/font1.fntdata"/><Relationship Id="rId118" Type="http://schemas.openxmlformats.org/officeDocument/2006/relationships/font" Target="fonts/font6.fntdata"/><Relationship Id="rId134" Type="http://schemas.openxmlformats.org/officeDocument/2006/relationships/font" Target="fonts/font22.fntdata"/><Relationship Id="rId139" Type="http://schemas.openxmlformats.org/officeDocument/2006/relationships/font" Target="fonts/font27.fntdata"/><Relationship Id="rId80" Type="http://schemas.openxmlformats.org/officeDocument/2006/relationships/slide" Target="slides/slide50.xml"/><Relationship Id="rId85" Type="http://schemas.openxmlformats.org/officeDocument/2006/relationships/slide" Target="slides/slide5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3.xml"/><Relationship Id="rId38" Type="http://schemas.openxmlformats.org/officeDocument/2006/relationships/slide" Target="slides/slide8.xml"/><Relationship Id="rId46" Type="http://schemas.openxmlformats.org/officeDocument/2006/relationships/slide" Target="slides/slide16.xml"/><Relationship Id="rId59" Type="http://schemas.openxmlformats.org/officeDocument/2006/relationships/slide" Target="slides/slide29.xml"/><Relationship Id="rId67" Type="http://schemas.openxmlformats.org/officeDocument/2006/relationships/slide" Target="slides/slide37.xml"/><Relationship Id="rId103" Type="http://schemas.openxmlformats.org/officeDocument/2006/relationships/slide" Target="slides/slide73.xml"/><Relationship Id="rId108" Type="http://schemas.openxmlformats.org/officeDocument/2006/relationships/slide" Target="slides/slide78.xml"/><Relationship Id="rId116" Type="http://schemas.openxmlformats.org/officeDocument/2006/relationships/font" Target="fonts/font4.fntdata"/><Relationship Id="rId124" Type="http://schemas.openxmlformats.org/officeDocument/2006/relationships/font" Target="fonts/font12.fntdata"/><Relationship Id="rId129" Type="http://schemas.openxmlformats.org/officeDocument/2006/relationships/font" Target="fonts/font17.fntdata"/><Relationship Id="rId137" Type="http://schemas.openxmlformats.org/officeDocument/2006/relationships/font" Target="fonts/font25.fntdata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1.xml"/><Relationship Id="rId54" Type="http://schemas.openxmlformats.org/officeDocument/2006/relationships/slide" Target="slides/slide24.xml"/><Relationship Id="rId62" Type="http://schemas.openxmlformats.org/officeDocument/2006/relationships/slide" Target="slides/slide32.xml"/><Relationship Id="rId70" Type="http://schemas.openxmlformats.org/officeDocument/2006/relationships/slide" Target="slides/slide40.xml"/><Relationship Id="rId75" Type="http://schemas.openxmlformats.org/officeDocument/2006/relationships/slide" Target="slides/slide45.xml"/><Relationship Id="rId83" Type="http://schemas.openxmlformats.org/officeDocument/2006/relationships/slide" Target="slides/slide53.xml"/><Relationship Id="rId88" Type="http://schemas.openxmlformats.org/officeDocument/2006/relationships/slide" Target="slides/slide58.xml"/><Relationship Id="rId91" Type="http://schemas.openxmlformats.org/officeDocument/2006/relationships/slide" Target="slides/slide61.xml"/><Relationship Id="rId96" Type="http://schemas.openxmlformats.org/officeDocument/2006/relationships/slide" Target="slides/slide66.xml"/><Relationship Id="rId111" Type="http://schemas.openxmlformats.org/officeDocument/2006/relationships/slide" Target="slides/slide81.xml"/><Relationship Id="rId132" Type="http://schemas.openxmlformats.org/officeDocument/2006/relationships/font" Target="fonts/font20.fntdata"/><Relationship Id="rId140" Type="http://schemas.openxmlformats.org/officeDocument/2006/relationships/font" Target="fonts/font28.fntdata"/><Relationship Id="rId14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6.xml"/><Relationship Id="rId49" Type="http://schemas.openxmlformats.org/officeDocument/2006/relationships/slide" Target="slides/slide19.xml"/><Relationship Id="rId57" Type="http://schemas.openxmlformats.org/officeDocument/2006/relationships/slide" Target="slides/slide27.xml"/><Relationship Id="rId106" Type="http://schemas.openxmlformats.org/officeDocument/2006/relationships/slide" Target="slides/slide76.xml"/><Relationship Id="rId114" Type="http://schemas.openxmlformats.org/officeDocument/2006/relationships/font" Target="fonts/font2.fntdata"/><Relationship Id="rId119" Type="http://schemas.openxmlformats.org/officeDocument/2006/relationships/font" Target="fonts/font7.fntdata"/><Relationship Id="rId127" Type="http://schemas.openxmlformats.org/officeDocument/2006/relationships/font" Target="fonts/font15.fntdata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.xml"/><Relationship Id="rId44" Type="http://schemas.openxmlformats.org/officeDocument/2006/relationships/slide" Target="slides/slide14.xml"/><Relationship Id="rId52" Type="http://schemas.openxmlformats.org/officeDocument/2006/relationships/slide" Target="slides/slide22.xml"/><Relationship Id="rId60" Type="http://schemas.openxmlformats.org/officeDocument/2006/relationships/slide" Target="slides/slide30.xml"/><Relationship Id="rId65" Type="http://schemas.openxmlformats.org/officeDocument/2006/relationships/slide" Target="slides/slide35.xml"/><Relationship Id="rId73" Type="http://schemas.openxmlformats.org/officeDocument/2006/relationships/slide" Target="slides/slide43.xml"/><Relationship Id="rId78" Type="http://schemas.openxmlformats.org/officeDocument/2006/relationships/slide" Target="slides/slide48.xml"/><Relationship Id="rId81" Type="http://schemas.openxmlformats.org/officeDocument/2006/relationships/slide" Target="slides/slide51.xml"/><Relationship Id="rId86" Type="http://schemas.openxmlformats.org/officeDocument/2006/relationships/slide" Target="slides/slide56.xml"/><Relationship Id="rId94" Type="http://schemas.openxmlformats.org/officeDocument/2006/relationships/slide" Target="slides/slide64.xml"/><Relationship Id="rId99" Type="http://schemas.openxmlformats.org/officeDocument/2006/relationships/slide" Target="slides/slide69.xml"/><Relationship Id="rId101" Type="http://schemas.openxmlformats.org/officeDocument/2006/relationships/slide" Target="slides/slide71.xml"/><Relationship Id="rId122" Type="http://schemas.openxmlformats.org/officeDocument/2006/relationships/font" Target="fonts/font10.fntdata"/><Relationship Id="rId130" Type="http://schemas.openxmlformats.org/officeDocument/2006/relationships/font" Target="fonts/font18.fntdata"/><Relationship Id="rId135" Type="http://schemas.openxmlformats.org/officeDocument/2006/relationships/font" Target="fonts/font23.fntdata"/><Relationship Id="rId14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9.xml"/><Relationship Id="rId109" Type="http://schemas.openxmlformats.org/officeDocument/2006/relationships/slide" Target="slides/slide79.xml"/><Relationship Id="rId34" Type="http://schemas.openxmlformats.org/officeDocument/2006/relationships/slide" Target="slides/slide4.xml"/><Relationship Id="rId50" Type="http://schemas.openxmlformats.org/officeDocument/2006/relationships/slide" Target="slides/slide20.xml"/><Relationship Id="rId55" Type="http://schemas.openxmlformats.org/officeDocument/2006/relationships/slide" Target="slides/slide25.xml"/><Relationship Id="rId76" Type="http://schemas.openxmlformats.org/officeDocument/2006/relationships/slide" Target="slides/slide46.xml"/><Relationship Id="rId97" Type="http://schemas.openxmlformats.org/officeDocument/2006/relationships/slide" Target="slides/slide67.xml"/><Relationship Id="rId104" Type="http://schemas.openxmlformats.org/officeDocument/2006/relationships/slide" Target="slides/slide74.xml"/><Relationship Id="rId120" Type="http://schemas.openxmlformats.org/officeDocument/2006/relationships/font" Target="fonts/font8.fntdata"/><Relationship Id="rId125" Type="http://schemas.openxmlformats.org/officeDocument/2006/relationships/font" Target="fonts/font13.fntdata"/><Relationship Id="rId141" Type="http://schemas.openxmlformats.org/officeDocument/2006/relationships/font" Target="fonts/font29.fntdata"/><Relationship Id="rId14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1.xml"/><Relationship Id="rId92" Type="http://schemas.openxmlformats.org/officeDocument/2006/relationships/slide" Target="slides/slide62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10.xml"/><Relationship Id="rId45" Type="http://schemas.openxmlformats.org/officeDocument/2006/relationships/slide" Target="slides/slide15.xml"/><Relationship Id="rId66" Type="http://schemas.openxmlformats.org/officeDocument/2006/relationships/slide" Target="slides/slide36.xml"/><Relationship Id="rId87" Type="http://schemas.openxmlformats.org/officeDocument/2006/relationships/slide" Target="slides/slide57.xml"/><Relationship Id="rId110" Type="http://schemas.openxmlformats.org/officeDocument/2006/relationships/slide" Target="slides/slide80.xml"/><Relationship Id="rId115" Type="http://schemas.openxmlformats.org/officeDocument/2006/relationships/font" Target="fonts/font3.fntdata"/><Relationship Id="rId131" Type="http://schemas.openxmlformats.org/officeDocument/2006/relationships/font" Target="fonts/font19.fntdata"/><Relationship Id="rId136" Type="http://schemas.openxmlformats.org/officeDocument/2006/relationships/font" Target="fonts/font24.fntdata"/><Relationship Id="rId61" Type="http://schemas.openxmlformats.org/officeDocument/2006/relationships/slide" Target="slides/slide31.xml"/><Relationship Id="rId82" Type="http://schemas.openxmlformats.org/officeDocument/2006/relationships/slide" Target="slides/slide52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" Target="slides/slide5.xml"/><Relationship Id="rId56" Type="http://schemas.openxmlformats.org/officeDocument/2006/relationships/slide" Target="slides/slide26.xml"/><Relationship Id="rId77" Type="http://schemas.openxmlformats.org/officeDocument/2006/relationships/slide" Target="slides/slide47.xml"/><Relationship Id="rId100" Type="http://schemas.openxmlformats.org/officeDocument/2006/relationships/slide" Target="slides/slide70.xml"/><Relationship Id="rId105" Type="http://schemas.openxmlformats.org/officeDocument/2006/relationships/slide" Target="slides/slide75.xml"/><Relationship Id="rId126" Type="http://schemas.openxmlformats.org/officeDocument/2006/relationships/font" Target="fonts/font14.fntdata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1.xml"/><Relationship Id="rId72" Type="http://schemas.openxmlformats.org/officeDocument/2006/relationships/slide" Target="slides/slide42.xml"/><Relationship Id="rId93" Type="http://schemas.openxmlformats.org/officeDocument/2006/relationships/slide" Target="slides/slide63.xml"/><Relationship Id="rId98" Type="http://schemas.openxmlformats.org/officeDocument/2006/relationships/slide" Target="slides/slide68.xml"/><Relationship Id="rId121" Type="http://schemas.openxmlformats.org/officeDocument/2006/relationships/font" Target="fonts/font9.fntdata"/><Relationship Id="rId142" Type="http://schemas.openxmlformats.org/officeDocument/2006/relationships/font" Target="fonts/font30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oleObject" Target="file:///\\server5\econom\&#1055;&#1077;&#1088;&#1077;&#1087;&#1080;&#1089;&#1082;&#1072;%20(04-09...04-14)\&#1055;&#1045;&#1056;&#1045;&#1055;&#1048;&#1057;&#1050;&#1040;%20&#1080;&#1079;%20&#1086;&#1090;&#1076;&#1077;&#1083;&#1072;%20&#1041;&#1055;\!&#1041;&#1088;&#1086;&#1096;&#1102;&#1088;&#1072;%20&#1041;&#1076;&#1043;\2018-2020\&#1044;&#1080;&#1072;&#1075;&#1088;&#1072;&#1084;&#1084;&#1099;\&#1076;&#1080;&#1072;&#1075;&#1088;&#1072;&#1084;&#1084;&#1099;%20&#1082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otX val="10"/>
      <c:rotY val="1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etal">
              <a:bevelT/>
              <a:bevelB/>
            </a:sp3d>
          </c:spPr>
          <c:dLbls>
            <c:dLbl>
              <c:idx val="0"/>
              <c:layout>
                <c:manualLayout>
                  <c:x val="1.2345679012345723E-2"/>
                  <c:y val="0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1.2345679012345723E-2"/>
                  <c:y val="-3.1104199066874092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2018 г.; </a:t>
                    </a:r>
                    <a:r>
                      <a:rPr lang="ru-RU" dirty="0" smtClean="0"/>
                      <a:t>104,3%</a:t>
                    </a:r>
                    <a:endParaRPr lang="ru-RU" dirty="0"/>
                  </a:p>
                </c:rich>
              </c:tx>
              <c:showVal val="1"/>
              <c:showCatName val="1"/>
            </c:dLbl>
            <c:dLbl>
              <c:idx val="2"/>
              <c:layout>
                <c:manualLayout>
                  <c:x val="2.4691358024691412E-2"/>
                  <c:y val="0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1.646090534979458E-2"/>
                  <c:y val="-1.8662519440124661E-2"/>
                </c:manualLayout>
              </c:layout>
              <c:showVal val="1"/>
              <c:showCatName val="1"/>
            </c:dLbl>
            <c:dLbl>
              <c:idx val="4"/>
              <c:layout>
                <c:manualLayout>
                  <c:x val="2.4691358024691412E-2"/>
                  <c:y val="-6.2208398133748134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2021 </a:t>
                    </a:r>
                    <a:r>
                      <a:rPr lang="ru-RU" dirty="0"/>
                      <a:t>г.; 104,00%</a:t>
                    </a:r>
                  </a:p>
                </c:rich>
              </c:tx>
              <c:showVal val="1"/>
              <c:showCatName val="1"/>
            </c:dLbl>
            <c:txPr>
              <a:bodyPr/>
              <a:lstStyle/>
              <a:p>
                <a:pPr>
                  <a:defRPr sz="1000">
                    <a:solidFill>
                      <a:schemeClr val="accent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showCatName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1.042</c:v>
                </c:pt>
                <c:pt idx="1">
                  <c:v>1.028</c:v>
                </c:pt>
                <c:pt idx="2">
                  <c:v>1.0473999999999937</c:v>
                </c:pt>
                <c:pt idx="3">
                  <c:v>1.0309999999999935</c:v>
                </c:pt>
                <c:pt idx="4">
                  <c:v>1.038</c:v>
                </c:pt>
                <c:pt idx="5">
                  <c:v>1.04</c:v>
                </c:pt>
              </c:numCache>
            </c:numRef>
          </c:val>
          <c:shape val="cylinder"/>
        </c:ser>
        <c:gapWidth val="7"/>
        <c:gapDepth val="0"/>
        <c:shape val="box"/>
        <c:axId val="163198848"/>
        <c:axId val="163200384"/>
        <c:axId val="0"/>
      </c:bar3DChart>
      <c:catAx>
        <c:axId val="163198848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163200384"/>
        <c:crosses val="autoZero"/>
        <c:auto val="1"/>
        <c:lblAlgn val="ctr"/>
        <c:lblOffset val="100"/>
      </c:catAx>
      <c:valAx>
        <c:axId val="163200384"/>
        <c:scaling>
          <c:orientation val="minMax"/>
        </c:scaling>
        <c:delete val="1"/>
        <c:axPos val="l"/>
        <c:numFmt formatCode="0.00%" sourceLinked="1"/>
        <c:tickLblPos val="none"/>
        <c:crossAx val="16319884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noFill/>
        <a:ln>
          <a:noFill/>
        </a:ln>
      </c:spPr>
    </c:floor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c:spPr>
          <c:dLbls>
            <c:dLbl>
              <c:idx val="1"/>
              <c:layout>
                <c:manualLayout>
                  <c:x val="4.7379326348053804E-3"/>
                  <c:y val="-1.5249712236729326E-2"/>
                </c:manualLayout>
              </c:layout>
              <c:showVal val="1"/>
            </c:dLbl>
            <c:dLbl>
              <c:idx val="2"/>
              <c:layout>
                <c:manualLayout>
                  <c:x val="2.3688840464065448E-3"/>
                  <c:y val="-4.783578916037113E-2"/>
                </c:manualLayout>
              </c:layout>
              <c:showVal val="1"/>
            </c:dLbl>
            <c:txPr>
              <a:bodyPr/>
              <a:lstStyle/>
              <a:p>
                <a:pPr>
                  <a:defRPr sz="1796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4877.0971</c:v>
                </c:pt>
                <c:pt idx="1">
                  <c:v>5641.13</c:v>
                </c:pt>
                <c:pt idx="2">
                  <c:v>5787.9207000000006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 prst="artDeco"/>
              <a:bevelB w="114300" prst="artDeco"/>
            </a:sp3d>
          </c:spPr>
          <c:dLbls>
            <c:dLbl>
              <c:idx val="0"/>
              <c:layout>
                <c:manualLayout>
                  <c:x val="2.5210952846769978E-3"/>
                  <c:y val="9.7975799453539694E-2"/>
                </c:manualLayout>
              </c:layout>
              <c:showVal val="1"/>
            </c:dLbl>
            <c:dLbl>
              <c:idx val="1"/>
              <c:layout>
                <c:manualLayout>
                  <c:x val="2.281622160895895E-2"/>
                  <c:y val="-6.5844590130724384E-2"/>
                </c:manualLayout>
              </c:layout>
              <c:spPr/>
              <c:txPr>
                <a:bodyPr/>
                <a:lstStyle/>
                <a:p>
                  <a:pPr>
                    <a:defRPr sz="1400" b="1">
                      <a:solidFill>
                        <a:schemeClr val="bg1"/>
                      </a:solidFill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Val val="1"/>
            </c:dLbl>
            <c:dLbl>
              <c:idx val="2"/>
              <c:layout>
                <c:manualLayout>
                  <c:x val="2.2446187031160691E-2"/>
                  <c:y val="-5.878225421523384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84,6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</c:strCache>
            </c:strRef>
          </c:cat>
          <c:val>
            <c:numRef>
              <c:f>Лист1!$C$2:$C$4</c:f>
              <c:numCache>
                <c:formatCode>#,##0.0</c:formatCode>
                <c:ptCount val="3"/>
                <c:pt idx="0">
                  <c:v>242.17949999999999</c:v>
                </c:pt>
                <c:pt idx="1">
                  <c:v>87.751999999999995</c:v>
                </c:pt>
                <c:pt idx="2">
                  <c:v>84.556600000000003</c:v>
                </c:pt>
              </c:numCache>
            </c:numRef>
          </c:val>
        </c:ser>
        <c:gapWidth val="55"/>
        <c:gapDepth val="53"/>
        <c:shape val="box"/>
        <c:axId val="206954880"/>
        <c:axId val="206956416"/>
        <c:axId val="0"/>
      </c:bar3DChart>
      <c:catAx>
        <c:axId val="20695488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06956416"/>
        <c:crosses val="autoZero"/>
        <c:auto val="1"/>
        <c:lblAlgn val="ctr"/>
        <c:lblOffset val="100"/>
      </c:catAx>
      <c:valAx>
        <c:axId val="206956416"/>
        <c:scaling>
          <c:orientation val="minMax"/>
          <c:min val="2500"/>
        </c:scaling>
        <c:axPos val="l"/>
        <c:numFmt formatCode="#,##0.0" sourceLinked="1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ru-RU"/>
          </a:p>
        </c:txPr>
        <c:crossAx val="206954880"/>
        <c:crosses val="autoZero"/>
        <c:crossBetween val="between"/>
      </c:valAx>
      <c:spPr>
        <a:noFill/>
        <a:ln w="25377">
          <a:noFill/>
        </a:ln>
      </c:spPr>
    </c:plotArea>
    <c:legend>
      <c:legendPos val="b"/>
      <c:layout/>
      <c:txPr>
        <a:bodyPr/>
        <a:lstStyle/>
        <a:p>
          <a:pPr>
            <a:defRPr>
              <a:solidFill>
                <a:schemeClr val="bg1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scene3d>
      <a:camera prst="orthographicFront"/>
      <a:lightRig rig="threePt" dir="t"/>
    </a:scene3d>
    <a:sp3d>
      <a:bevelT h="6350"/>
    </a:sp3d>
  </c:spPr>
  <c:txPr>
    <a:bodyPr/>
    <a:lstStyle/>
    <a:p>
      <a:pPr>
        <a:defRPr sz="1794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2019</a:t>
            </a:r>
          </a:p>
        </c:rich>
      </c:tx>
      <c:layout/>
    </c:title>
    <c:view3D>
      <c:rotX val="50"/>
      <c:rotY val="15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explosion val="25"/>
          <c:dPt>
            <c:idx val="1"/>
            <c:spPr>
              <a:solidFill>
                <a:srgbClr val="F2496F">
                  <a:lumMod val="50000"/>
                </a:srgbClr>
              </a:solidFill>
            </c:spPr>
          </c:dPt>
          <c:dLbls>
            <c:dLbl>
              <c:idx val="0"/>
              <c:layout>
                <c:manualLayout>
                  <c:x val="2.5000000000000001E-2"/>
                  <c:y val="-1.2345679012345706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15 486,4</a:t>
                    </a:r>
                    <a:r>
                      <a:rPr lang="en-US"/>
                      <a:t>
96%</a:t>
                    </a:r>
                  </a:p>
                </c:rich>
              </c:tx>
              <c:dLblPos val="bestFit"/>
              <c:showVal val="1"/>
              <c:showPercent val="1"/>
              <c:separator>
</c:separator>
            </c:dLbl>
            <c:dLbl>
              <c:idx val="1"/>
              <c:layout>
                <c:manualLayout>
                  <c:x val="2.2222222222222251E-2"/>
                  <c:y val="-3.2098765432098782E-2"/>
                </c:manualLayout>
              </c:layout>
              <c:dLblPos val="bestFit"/>
              <c:showVal val="1"/>
              <c:showPercent val="1"/>
              <c:separator>
</c:separator>
            </c:dLbl>
            <c:dLblPos val="outEnd"/>
            <c:showVal val="1"/>
            <c:showPercent val="1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в рамках государственных программ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15486.4</c:v>
                </c:pt>
                <c:pt idx="1">
                  <c:v>620.70000000000005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400">
          <a:latin typeface="Calibri" pitchFamily="34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sz="1800" dirty="0"/>
              <a:t>2018</a:t>
            </a:r>
          </a:p>
        </c:rich>
      </c:tx>
      <c:layout/>
    </c:title>
    <c:view3D>
      <c:rotX val="50"/>
      <c:rotY val="150"/>
      <c:perspective val="30"/>
    </c:view3D>
    <c:plotArea>
      <c:layout>
        <c:manualLayout>
          <c:layoutTarget val="inner"/>
          <c:xMode val="edge"/>
          <c:yMode val="edge"/>
          <c:x val="9.3160616863165069E-2"/>
          <c:y val="0.19809627279962841"/>
          <c:w val="0.58799167387948881"/>
          <c:h val="0.801903727200371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2018</c:v>
                </c:pt>
              </c:strCache>
            </c:strRef>
          </c:tx>
          <c:explosion val="25"/>
          <c:dPt>
            <c:idx val="0"/>
            <c:explosion val="19"/>
          </c:dPt>
          <c:dPt>
            <c:idx val="1"/>
            <c:spPr>
              <a:solidFill>
                <a:schemeClr val="accent5">
                  <a:lumMod val="50000"/>
                </a:schemeClr>
              </a:solidFill>
            </c:spPr>
          </c:dPt>
          <c:dLbls>
            <c:dLbl>
              <c:idx val="0"/>
              <c:layout>
                <c:manualLayout>
                  <c:x val="2.0521457388197877E-2"/>
                  <c:y val="-2.856985677646531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12 076,3</a:t>
                    </a:r>
                    <a:r>
                      <a:rPr lang="en-US"/>
                      <a:t>
95%</a:t>
                    </a:r>
                  </a:p>
                </c:rich>
              </c:tx>
              <c:dLblPos val="bestFit"/>
              <c:showVal val="1"/>
              <c:showPercent val="1"/>
              <c:separator>
</c:separator>
            </c:dLbl>
            <c:dLbl>
              <c:idx val="1"/>
              <c:layout>
                <c:manualLayout>
                  <c:x val="4.1042914776395753E-2"/>
                  <c:y val="-5.7139713552930523E-2"/>
                </c:manualLayout>
              </c:layout>
              <c:dLblPos val="bestFit"/>
              <c:showVal val="1"/>
              <c:showPercent val="1"/>
              <c:separator>
</c:separator>
            </c:dLbl>
            <c:dLblPos val="outEnd"/>
            <c:showVal val="1"/>
            <c:showPercent val="1"/>
            <c:separator>
</c:separator>
            <c:showLeaderLines val="1"/>
          </c:dLbls>
          <c:cat>
            <c:strRef>
              <c:f>Лист1!$A$2:$A$3</c:f>
              <c:strCache>
                <c:ptCount val="2"/>
                <c:pt idx="0">
                  <c:v>Расходы в рамках государственных программ </c:v>
                </c:pt>
                <c:pt idx="1">
                  <c:v>Непрограммные расходы
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12076.3</c:v>
                </c:pt>
                <c:pt idx="1">
                  <c:v>622.29999999999995</c:v>
                </c:pt>
              </c:numCache>
            </c:numRef>
          </c:val>
        </c:ser>
      </c:pie3DChart>
    </c:plotArea>
    <c:legend>
      <c:legendPos val="r"/>
      <c:layout/>
    </c:legend>
    <c:plotVisOnly val="1"/>
    <c:dispBlanksAs val="zero"/>
  </c:chart>
  <c:txPr>
    <a:bodyPr/>
    <a:lstStyle/>
    <a:p>
      <a:pPr>
        <a:defRPr sz="1400">
          <a:latin typeface="Calibri" pitchFamily="34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3033033033033031E-2"/>
          <c:y val="0"/>
          <c:w val="0.52252252252252251"/>
          <c:h val="0.85747121276902816"/>
        </c:manualLayout>
      </c:layout>
      <c:bar3DChart>
        <c:barDir val="bar"/>
        <c:grouping val="stacked"/>
        <c:ser>
          <c:idx val="2"/>
          <c:order val="1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A9A0E"/>
              </a:solidFill>
            </c:spPr>
          </c:dPt>
          <c:dPt>
            <c:idx val="1"/>
            <c:spPr>
              <a:solidFill>
                <a:srgbClr val="3CCC62"/>
              </a:solidFill>
            </c:spPr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13462.1</c:v>
                </c:pt>
                <c:pt idx="1">
                  <c:v>13253.6</c:v>
                </c:pt>
              </c:numCache>
            </c:numRef>
          </c:val>
        </c:ser>
        <c:ser>
          <c:idx val="1"/>
          <c:order val="0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1381.4</c:v>
                </c:pt>
                <c:pt idx="1">
                  <c:v>1021.8</c:v>
                </c:pt>
              </c:numCache>
            </c:numRef>
          </c:val>
        </c:ser>
        <c:gapWidth val="104"/>
        <c:gapDepth val="136"/>
        <c:shape val="cylinder"/>
        <c:axId val="211154048"/>
        <c:axId val="211155584"/>
        <c:axId val="0"/>
      </c:bar3DChart>
      <c:catAx>
        <c:axId val="211154048"/>
        <c:scaling>
          <c:orientation val="minMax"/>
        </c:scaling>
        <c:delete val="1"/>
        <c:axPos val="l"/>
        <c:tickLblPos val="none"/>
        <c:crossAx val="211155584"/>
        <c:crosses val="autoZero"/>
        <c:auto val="1"/>
        <c:lblAlgn val="ctr"/>
        <c:lblOffset val="100"/>
      </c:catAx>
      <c:valAx>
        <c:axId val="211155584"/>
        <c:scaling>
          <c:orientation val="minMax"/>
          <c:max val="14000"/>
          <c:min val="1000"/>
        </c:scaling>
        <c:delete val="1"/>
        <c:axPos val="b"/>
        <c:numFmt formatCode="General" sourceLinked="1"/>
        <c:tickLblPos val="none"/>
        <c:crossAx val="2111540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3033033033033031E-2"/>
          <c:y val="0"/>
          <c:w val="0.52252252252252251"/>
          <c:h val="0.85747121276902838"/>
        </c:manualLayout>
      </c:layout>
      <c:bar3D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ED7D31"/>
              </a:solidFill>
            </c:spPr>
          </c:dPt>
          <c:dPt>
            <c:idx val="1"/>
            <c:spPr>
              <a:solidFill>
                <a:srgbClr val="4CC85B"/>
              </a:solidFill>
            </c:spPr>
          </c:dPt>
          <c:cat>
            <c:strRef>
              <c:f>Лист1!$A$2:$A$3</c:f>
              <c:strCache>
                <c:ptCount val="2"/>
                <c:pt idx="0">
                  <c:v>расх</c:v>
                </c:pt>
                <c:pt idx="1">
                  <c:v>дох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13513.7</c:v>
                </c:pt>
                <c:pt idx="1">
                  <c:v>12916.5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cat>
            <c:strRef>
              <c:f>Лист1!$A$2:$A$3</c:f>
              <c:strCache>
                <c:ptCount val="2"/>
                <c:pt idx="0">
                  <c:v>расх</c:v>
                </c:pt>
                <c:pt idx="1">
                  <c:v>дох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1448.4</c:v>
                </c:pt>
                <c:pt idx="1">
                  <c:v>737.1</c:v>
                </c:pt>
              </c:numCache>
            </c:numRef>
          </c:val>
        </c:ser>
        <c:gapWidth val="104"/>
        <c:gapDepth val="136"/>
        <c:shape val="cylinder"/>
        <c:axId val="211551360"/>
        <c:axId val="211629184"/>
        <c:axId val="0"/>
      </c:bar3DChart>
      <c:catAx>
        <c:axId val="211551360"/>
        <c:scaling>
          <c:orientation val="minMax"/>
        </c:scaling>
        <c:delete val="1"/>
        <c:axPos val="l"/>
        <c:tickLblPos val="none"/>
        <c:crossAx val="211629184"/>
        <c:crosses val="autoZero"/>
        <c:auto val="1"/>
        <c:lblAlgn val="ctr"/>
        <c:lblOffset val="100"/>
      </c:catAx>
      <c:valAx>
        <c:axId val="211629184"/>
        <c:scaling>
          <c:orientation val="minMax"/>
          <c:max val="14000"/>
          <c:min val="1000"/>
        </c:scaling>
        <c:delete val="1"/>
        <c:axPos val="b"/>
        <c:numFmt formatCode="General" sourceLinked="1"/>
        <c:tickLblPos val="none"/>
        <c:crossAx val="2115513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8.9789769764121494E-2"/>
          <c:y val="2.7383076772232607E-3"/>
          <c:w val="0.90628328008519698"/>
          <c:h val="0.6499902138883205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Факт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407.39</c:v>
                </c:pt>
              </c:numCache>
            </c:numRef>
          </c:val>
        </c:ser>
        <c:gapWidth val="65"/>
        <c:gapDepth val="111"/>
        <c:shape val="box"/>
        <c:axId val="211664896"/>
        <c:axId val="211666432"/>
        <c:axId val="0"/>
      </c:bar3DChart>
      <c:catAx>
        <c:axId val="211664896"/>
        <c:scaling>
          <c:orientation val="minMax"/>
        </c:scaling>
        <c:delete val="1"/>
        <c:axPos val="b"/>
        <c:tickLblPos val="none"/>
        <c:crossAx val="211666432"/>
        <c:crosses val="autoZero"/>
        <c:auto val="1"/>
        <c:lblAlgn val="ctr"/>
        <c:lblOffset val="100"/>
      </c:catAx>
      <c:valAx>
        <c:axId val="211666432"/>
        <c:scaling>
          <c:orientation val="minMax"/>
        </c:scaling>
        <c:delete val="1"/>
        <c:axPos val="l"/>
        <c:numFmt formatCode="General" sourceLinked="1"/>
        <c:tickLblPos val="none"/>
        <c:crossAx val="2116648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8.9789769764121494E-2"/>
          <c:y val="0.16858409557214957"/>
          <c:w val="0.90628328008519698"/>
          <c:h val="0.6499902138883201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Факт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108.8</c:v>
                </c:pt>
              </c:numCache>
            </c:numRef>
          </c:val>
        </c:ser>
        <c:gapWidth val="65"/>
        <c:gapDepth val="111"/>
        <c:shape val="box"/>
        <c:axId val="211694336"/>
        <c:axId val="211695872"/>
        <c:axId val="0"/>
      </c:bar3DChart>
      <c:catAx>
        <c:axId val="211694336"/>
        <c:scaling>
          <c:orientation val="minMax"/>
        </c:scaling>
        <c:delete val="1"/>
        <c:axPos val="b"/>
        <c:tickLblPos val="none"/>
        <c:crossAx val="211695872"/>
        <c:crosses val="autoZero"/>
        <c:auto val="1"/>
        <c:lblAlgn val="ctr"/>
        <c:lblOffset val="100"/>
      </c:catAx>
      <c:valAx>
        <c:axId val="211695872"/>
        <c:scaling>
          <c:orientation val="minMax"/>
        </c:scaling>
        <c:delete val="1"/>
        <c:axPos val="l"/>
        <c:numFmt formatCode="General" sourceLinked="1"/>
        <c:tickLblPos val="none"/>
        <c:crossAx val="2116943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plotArea>
      <c:layout>
        <c:manualLayout>
          <c:layoutTarget val="inner"/>
          <c:xMode val="edge"/>
          <c:yMode val="edge"/>
          <c:x val="0.29037384942026517"/>
          <c:y val="7.2336146942882096E-2"/>
          <c:w val="0.54715616797900257"/>
          <c:h val="0.8207342519685089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57150" cmpd="dbl">
              <a:solidFill>
                <a:schemeClr val="accent2">
                  <a:lumMod val="40000"/>
                  <a:lumOff val="60000"/>
                </a:schemeClr>
              </a:solidFill>
              <a:bevel/>
            </a:ln>
          </c:spPr>
          <c:dPt>
            <c:idx val="0"/>
            <c:spPr>
              <a:solidFill>
                <a:srgbClr val="002060">
                  <a:alpha val="84000"/>
                </a:srgbClr>
              </a:solidFill>
              <a:ln w="57150" cmpd="dbl">
                <a:solidFill>
                  <a:schemeClr val="accent2">
                    <a:lumMod val="40000"/>
                    <a:lumOff val="60000"/>
                  </a:schemeClr>
                </a:solidFill>
                <a:bevel/>
              </a:ln>
            </c:spPr>
          </c:dPt>
          <c:dPt>
            <c:idx val="1"/>
            <c:spPr>
              <a:solidFill>
                <a:schemeClr val="accent2">
                  <a:lumMod val="40000"/>
                  <a:lumOff val="60000"/>
                </a:schemeClr>
              </a:solidFill>
              <a:ln w="57150" cmpd="dbl">
                <a:solidFill>
                  <a:schemeClr val="accent2">
                    <a:lumMod val="40000"/>
                    <a:lumOff val="60000"/>
                  </a:schemeClr>
                </a:solidFill>
                <a:bevel/>
              </a:ln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724.9</c:v>
                </c:pt>
                <c:pt idx="1">
                  <c:v>759.7</c:v>
                </c:pt>
              </c:numCache>
            </c:numRef>
          </c:val>
        </c:ser>
        <c:firstSliceAng val="0"/>
        <c:holeSize val="38"/>
      </c:doughnut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75"/>
      <c:perspective val="30"/>
    </c:view3D>
    <c:plotArea>
      <c:layout>
        <c:manualLayout>
          <c:layoutTarget val="inner"/>
          <c:xMode val="edge"/>
          <c:yMode val="edge"/>
          <c:x val="0"/>
          <c:y val="1.2059095557404278E-2"/>
          <c:w val="1"/>
          <c:h val="0.63218532137937644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7194">
              <a:solidFill>
                <a:schemeClr val="tx1"/>
              </a:solidFill>
              <a:prstDash val="solid"/>
            </a:ln>
            <a:scene3d>
              <a:camera prst="orthographicFront"/>
              <a:lightRig rig="threePt" dir="t"/>
            </a:scene3d>
            <a:sp3d>
              <a:bevelT w="425450" h="273050"/>
              <a:bevelB w="393700"/>
              <a:contourClr>
                <a:srgbClr val="000000"/>
              </a:contourClr>
            </a:sp3d>
          </c:spPr>
          <c:dPt>
            <c:idx val="0"/>
            <c:spPr>
              <a:gradFill rotWithShape="0">
                <a:gsLst>
                  <a:gs pos="0">
                    <a:srgbClr val="FF9900"/>
                  </a:gs>
                  <a:gs pos="100000">
                    <a:srgbClr val="FF9900">
                      <a:gamma/>
                      <a:shade val="93333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Pt>
            <c:idx val="1"/>
            <c:explosion val="2"/>
            <c:spPr>
              <a:gradFill rotWithShape="0">
                <a:gsLst>
                  <a:gs pos="0">
                    <a:srgbClr val="00FF00"/>
                  </a:gs>
                  <a:gs pos="100000">
                    <a:srgbClr val="00FF00">
                      <a:gamma/>
                      <a:shade val="84314"/>
                      <a:invGamma/>
                    </a:srgbClr>
                  </a:gs>
                </a:gsLst>
                <a:path path="rect">
                  <a:fillToRect l="50000" t="50000" r="50000" b="50000"/>
                </a:path>
              </a:gra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CC99FF"/>
              </a:soli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rgbClr val="FF0000"/>
              </a:soli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chemeClr val="accent5">
                  <a:lumMod val="75000"/>
                </a:schemeClr>
              </a:soli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chemeClr val="accent1"/>
              </a:solidFill>
              <a:ln w="7194">
                <a:noFill/>
                <a:prstDash val="solid"/>
              </a:ln>
              <a:scene3d>
                <a:camera prst="orthographicFront"/>
                <a:lightRig rig="threePt" dir="t"/>
              </a:scene3d>
              <a:sp3d>
                <a:bevelT w="425450" h="273050"/>
                <a:bevelB w="3937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19136960086356047"/>
                  <c:y val="-0.1154894658040969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299,3</a:t>
                    </a:r>
                    <a:r>
                      <a:rPr lang="ru-RU" baseline="0" dirty="0" smtClean="0"/>
                      <a:t> млн. рублей</a:t>
                    </a:r>
                    <a:endParaRPr lang="ru-RU" dirty="0"/>
                  </a:p>
                </c:rich>
              </c:tx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6286381799476987"/>
                  <c:y val="-4.561266460109272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80,2 млн. рублей</a:t>
                    </a:r>
                    <a:endParaRPr lang="ru-RU" dirty="0"/>
                  </a:p>
                </c:rich>
              </c:tx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2880091945079628E-3"/>
                  <c:y val="1.3236593248780999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13,9 млн. рублей</a:t>
                    </a:r>
                    <a:endParaRPr lang="ru-RU" dirty="0"/>
                  </a:p>
                </c:rich>
              </c:tx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7376517292442065E-2"/>
                  <c:y val="-2.598964065208286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11,3 млн.</a:t>
                    </a:r>
                  </a:p>
                  <a:p>
                    <a:r>
                      <a:rPr lang="ru-RU" dirty="0" smtClean="0"/>
                      <a:t>рублей</a:t>
                    </a:r>
                    <a:endParaRPr lang="ru-RU" dirty="0"/>
                  </a:p>
                </c:rich>
              </c:tx>
              <c:dLblPos val="bestFit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676239484603446"/>
                      <c:h val="0.10704419889502763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9.8922638462139223E-2"/>
                  <c:y val="7.344353147822341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69,6 млн. рублей</a:t>
                    </a:r>
                    <a:endParaRPr lang="ru-RU" dirty="0"/>
                  </a:p>
                </c:rich>
              </c:tx>
              <c:dLblPos val="bestFit"/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Percent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Sheet1!$B$2:$G$2</c:f>
              <c:numCache>
                <c:formatCode>#,##0.00</c:formatCode>
                <c:ptCount val="6"/>
                <c:pt idx="0">
                  <c:v>299.3</c:v>
                </c:pt>
                <c:pt idx="1">
                  <c:v>80.8</c:v>
                </c:pt>
                <c:pt idx="2">
                  <c:v>13.9</c:v>
                </c:pt>
                <c:pt idx="3">
                  <c:v>11.3</c:v>
                </c:pt>
                <c:pt idx="4">
                  <c:v>69.599999999999994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chemeClr val="accent2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solidFill>
              <a:schemeClr val="hlink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Sheet1!$B$4:$G$4</c:f>
              <c:numCache>
                <c:formatCode>General</c:formatCode>
                <c:ptCount val="6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</c:strCache>
            </c:strRef>
          </c:tx>
          <c:spPr>
            <a:solidFill>
              <a:schemeClr val="folHlink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Sheet1!$B$5:$G$5</c:f>
              <c:numCache>
                <c:formatCode>General</c:formatCode>
                <c:ptCount val="6"/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</c:strCache>
            </c:strRef>
          </c:tx>
          <c:spPr>
            <a:solidFill>
              <a:schemeClr val="bg2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Sheet1!$B$6:$G$6</c:f>
              <c:numCache>
                <c:formatCode>General</c:formatCode>
                <c:ptCount val="6"/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</c:strCache>
            </c:strRef>
          </c:tx>
          <c:spPr>
            <a:solidFill>
              <a:schemeClr val="tx2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Sheet1!$B$7:$G$7</c:f>
              <c:numCache>
                <c:formatCode>General</c:formatCode>
                <c:ptCount val="6"/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</c:strCache>
            </c:strRef>
          </c:tx>
          <c:spPr>
            <a:solidFill>
              <a:srgbClr val="0066CC"/>
            </a:solidFill>
            <a:ln w="719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chemeClr val="accent1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1"/>
            <c:spPr>
              <a:solidFill>
                <a:schemeClr val="accent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2"/>
            <c:spPr>
              <a:solidFill>
                <a:schemeClr val="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3"/>
            <c:spPr>
              <a:solidFill>
                <a:schemeClr val="folHlink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dPt>
            <c:idx val="4"/>
            <c:spPr>
              <a:solidFill>
                <a:schemeClr val="bg2"/>
              </a:solidFill>
              <a:ln w="7194">
                <a:solidFill>
                  <a:schemeClr val="tx1"/>
                </a:solidFill>
                <a:prstDash val="solid"/>
              </a:ln>
            </c:spPr>
          </c:dPt>
          <c:cat>
            <c:strRef>
              <c:f>Sheet1!$B$1:$G$1</c:f>
              <c:strCache>
                <c:ptCount val="5"/>
                <c:pt idx="0">
                  <c:v>Обеспечение деятельности 13 учреждений культуры и 1 учреждение туризма
</c:v>
                </c:pt>
                <c:pt idx="1">
                  <c:v>Модернизация учреждений культуры</c:v>
                </c:pt>
                <c:pt idx="2">
                  <c:v>Мероприятия культуры и туризма</c:v>
                </c:pt>
                <c:pt idx="3">
                  <c:v>Укрепление единства российской нации и этнокультурное развитие народов Республики Калмыкия</c:v>
                </c:pt>
                <c:pt idx="4">
                  <c:v>НП "Культура"</c:v>
                </c:pt>
              </c:strCache>
            </c:strRef>
          </c:cat>
          <c:val>
            <c:numRef>
              <c:f>Sheet1!$B$8:$G$8</c:f>
              <c:numCache>
                <c:formatCode>General</c:formatCode>
                <c:ptCount val="6"/>
              </c:numCache>
            </c:numRef>
          </c:val>
        </c:ser>
      </c:pie3DChart>
    </c:plotArea>
    <c:legend>
      <c:legendPos val="b"/>
      <c:legendEntry>
        <c:idx val="5"/>
        <c:delete val="1"/>
      </c:legendEntry>
      <c:layout>
        <c:manualLayout>
          <c:xMode val="edge"/>
          <c:yMode val="edge"/>
          <c:x val="0"/>
          <c:y val="0.72072195016740104"/>
          <c:w val="0.79800044794459268"/>
          <c:h val="0.2706554315377715"/>
        </c:manualLayout>
      </c:layout>
      <c:overlay val="1"/>
      <c:spPr>
        <a:ln>
          <a:noFill/>
        </a:ln>
      </c:spPr>
      <c:txPr>
        <a:bodyPr/>
        <a:lstStyle/>
        <a:p>
          <a:pPr>
            <a:defRPr sz="1000" i="1" kern="600" baseline="0"/>
          </a:pPr>
          <a:endParaRPr lang="ru-RU"/>
        </a:p>
      </c:txPr>
    </c:legend>
    <c:plotVisOnly val="1"/>
    <c:dispBlanksAs val="zero"/>
  </c:chart>
  <c:spPr>
    <a:noFill/>
    <a:ln w="9525" cap="flat" cmpd="sng" algn="ctr">
      <a:noFill/>
      <a:prstDash val="solid"/>
      <a:miter lim="800000"/>
      <a:headEnd type="none" w="med" len="med"/>
      <a:tailEnd type="none" w="med" len="med"/>
    </a:ln>
  </c:spPr>
  <c:txPr>
    <a:bodyPr/>
    <a:lstStyle/>
    <a:p>
      <a:pPr>
        <a:defRPr sz="1161" b="1" i="0" u="none" strike="noStrike" baseline="0">
          <a:solidFill>
            <a:schemeClr val="tx1"/>
          </a:solidFill>
          <a:latin typeface="Garamond"/>
          <a:ea typeface="Garamond"/>
          <a:cs typeface="Garamond"/>
        </a:defRPr>
      </a:pPr>
      <a:endParaRPr lang="ru-RU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1.5700554744026241E-3"/>
          <c:y val="3.9024235211859555E-2"/>
          <c:w val="0.64147353455820455"/>
          <c:h val="0.92476489028213171"/>
        </c:manualLayout>
      </c:layout>
      <c:pie3DChart>
        <c:varyColors val="1"/>
        <c:ser>
          <c:idx val="0"/>
          <c:order val="0"/>
          <c:spPr>
            <a:solidFill>
              <a:schemeClr val="accent2"/>
            </a:solidFill>
            <a:ln w="19050" cap="flat" cmpd="sng" algn="ctr">
              <a:solidFill>
                <a:schemeClr val="accent2">
                  <a:shade val="50000"/>
                </a:schemeClr>
              </a:solidFill>
              <a:prstDash val="solid"/>
            </a:ln>
            <a:effectLst/>
          </c:spPr>
          <c:explosion val="25"/>
          <c:cat>
            <c:strRef>
              <c:f>Лист3!$B$6</c:f>
              <c:strCache>
                <c:ptCount val="1"/>
                <c:pt idx="0">
                  <c:v>национальная экономика</c:v>
                </c:pt>
              </c:strCache>
            </c:strRef>
          </c:cat>
          <c:val>
            <c:numRef>
              <c:f>Лист3!$B$4:$B$5</c:f>
              <c:numCache>
                <c:formatCode>General</c:formatCode>
                <c:ptCount val="2"/>
                <c:pt idx="0">
                  <c:v>15.1</c:v>
                </c:pt>
                <c:pt idx="1">
                  <c:v>84.9</c:v>
                </c:pt>
              </c:numCache>
            </c:numRef>
          </c:val>
        </c:ser>
      </c:pie3DChart>
    </c:plotArea>
    <c:plotVisOnly val="1"/>
    <c:dispBlanksAs val="zero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1"/>
  <c:chart>
    <c:autoTitleDeleted val="1"/>
    <c:view3D>
      <c:rotX val="10"/>
      <c:depthPercent val="100"/>
      <c:rAngAx val="1"/>
    </c:view3D>
    <c:floor>
      <c:spPr>
        <a:noFill/>
        <a:ln w="6350">
          <a:noFill/>
        </a:ln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5.8717226176525179E-3"/>
                  <c:y val="-0.31012148131470085"/>
                </c:manualLayout>
              </c:layout>
              <c:tx>
                <c:rich>
                  <a:bodyPr/>
                  <a:lstStyle/>
                  <a:p>
                    <a:pPr>
                      <a:defRPr sz="1000" b="1">
                        <a:solidFill>
                          <a:schemeClr val="accent3">
                            <a:lumMod val="20000"/>
                            <a:lumOff val="8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102,70%</a:t>
                    </a:r>
                    <a:endParaRPr lang="en-US" dirty="0"/>
                  </a:p>
                </c:rich>
              </c:tx>
              <c:numFmt formatCode="0.00%" sourceLinked="0"/>
              <c:spPr/>
              <c:showVal val="1"/>
            </c:dLbl>
            <c:dLbl>
              <c:idx val="1"/>
              <c:layout>
                <c:manualLayout>
                  <c:x val="1.231281415870145E-2"/>
                  <c:y val="-0.2197149572802652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</a:t>
                    </a:r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10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2.5723490036198528E-2"/>
                  <c:y val="-0.27586206896552218"/>
                </c:manualLayout>
              </c:layout>
              <c:showVal val="1"/>
            </c:dLbl>
            <c:dLbl>
              <c:idx val="3"/>
              <c:layout>
                <c:manualLayout>
                  <c:x val="2.1435810728760621E-2"/>
                  <c:y val="-0.24071321232961998"/>
                </c:manualLayout>
              </c:layout>
              <c:showVal val="1"/>
            </c:dLbl>
            <c:dLbl>
              <c:idx val="4"/>
              <c:layout>
                <c:manualLayout>
                  <c:x val="2.1436241696832212E-2"/>
                  <c:y val="-0.36604774535809032"/>
                </c:manualLayout>
              </c:layout>
              <c:showVal val="1"/>
            </c:dLbl>
            <c:dLbl>
              <c:idx val="5"/>
              <c:layout>
                <c:manualLayout>
                  <c:x val="2.1456929754109091E-2"/>
                  <c:y val="-0.22204198457006527"/>
                </c:manualLayout>
              </c:layout>
              <c:showVal val="1"/>
            </c:dLbl>
            <c:numFmt formatCode="0.00%" sourceLinked="0"/>
            <c:txPr>
              <a:bodyPr/>
              <a:lstStyle/>
              <a:p>
                <a:pPr>
                  <a:defRPr sz="1000" b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1.0169999999999986</c:v>
                </c:pt>
                <c:pt idx="1">
                  <c:v>1.0049999999999986</c:v>
                </c:pt>
                <c:pt idx="2">
                  <c:v>1.022</c:v>
                </c:pt>
                <c:pt idx="3">
                  <c:v>1.0069999999999986</c:v>
                </c:pt>
                <c:pt idx="4">
                  <c:v>1.0429999999999986</c:v>
                </c:pt>
                <c:pt idx="5">
                  <c:v>1.0089999999999986</c:v>
                </c:pt>
              </c:numCache>
            </c:numRef>
          </c:val>
        </c:ser>
        <c:gapWidth val="65"/>
        <c:gapDepth val="130"/>
        <c:shape val="cylinder"/>
        <c:axId val="163151232"/>
        <c:axId val="163157120"/>
        <c:axId val="0"/>
      </c:bar3DChart>
      <c:catAx>
        <c:axId val="163151232"/>
        <c:scaling>
          <c:orientation val="minMax"/>
        </c:scaling>
        <c:delete val="1"/>
        <c:axPos val="b"/>
        <c:numFmt formatCode="General" sourceLinked="1"/>
        <c:tickLblPos val="none"/>
        <c:crossAx val="163157120"/>
        <c:crosses val="autoZero"/>
        <c:auto val="1"/>
        <c:lblAlgn val="ctr"/>
        <c:lblOffset val="100"/>
      </c:catAx>
      <c:valAx>
        <c:axId val="163157120"/>
        <c:scaling>
          <c:orientation val="minMax"/>
        </c:scaling>
        <c:delete val="1"/>
        <c:axPos val="l"/>
        <c:majorGridlines/>
        <c:numFmt formatCode="0.00%" sourceLinked="1"/>
        <c:tickLblPos val="none"/>
        <c:crossAx val="16315123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1578372828090852E-2"/>
          <c:y val="3.3870630547094681E-2"/>
          <c:w val="0.69186231408573928"/>
          <c:h val="0.94226328994501896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кредиты, полученные из бюджетов других уровней</c:v>
                </c:pt>
              </c:strCache>
            </c:strRef>
          </c:tx>
          <c:spPr>
            <a:solidFill>
              <a:srgbClr val="5B9BD5">
                <a:lumMod val="75000"/>
              </a:srgbClr>
            </a:solidFill>
            <a:scene3d>
              <a:camera prst="orthographicFront"/>
              <a:lightRig rig="threePt" dir="t"/>
            </a:scene3d>
            <a:sp3d prstMaterial="plastic">
              <a:bevelT/>
              <a:bevelB/>
            </a:sp3d>
          </c:spPr>
          <c:dLbls>
            <c:numFmt formatCode="#,##0.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Лист1!$A$2:$A$3</c:f>
              <c:strCache>
                <c:ptCount val="2"/>
                <c:pt idx="0">
                  <c:v>01.01.2019г.</c:v>
                </c:pt>
                <c:pt idx="1">
                  <c:v>01.01.2020г.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1948.5</c:v>
                </c:pt>
                <c:pt idx="1">
                  <c:v>1849.2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Кредиты от кредитных организаций</c:v>
                </c:pt>
              </c:strCache>
            </c:strRef>
          </c:tx>
          <c:spPr>
            <a:solidFill>
              <a:srgbClr val="954ECA"/>
            </a:solidFill>
            <a:scene3d>
              <a:camera prst="orthographicFront"/>
              <a:lightRig rig="threePt" dir="t"/>
            </a:scene3d>
            <a:sp3d>
              <a:bevelT/>
              <a:bevelB/>
            </a:sp3d>
          </c:spPr>
          <c:dLbls>
            <c:numFmt formatCode="#,##0.0" sourceLinked="0"/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Val val="1"/>
            <c:separator>
</c:separator>
          </c:dLbls>
          <c:cat>
            <c:strRef>
              <c:f>Лист1!$A$2:$A$3</c:f>
              <c:strCache>
                <c:ptCount val="2"/>
                <c:pt idx="0">
                  <c:v>01.01.2019г.</c:v>
                </c:pt>
                <c:pt idx="1">
                  <c:v>01.01.2020г.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2008.5</c:v>
                </c:pt>
                <c:pt idx="1">
                  <c:v>2767</c:v>
                </c:pt>
              </c:numCache>
            </c:numRef>
          </c:val>
        </c:ser>
        <c:gapWidth val="159"/>
        <c:axId val="214503424"/>
        <c:axId val="214504960"/>
      </c:barChart>
      <c:catAx>
        <c:axId val="214503424"/>
        <c:scaling>
          <c:orientation val="minMax"/>
        </c:scaling>
        <c:delete val="1"/>
        <c:axPos val="b"/>
        <c:tickLblPos val="none"/>
        <c:crossAx val="214504960"/>
        <c:crosses val="autoZero"/>
        <c:auto val="1"/>
        <c:lblAlgn val="ctr"/>
        <c:lblOffset val="100"/>
      </c:catAx>
      <c:valAx>
        <c:axId val="214504960"/>
        <c:scaling>
          <c:orientation val="minMax"/>
        </c:scaling>
        <c:axPos val="l"/>
        <c:majorGridlines>
          <c:spPr>
            <a:ln w="6029">
              <a:prstDash val="sysDot"/>
            </a:ln>
          </c:spPr>
        </c:majorGridlines>
        <c:numFmt formatCode="General" sourceLinked="1"/>
        <c:tickLblPos val="nextTo"/>
        <c:crossAx val="214503424"/>
        <c:crosses val="autoZero"/>
        <c:crossBetween val="between"/>
      </c:valAx>
      <c:spPr>
        <a:noFill/>
        <a:ln w="16078">
          <a:noFill/>
        </a:ln>
      </c:spPr>
    </c:plotArea>
    <c:legend>
      <c:legendPos val="r"/>
      <c:layout>
        <c:manualLayout>
          <c:xMode val="edge"/>
          <c:yMode val="edge"/>
          <c:x val="0.68895611253588318"/>
          <c:y val="0.30486096157255677"/>
          <c:w val="0.29423003078759524"/>
          <c:h val="0.19890555280150321"/>
        </c:manualLayout>
      </c:layout>
      <c:txPr>
        <a:bodyPr/>
        <a:lstStyle/>
        <a:p>
          <a:pPr>
            <a:defRPr b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139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plotArea>
      <c:layout>
        <c:manualLayout>
          <c:layoutTarget val="inner"/>
          <c:xMode val="edge"/>
          <c:yMode val="edge"/>
          <c:x val="3.2520317632949616E-2"/>
          <c:y val="4.7722342733188719E-2"/>
          <c:w val="0.93495936473410168"/>
          <c:h val="0.82208242950108468"/>
        </c:manualLayout>
      </c:layout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accent1">
                  <a:lumMod val="75000"/>
                </a:schemeClr>
              </a:solidFill>
            </a:ln>
          </c:spPr>
          <c:marker>
            <c:spPr>
              <a:solidFill>
                <a:schemeClr val="accent1">
                  <a:lumMod val="75000"/>
                </a:schemeClr>
              </a:solidFill>
              <a:ln>
                <a:solidFill>
                  <a:schemeClr val="accent1">
                    <a:lumMod val="75000"/>
                  </a:schemeClr>
                </a:solidFill>
              </a:ln>
            </c:spPr>
          </c:marker>
          <c:dLbls>
            <c:dLbl>
              <c:idx val="0"/>
              <c:layout>
                <c:manualLayout>
                  <c:x val="-3.5476710145035492E-2"/>
                  <c:y val="4.7721659521410172E-2"/>
                </c:manualLayout>
              </c:layout>
              <c:showVal val="1"/>
            </c:dLbl>
            <c:dLbl>
              <c:idx val="1"/>
              <c:layout>
                <c:manualLayout>
                  <c:x val="-1.4781962560431456E-2"/>
                  <c:y val="4.1884816753926704E-2"/>
                </c:manualLayout>
              </c:layout>
              <c:showVal val="1"/>
            </c:dLbl>
            <c:dLbl>
              <c:idx val="2"/>
              <c:layout>
                <c:manualLayout>
                  <c:x val="-5.3215065217553155E-2"/>
                  <c:y val="6.282689532918341E-2"/>
                </c:manualLayout>
              </c:layout>
              <c:showVal val="1"/>
            </c:dLbl>
            <c:dLbl>
              <c:idx val="3"/>
              <c:layout>
                <c:manualLayout>
                  <c:x val="-5.3215065217553252E-2"/>
                  <c:y val="-7.1204848085088757E-2"/>
                </c:manualLayout>
              </c:layout>
              <c:showVal val="1"/>
            </c:dLbl>
            <c:dLbl>
              <c:idx val="4"/>
              <c:layout>
                <c:manualLayout>
                  <c:x val="-2.6607532608777296E-2"/>
                  <c:y val="-6.5075813167333144E-2"/>
                </c:manualLayout>
              </c:layout>
              <c:showVal val="1"/>
            </c:dLbl>
            <c:numFmt formatCode="0.0%" sourceLinked="0"/>
            <c:txPr>
              <a:bodyPr/>
              <a:lstStyle/>
              <a:p>
                <a:pPr>
                  <a:defRPr sz="105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Лист1!$A$2:$A$7</c:f>
              <c:strCache>
                <c:ptCount val="6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  <c:pt idx="5">
                  <c:v>2022 г.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0.998</c:v>
                </c:pt>
                <c:pt idx="1">
                  <c:v>1.0029999999999935</c:v>
                </c:pt>
                <c:pt idx="2">
                  <c:v>1.0209999999999935</c:v>
                </c:pt>
                <c:pt idx="3">
                  <c:v>1.0229999999999935</c:v>
                </c:pt>
                <c:pt idx="4">
                  <c:v>1.0269999999999935</c:v>
                </c:pt>
                <c:pt idx="5">
                  <c:v>1.03</c:v>
                </c:pt>
              </c:numCache>
            </c:numRef>
          </c:val>
        </c:ser>
        <c:marker val="1"/>
        <c:axId val="163239040"/>
        <c:axId val="163390208"/>
      </c:lineChart>
      <c:catAx>
        <c:axId val="16323904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200" b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63390208"/>
        <c:crosses val="autoZero"/>
        <c:auto val="1"/>
        <c:lblAlgn val="ctr"/>
        <c:lblOffset val="100"/>
      </c:catAx>
      <c:valAx>
        <c:axId val="163390208"/>
        <c:scaling>
          <c:orientation val="minMax"/>
        </c:scaling>
        <c:delete val="1"/>
        <c:axPos val="l"/>
        <c:majorGridlines>
          <c:spPr>
            <a:ln w="0">
              <a:solidFill>
                <a:schemeClr val="bg1"/>
              </a:solidFill>
            </a:ln>
          </c:spPr>
        </c:majorGridlines>
        <c:numFmt formatCode="0.00%" sourceLinked="1"/>
        <c:tickLblPos val="none"/>
        <c:crossAx val="163239040"/>
        <c:crosses val="autoZero"/>
        <c:crossBetween val="between"/>
      </c:valAx>
      <c:spPr>
        <a:solidFill>
          <a:prstClr val="white">
            <a:lumMod val="95000"/>
            <a:alpha val="39000"/>
          </a:prstClr>
        </a:solidFill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7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4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  <c:pt idx="3">
                  <c:v>2022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271.72000000000003</c:v>
                </c:pt>
                <c:pt idx="1">
                  <c:v>270.52999999999992</c:v>
                </c:pt>
                <c:pt idx="2">
                  <c:v>270.33</c:v>
                </c:pt>
                <c:pt idx="3">
                  <c:v>270.62</c:v>
                </c:pt>
              </c:numCache>
            </c:numRef>
          </c:val>
        </c:ser>
        <c:shape val="cylinder"/>
        <c:axId val="163414400"/>
        <c:axId val="163415936"/>
        <c:axId val="0"/>
      </c:bar3DChart>
      <c:catAx>
        <c:axId val="163414400"/>
        <c:scaling>
          <c:orientation val="minMax"/>
        </c:scaling>
        <c:axPos val="b"/>
        <c:numFmt formatCode="@" sourceLinked="1"/>
        <c:majorTickMark val="none"/>
        <c:tickLblPos val="nextTo"/>
        <c:crossAx val="163415936"/>
        <c:crosses val="autoZero"/>
        <c:auto val="1"/>
        <c:lblAlgn val="ctr"/>
        <c:lblOffset val="100"/>
      </c:catAx>
      <c:valAx>
        <c:axId val="163415936"/>
        <c:scaling>
          <c:orientation val="minMax"/>
        </c:scaling>
        <c:axPos val="l"/>
        <c:majorGridlines/>
        <c:numFmt formatCode="General" sourceLinked="1"/>
        <c:majorTickMark val="none"/>
        <c:tickLblPos val="none"/>
        <c:crossAx val="1634144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4"/>
  <c:chart>
    <c:autoTitleDeleted val="1"/>
    <c:plotArea>
      <c:layout>
        <c:manualLayout>
          <c:layoutTarget val="inner"/>
          <c:xMode val="edge"/>
          <c:yMode val="edge"/>
          <c:x val="1.7837121141079975E-2"/>
          <c:y val="0.11111033343598646"/>
          <c:w val="0.96075823957588879"/>
          <c:h val="0.7555572664408306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1.9420608570515391E-3"/>
                  <c:y val="0.31884090313150376"/>
                </c:manualLayout>
              </c:layout>
              <c:dLblPos val="t"/>
              <c:showVal val="1"/>
            </c:dLbl>
            <c:dLbl>
              <c:idx val="1"/>
              <c:layout>
                <c:manualLayout>
                  <c:x val="2.9133206809065129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9,7</a:t>
                    </a:r>
                    <a:endParaRPr lang="en-US" dirty="0"/>
                  </a:p>
                </c:rich>
              </c:tx>
              <c:dLblPos val="t"/>
              <c:showVal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9,44</a:t>
                    </a:r>
                    <a:endParaRPr lang="en-US" dirty="0"/>
                  </a:p>
                </c:rich>
              </c:tx>
              <c:dLblPos val="t"/>
              <c:showVal val="1"/>
            </c:dLbl>
            <c:dLblPos val="t"/>
            <c:showVal val="1"/>
          </c:dLbls>
          <c:cat>
            <c:strRef>
              <c:f>Лист1!$A$2:$A$7</c:f>
              <c:strCache>
                <c:ptCount val="3"/>
                <c:pt idx="0">
                  <c:v>Категория 2</c:v>
                </c:pt>
                <c:pt idx="1">
                  <c:v>Категория 3</c:v>
                </c:pt>
                <c:pt idx="2">
                  <c:v>Категория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9.9</c:v>
                </c:pt>
                <c:pt idx="1">
                  <c:v>9.7000000000000011</c:v>
                </c:pt>
                <c:pt idx="2">
                  <c:v>9.5</c:v>
                </c:pt>
                <c:pt idx="3">
                  <c:v>9.48</c:v>
                </c:pt>
                <c:pt idx="4">
                  <c:v>9.44</c:v>
                </c:pt>
                <c:pt idx="5">
                  <c:v>9.32</c:v>
                </c:pt>
              </c:numCache>
            </c:numRef>
          </c:val>
        </c:ser>
        <c:dLbls>
          <c:showVal val="1"/>
        </c:dLbls>
        <c:marker val="1"/>
        <c:axId val="163421184"/>
        <c:axId val="163463936"/>
      </c:lineChart>
      <c:catAx>
        <c:axId val="163421184"/>
        <c:scaling>
          <c:orientation val="minMax"/>
        </c:scaling>
        <c:delete val="1"/>
        <c:axPos val="b"/>
        <c:majorTickMark val="none"/>
        <c:tickLblPos val="none"/>
        <c:crossAx val="163463936"/>
        <c:crosses val="autoZero"/>
        <c:auto val="1"/>
        <c:lblAlgn val="ctr"/>
        <c:lblOffset val="100"/>
      </c:catAx>
      <c:valAx>
        <c:axId val="163463936"/>
        <c:scaling>
          <c:orientation val="minMax"/>
        </c:scaling>
        <c:delete val="1"/>
        <c:axPos val="l"/>
        <c:numFmt formatCode="General" sourceLinked="1"/>
        <c:tickLblPos val="none"/>
        <c:crossAx val="1634211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9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112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24</a:t>
                    </a:r>
                    <a:endParaRPr lang="en-US" dirty="0"/>
                  </a:p>
                </c:rich>
              </c:tx>
              <c:dLblPos val="t"/>
              <c:showVal val="1"/>
            </c:dLbl>
            <c:dLblPos val="t"/>
            <c:showVal val="1"/>
          </c:dLbls>
          <c:cat>
            <c:strRef>
              <c:f>Лист1!$A$2:$A$7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105.2</c:v>
                </c:pt>
                <c:pt idx="1">
                  <c:v>112.6</c:v>
                </c:pt>
                <c:pt idx="2">
                  <c:v>105.81</c:v>
                </c:pt>
                <c:pt idx="3">
                  <c:v>105.03</c:v>
                </c:pt>
                <c:pt idx="4">
                  <c:v>105.22</c:v>
                </c:pt>
                <c:pt idx="5">
                  <c:v>105.97</c:v>
                </c:pt>
              </c:numCache>
            </c:numRef>
          </c:val>
        </c:ser>
        <c:dLbls>
          <c:showVal val="1"/>
        </c:dLbls>
        <c:marker val="1"/>
        <c:axId val="165012608"/>
        <c:axId val="165014144"/>
      </c:lineChart>
      <c:catAx>
        <c:axId val="165012608"/>
        <c:scaling>
          <c:orientation val="minMax"/>
        </c:scaling>
        <c:delete val="1"/>
        <c:axPos val="b"/>
        <c:majorTickMark val="none"/>
        <c:tickLblPos val="none"/>
        <c:crossAx val="165014144"/>
        <c:crosses val="autoZero"/>
        <c:auto val="1"/>
        <c:lblAlgn val="ctr"/>
        <c:lblOffset val="100"/>
      </c:catAx>
      <c:valAx>
        <c:axId val="165014144"/>
        <c:scaling>
          <c:orientation val="minMax"/>
        </c:scaling>
        <c:delete val="1"/>
        <c:axPos val="l"/>
        <c:numFmt formatCode="General" sourceLinked="1"/>
        <c:tickLblPos val="none"/>
        <c:crossAx val="1650126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Pos val="t"/>
            <c:showVal val="1"/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Лист1!$B$2:$B$7</c:f>
              <c:numCache>
                <c:formatCode>0.0</c:formatCode>
                <c:ptCount val="6"/>
                <c:pt idx="0">
                  <c:v>8669</c:v>
                </c:pt>
                <c:pt idx="1">
                  <c:v>9056</c:v>
                </c:pt>
                <c:pt idx="2">
                  <c:v>9874</c:v>
                </c:pt>
                <c:pt idx="3">
                  <c:v>10180</c:v>
                </c:pt>
                <c:pt idx="4">
                  <c:v>10567</c:v>
                </c:pt>
                <c:pt idx="5">
                  <c:v>10990</c:v>
                </c:pt>
              </c:numCache>
            </c:numRef>
          </c:val>
        </c:ser>
        <c:marker val="1"/>
        <c:axId val="165238656"/>
        <c:axId val="165240192"/>
      </c:lineChart>
      <c:catAx>
        <c:axId val="165238656"/>
        <c:scaling>
          <c:orientation val="minMax"/>
        </c:scaling>
        <c:delete val="1"/>
        <c:axPos val="b"/>
        <c:numFmt formatCode="General" sourceLinked="1"/>
        <c:tickLblPos val="none"/>
        <c:crossAx val="165240192"/>
        <c:crosses val="autoZero"/>
        <c:auto val="1"/>
        <c:lblAlgn val="ctr"/>
        <c:lblOffset val="100"/>
      </c:catAx>
      <c:valAx>
        <c:axId val="165240192"/>
        <c:scaling>
          <c:orientation val="minMax"/>
        </c:scaling>
        <c:delete val="1"/>
        <c:axPos val="l"/>
        <c:numFmt formatCode="0.0" sourceLinked="1"/>
        <c:tickLblPos val="none"/>
        <c:crossAx val="1652386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>
        <c:manualLayout>
          <c:layoutTarget val="inner"/>
          <c:xMode val="edge"/>
          <c:yMode val="edge"/>
          <c:x val="0.1960707990632633"/>
          <c:y val="0.13270355608602391"/>
          <c:w val="0.65339449024883789"/>
          <c:h val="0.7585574494565307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 республиканского бюджета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2018</c:v>
                </c:pt>
                <c:pt idx="1">
                  <c:v>2019</c:v>
                </c:pt>
              </c:numCache>
            </c:num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87.752696400000005</c:v>
                </c:pt>
                <c:pt idx="1">
                  <c:v>84.556586359999642</c:v>
                </c:pt>
              </c:numCache>
            </c:numRef>
          </c:val>
        </c:ser>
        <c:shape val="cylinder"/>
        <c:axId val="177249280"/>
        <c:axId val="177510272"/>
        <c:axId val="0"/>
      </c:bar3DChart>
      <c:catAx>
        <c:axId val="177249280"/>
        <c:scaling>
          <c:orientation val="minMax"/>
        </c:scaling>
        <c:axPos val="b"/>
        <c:numFmt formatCode="General" sourceLinked="1"/>
        <c:tickLblPos val="nextTo"/>
        <c:crossAx val="177510272"/>
        <c:crosses val="autoZero"/>
        <c:auto val="1"/>
        <c:lblAlgn val="ctr"/>
        <c:lblOffset val="100"/>
      </c:catAx>
      <c:valAx>
        <c:axId val="177510272"/>
        <c:scaling>
          <c:orientation val="minMax"/>
        </c:scaling>
        <c:axPos val="l"/>
        <c:majorGridlines/>
        <c:numFmt formatCode="#,##0.0" sourceLinked="1"/>
        <c:tickLblPos val="nextTo"/>
        <c:crossAx val="1772492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accent3">
            <a:lumMod val="60000"/>
            <a:lumOff val="40000"/>
          </a:schemeClr>
        </a:solidFill>
      </c:spPr>
    </c:floor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2AD02A"/>
                </a:gs>
                <a:gs pos="39999">
                  <a:srgbClr val="2AD02A"/>
                </a:gs>
                <a:gs pos="70000">
                  <a:srgbClr val="2AD02A"/>
                </a:gs>
                <a:gs pos="100000">
                  <a:prstClr val="white"/>
                </a:gs>
              </a:gsLst>
              <a:lin ang="16200000" scaled="1"/>
              <a:tileRect/>
            </a:gradFill>
          </c:spPr>
          <c:dLbls>
            <c:dLbl>
              <c:idx val="0"/>
              <c:layout>
                <c:manualLayout>
                  <c:x val="3.3542976939203356E-2"/>
                  <c:y val="-1.8320610687022901E-2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1" i="0" u="none" strike="noStrike" kern="1200" baseline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1400" b="1" i="0" kern="1200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cs typeface="Times New Roman"/>
                      </a:rPr>
                      <a:t>3714,1</a:t>
                    </a:r>
                    <a:endParaRPr lang="ru-RU" dirty="0">
                      <a:solidFill>
                        <a:srgbClr val="FF0000"/>
                      </a:solidFill>
                      <a:effectLst/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2.5157232704402552E-2"/>
                  <c:y val="-6.1068702290076413E-3"/>
                </c:manualLayout>
              </c:layout>
              <c:tx>
                <c:rich>
                  <a:bodyPr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400" b="1" i="0" u="none" strike="noStrike" kern="1200" baseline="0"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1400" b="1" i="0" kern="1200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cs typeface="Times New Roman"/>
                      </a:rPr>
                      <a:t>4382,7</a:t>
                    </a:r>
                    <a:endParaRPr lang="ru-RU" dirty="0">
                      <a:solidFill>
                        <a:srgbClr val="FF0000"/>
                      </a:solidFill>
                      <a:effectLst/>
                    </a:endParaRPr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2.5157232704402552E-2"/>
                  <c:y val="-1.221374045801527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rgbClr val="FF0000"/>
                        </a:solidFill>
                        <a:effectLst/>
                      </a:rPr>
                      <a:t>5</a:t>
                    </a:r>
                    <a:r>
                      <a:rPr lang="en-US" dirty="0" smtClean="0">
                        <a:solidFill>
                          <a:srgbClr val="FF0000"/>
                        </a:solidFill>
                        <a:effectLst/>
                      </a:rPr>
                      <a:t>2</a:t>
                    </a:r>
                    <a:r>
                      <a:rPr lang="ru-RU" dirty="0" smtClean="0">
                        <a:solidFill>
                          <a:srgbClr val="FF0000"/>
                        </a:solidFill>
                        <a:effectLst/>
                      </a:rPr>
                      <a:t>10</a:t>
                    </a:r>
                    <a:r>
                      <a:rPr lang="en-US" dirty="0" smtClean="0">
                        <a:solidFill>
                          <a:srgbClr val="FF0000"/>
                        </a:solidFill>
                        <a:effectLst/>
                      </a:rPr>
                      <a:t>,</a:t>
                    </a:r>
                    <a:r>
                      <a:rPr lang="ru-RU" dirty="0" smtClean="0">
                        <a:solidFill>
                          <a:srgbClr val="FF0000"/>
                        </a:solidFill>
                        <a:effectLst/>
                      </a:rPr>
                      <a:t>1</a:t>
                    </a:r>
                    <a:endParaRPr lang="en-US" dirty="0">
                      <a:solidFill>
                        <a:srgbClr val="FF0000"/>
                      </a:solidFill>
                      <a:effectLst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 b="1">
                    <a:solidFill>
                      <a:srgbClr val="FFFF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2"/>
                <c:pt idx="0">
                  <c:v>Категория 2</c:v>
                </c:pt>
                <c:pt idx="1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3385.5</c:v>
                </c:pt>
                <c:pt idx="1">
                  <c:v>3714.1</c:v>
                </c:pt>
                <c:pt idx="2">
                  <c:v>4382.7</c:v>
                </c:pt>
              </c:numCache>
            </c:numRef>
          </c:val>
        </c:ser>
        <c:gapWidth val="75"/>
        <c:gapDepth val="225"/>
        <c:shape val="box"/>
        <c:axId val="185779712"/>
        <c:axId val="185781248"/>
        <c:axId val="0"/>
      </c:bar3DChart>
      <c:catAx>
        <c:axId val="185779712"/>
        <c:scaling>
          <c:orientation val="minMax"/>
        </c:scaling>
        <c:delete val="1"/>
        <c:axPos val="b"/>
        <c:tickLblPos val="none"/>
        <c:crossAx val="185781248"/>
        <c:crosses val="autoZero"/>
        <c:auto val="1"/>
        <c:lblAlgn val="ctr"/>
        <c:lblOffset val="100"/>
      </c:catAx>
      <c:valAx>
        <c:axId val="185781248"/>
        <c:scaling>
          <c:orientation val="minMax"/>
        </c:scaling>
        <c:axPos val="l"/>
        <c:numFmt formatCode="General" sourceLinked="1"/>
        <c:tickLblPos val="nextTo"/>
        <c:txPr>
          <a:bodyPr/>
          <a:lstStyle/>
          <a:p>
            <a:pPr>
              <a:defRPr sz="1100" baseline="0">
                <a:solidFill>
                  <a:schemeClr val="tx1"/>
                </a:solidFill>
              </a:defRPr>
            </a:pPr>
            <a:endParaRPr lang="ru-RU"/>
          </a:p>
        </c:txPr>
        <c:crossAx val="1857797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1B3E72-B22D-4F60-A67B-CD322EB70296}" type="doc">
      <dgm:prSet loTypeId="urn:microsoft.com/office/officeart/2005/8/layout/arrow3" loCatId="relationship" qsTypeId="urn:microsoft.com/office/officeart/2005/8/quickstyle/simple1#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9DFC3B9-9795-4646-935D-E94D79855F49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2019 г.</a:t>
          </a:r>
        </a:p>
        <a:p>
          <a:pPr algn="ctr"/>
          <a:r>
            <a:rPr lang="ru-RU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Удельный вес:</a:t>
          </a:r>
        </a:p>
      </dgm:t>
    </dgm:pt>
    <dgm:pt modelId="{055F9838-FA44-49F3-BE75-7E7B12D280FC}" type="parTrans" cxnId="{9BD61330-0EB6-41B6-A32D-AE4C5F7D7985}">
      <dgm:prSet/>
      <dgm:spPr/>
      <dgm:t>
        <a:bodyPr/>
        <a:lstStyle/>
        <a:p>
          <a:endParaRPr lang="ru-RU"/>
        </a:p>
      </dgm:t>
    </dgm:pt>
    <dgm:pt modelId="{5F38C647-3192-4BED-A7A3-9058D3EDA43E}" type="sibTrans" cxnId="{9BD61330-0EB6-41B6-A32D-AE4C5F7D7985}">
      <dgm:prSet/>
      <dgm:spPr/>
      <dgm:t>
        <a:bodyPr/>
        <a:lstStyle/>
        <a:p>
          <a:endParaRPr lang="ru-RU"/>
        </a:p>
      </dgm:t>
    </dgm:pt>
    <dgm:pt modelId="{737FFAE5-E0E3-4781-A89F-5DBE4B4FABB3}">
      <dgm:prSet/>
      <dgm:spPr/>
      <dgm:t>
        <a:bodyPr/>
        <a:lstStyle/>
        <a:p>
          <a:endParaRPr lang="ru-RU" dirty="0"/>
        </a:p>
      </dgm:t>
    </dgm:pt>
    <dgm:pt modelId="{3B088F31-8F06-4DDC-875D-B286A68AE11C}" type="parTrans" cxnId="{60BD3FAE-35AF-4E31-8026-2ED600521A72}">
      <dgm:prSet/>
      <dgm:spPr/>
      <dgm:t>
        <a:bodyPr/>
        <a:lstStyle/>
        <a:p>
          <a:endParaRPr lang="ru-RU"/>
        </a:p>
      </dgm:t>
    </dgm:pt>
    <dgm:pt modelId="{F4BA0159-8C55-4959-832E-24ECB8F2C61E}" type="sibTrans" cxnId="{60BD3FAE-35AF-4E31-8026-2ED600521A72}">
      <dgm:prSet/>
      <dgm:spPr/>
      <dgm:t>
        <a:bodyPr/>
        <a:lstStyle/>
        <a:p>
          <a:endParaRPr lang="ru-RU"/>
        </a:p>
      </dgm:t>
    </dgm:pt>
    <dgm:pt modelId="{A19E3BF9-819D-4ADF-8B7F-F9B6B6E0FDDF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Налог на прибыль – 39,6%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53A050CC-1D63-42F8-817A-8E50C2E827AB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НДФЛ – 22,8%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87B69BD8-D170-472B-BCA1-F5C4770D6B65}" type="sibTrans" cxnId="{38ADB0F4-610E-4DEA-9BBD-8E967A8FBE9A}">
      <dgm:prSet/>
      <dgm:spPr/>
      <dgm:t>
        <a:bodyPr/>
        <a:lstStyle/>
        <a:p>
          <a:endParaRPr lang="ru-RU"/>
        </a:p>
      </dgm:t>
    </dgm:pt>
    <dgm:pt modelId="{0D19360B-4063-432D-B85F-443645748B89}" type="parTrans" cxnId="{38ADB0F4-610E-4DEA-9BBD-8E967A8FBE9A}">
      <dgm:prSet/>
      <dgm:spPr/>
      <dgm:t>
        <a:bodyPr/>
        <a:lstStyle/>
        <a:p>
          <a:endParaRPr lang="ru-RU"/>
        </a:p>
      </dgm:t>
    </dgm:pt>
    <dgm:pt modelId="{C7185756-EF4B-45DD-B95A-B742AE855E47}" type="sibTrans" cxnId="{3B138229-DC0C-4EBC-BEEB-31D8712B7FB8}">
      <dgm:prSet/>
      <dgm:spPr/>
      <dgm:t>
        <a:bodyPr/>
        <a:lstStyle/>
        <a:p>
          <a:endParaRPr lang="ru-RU"/>
        </a:p>
      </dgm:t>
    </dgm:pt>
    <dgm:pt modelId="{83765FDF-40C0-455B-BCE3-1D0B10D0F23A}" type="parTrans" cxnId="{3B138229-DC0C-4EBC-BEEB-31D8712B7FB8}">
      <dgm:prSet/>
      <dgm:spPr/>
      <dgm:t>
        <a:bodyPr/>
        <a:lstStyle/>
        <a:p>
          <a:endParaRPr lang="ru-RU"/>
        </a:p>
      </dgm:t>
    </dgm:pt>
    <dgm:pt modelId="{66AB457D-6717-4478-90BF-425F13EA2B63}">
      <dgm:prSet phldrT="[Текст]" custT="1"/>
      <dgm:spPr/>
      <dgm:t>
        <a:bodyPr/>
        <a:lstStyle/>
        <a:p>
          <a:pPr algn="ctr"/>
          <a:r>
            <a:rPr lang="ru-RU" sz="1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2018 г.</a:t>
          </a:r>
        </a:p>
        <a:p>
          <a:pPr algn="ctr"/>
          <a:r>
            <a:rPr lang="ru-RU" sz="1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Удельный вес:</a:t>
          </a:r>
          <a:endParaRPr lang="ru-RU" sz="14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120F59EE-8973-4517-B5AA-F3161B4007B4}" type="sibTrans" cxnId="{B0DC4265-4851-4E82-9A88-8AF79492A6FE}">
      <dgm:prSet/>
      <dgm:spPr/>
      <dgm:t>
        <a:bodyPr/>
        <a:lstStyle/>
        <a:p>
          <a:endParaRPr lang="ru-RU"/>
        </a:p>
      </dgm:t>
    </dgm:pt>
    <dgm:pt modelId="{73E84C5E-1B70-4845-8174-A356FE10A01A}" type="parTrans" cxnId="{B0DC4265-4851-4E82-9A88-8AF79492A6FE}">
      <dgm:prSet/>
      <dgm:spPr/>
      <dgm:t>
        <a:bodyPr/>
        <a:lstStyle/>
        <a:p>
          <a:endParaRPr lang="ru-RU"/>
        </a:p>
      </dgm:t>
    </dgm:pt>
    <dgm:pt modelId="{FC9F7D2B-8528-40C4-B1AB-AB1D78F507E2}">
      <dgm:prSet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Прочие налоговые доходы – 2,7%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3D3C07C6-5953-4CF6-BEE2-98153E1ACCB2}" type="sibTrans" cxnId="{0FE709BC-E6A1-4D7B-BAA9-4241EB64D17A}">
      <dgm:prSet/>
      <dgm:spPr/>
      <dgm:t>
        <a:bodyPr/>
        <a:lstStyle/>
        <a:p>
          <a:endParaRPr lang="ru-RU"/>
        </a:p>
      </dgm:t>
    </dgm:pt>
    <dgm:pt modelId="{A367AD62-6861-42C9-A3C1-A7C9B04ABFDF}" type="parTrans" cxnId="{0FE709BC-E6A1-4D7B-BAA9-4241EB64D17A}">
      <dgm:prSet/>
      <dgm:spPr/>
      <dgm:t>
        <a:bodyPr/>
        <a:lstStyle/>
        <a:p>
          <a:endParaRPr lang="ru-RU"/>
        </a:p>
      </dgm:t>
    </dgm:pt>
    <dgm:pt modelId="{1A538D0A-7AD6-4447-A3FC-694971DF093A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Акцизы – 13,7%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9BD4CB88-9CFE-48BD-8E4F-27C7CF5B7BA4}" type="sibTrans" cxnId="{FA8CBBDD-4137-49AE-86A8-7558CD3755C1}">
      <dgm:prSet/>
      <dgm:spPr/>
      <dgm:t>
        <a:bodyPr/>
        <a:lstStyle/>
        <a:p>
          <a:endParaRPr lang="ru-RU"/>
        </a:p>
      </dgm:t>
    </dgm:pt>
    <dgm:pt modelId="{9BCC796E-A452-43A0-AA1A-7B9EE82C403F}" type="parTrans" cxnId="{FA8CBBDD-4137-49AE-86A8-7558CD3755C1}">
      <dgm:prSet/>
      <dgm:spPr/>
      <dgm:t>
        <a:bodyPr/>
        <a:lstStyle/>
        <a:p>
          <a:endParaRPr lang="ru-RU"/>
        </a:p>
      </dgm:t>
    </dgm:pt>
    <dgm:pt modelId="{32C2865D-3A96-4176-B567-E003B84D06F6}">
      <dgm:prSet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Налоги на имущество – 18,4%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7297744F-2FD6-4BF3-A8D7-D16B3BA62F6B}" type="sibTrans" cxnId="{DD89E247-1BFC-4765-A9CF-8FF01FCCB5F6}">
      <dgm:prSet/>
      <dgm:spPr/>
      <dgm:t>
        <a:bodyPr/>
        <a:lstStyle/>
        <a:p>
          <a:endParaRPr lang="ru-RU"/>
        </a:p>
      </dgm:t>
    </dgm:pt>
    <dgm:pt modelId="{674570C9-6984-4AEE-8CC9-525A003E8422}" type="parTrans" cxnId="{DD89E247-1BFC-4765-A9CF-8FF01FCCB5F6}">
      <dgm:prSet/>
      <dgm:spPr/>
      <dgm:t>
        <a:bodyPr/>
        <a:lstStyle/>
        <a:p>
          <a:endParaRPr lang="ru-RU"/>
        </a:p>
      </dgm:t>
    </dgm:pt>
    <dgm:pt modelId="{2BFBA6B2-AF42-4E8B-ADD3-2280A0E9B84D}">
      <dgm:prSet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Налог на прибыль – 42,1%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13846236-1715-4C57-809A-D0E9946990E2}" type="sibTrans" cxnId="{3870B825-FD83-4C89-A351-4BB003F8010D}">
      <dgm:prSet/>
      <dgm:spPr/>
      <dgm:t>
        <a:bodyPr/>
        <a:lstStyle/>
        <a:p>
          <a:endParaRPr lang="ru-RU"/>
        </a:p>
      </dgm:t>
    </dgm:pt>
    <dgm:pt modelId="{D56BF12B-5F4E-46B0-A4F3-6E72EB595785}" type="parTrans" cxnId="{3870B825-FD83-4C89-A351-4BB003F8010D}">
      <dgm:prSet/>
      <dgm:spPr/>
      <dgm:t>
        <a:bodyPr/>
        <a:lstStyle/>
        <a:p>
          <a:endParaRPr lang="ru-RU"/>
        </a:p>
      </dgm:t>
    </dgm:pt>
    <dgm:pt modelId="{34AA4315-5A98-4A3D-B49A-1E4E1699B2FD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Прочие налоговые доходы – 2,5%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EFE72129-8984-4393-B45D-8BA84ACB8E9B}" type="sibTrans" cxnId="{FC6F6909-03FD-4499-B81C-5B8D9644CEDA}">
      <dgm:prSet/>
      <dgm:spPr/>
      <dgm:t>
        <a:bodyPr/>
        <a:lstStyle/>
        <a:p>
          <a:endParaRPr lang="ru-RU"/>
        </a:p>
      </dgm:t>
    </dgm:pt>
    <dgm:pt modelId="{EA6F8159-A10E-4491-95F4-7468D9A2AA0F}" type="parTrans" cxnId="{FC6F6909-03FD-4499-B81C-5B8D9644CEDA}">
      <dgm:prSet/>
      <dgm:spPr/>
      <dgm:t>
        <a:bodyPr/>
        <a:lstStyle/>
        <a:p>
          <a:endParaRPr lang="ru-RU"/>
        </a:p>
      </dgm:t>
    </dgm:pt>
    <dgm:pt modelId="{85F0B619-23EE-4C02-800D-D94BDE30D46F}">
      <dgm:prSet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Акцизы -11,7%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15F16D18-0B41-4CCA-A095-2E92F78F8F72}" type="sibTrans" cxnId="{92BD0864-C249-4F05-8847-07D09AC03F9C}">
      <dgm:prSet/>
      <dgm:spPr/>
      <dgm:t>
        <a:bodyPr/>
        <a:lstStyle/>
        <a:p>
          <a:endParaRPr lang="ru-RU"/>
        </a:p>
      </dgm:t>
    </dgm:pt>
    <dgm:pt modelId="{02A40BCD-21D9-4B79-A9AE-CFDBE6668AC1}" type="parTrans" cxnId="{92BD0864-C249-4F05-8847-07D09AC03F9C}">
      <dgm:prSet/>
      <dgm:spPr/>
      <dgm:t>
        <a:bodyPr/>
        <a:lstStyle/>
        <a:p>
          <a:endParaRPr lang="ru-RU"/>
        </a:p>
      </dgm:t>
    </dgm:pt>
    <dgm:pt modelId="{B1D56A2B-B8B4-4BFE-94B7-AA1A8813638D}">
      <dgm:prSet phldrT="[Текст]"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Налоги на имущество – 23,4%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998469B5-95FE-4729-8633-A0E94763A41D}" type="parTrans" cxnId="{4EB9C144-309D-466B-829C-5F799A3AC989}">
      <dgm:prSet/>
      <dgm:spPr/>
      <dgm:t>
        <a:bodyPr/>
        <a:lstStyle/>
        <a:p>
          <a:endParaRPr lang="ru-RU"/>
        </a:p>
      </dgm:t>
    </dgm:pt>
    <dgm:pt modelId="{7B8BE9A1-5193-4EF7-9C5E-7AEF088DF630}" type="sibTrans" cxnId="{4EB9C144-309D-466B-829C-5F799A3AC989}">
      <dgm:prSet/>
      <dgm:spPr/>
      <dgm:t>
        <a:bodyPr/>
        <a:lstStyle/>
        <a:p>
          <a:endParaRPr lang="ru-RU"/>
        </a:p>
      </dgm:t>
    </dgm:pt>
    <dgm:pt modelId="{67F83213-27A2-459C-8152-14DA7CDA1F2F}">
      <dgm:prSet custT="1"/>
      <dgm:spPr/>
      <dgm:t>
        <a:bodyPr/>
        <a:lstStyle/>
        <a:p>
          <a:pPr algn="ctr"/>
          <a:r>
            <a:rPr lang="ru-RU" sz="1400" dirty="0" smtClean="0">
              <a:latin typeface="Calibri" pitchFamily="34" charset="0"/>
              <a:cs typeface="Calibri" pitchFamily="34" charset="0"/>
            </a:rPr>
            <a:t>НДФЛ – 23,1%</a:t>
          </a:r>
          <a:endParaRPr lang="ru-RU" sz="1400" dirty="0">
            <a:latin typeface="Calibri" pitchFamily="34" charset="0"/>
            <a:cs typeface="Calibri" pitchFamily="34" charset="0"/>
          </a:endParaRPr>
        </a:p>
      </dgm:t>
    </dgm:pt>
    <dgm:pt modelId="{92882A01-262A-4091-876E-9707A514B8BE}" type="parTrans" cxnId="{9902E9BF-13EB-4D74-8B87-C17EB205E28B}">
      <dgm:prSet/>
      <dgm:spPr/>
      <dgm:t>
        <a:bodyPr/>
        <a:lstStyle/>
        <a:p>
          <a:endParaRPr lang="ru-RU"/>
        </a:p>
      </dgm:t>
    </dgm:pt>
    <dgm:pt modelId="{61D7C23F-64EA-4736-80B0-3AA699A957F9}" type="sibTrans" cxnId="{9902E9BF-13EB-4D74-8B87-C17EB205E28B}">
      <dgm:prSet/>
      <dgm:spPr/>
      <dgm:t>
        <a:bodyPr/>
        <a:lstStyle/>
        <a:p>
          <a:endParaRPr lang="ru-RU"/>
        </a:p>
      </dgm:t>
    </dgm:pt>
    <dgm:pt modelId="{891E6C28-555A-4A3E-BD48-9B1FAB6B2790}" type="pres">
      <dgm:prSet presAssocID="{EA1B3E72-B22D-4F60-A67B-CD322EB70296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86ECE91-6BFF-45B2-8B95-B6E044CAC7FE}" type="pres">
      <dgm:prSet presAssocID="{EA1B3E72-B22D-4F60-A67B-CD322EB70296}" presName="divider" presStyleLbl="fgShp" presStyleIdx="0" presStyleCnt="1" custAng="143785" custLinFactNeighborX="-164" custLinFactNeighborY="-3629"/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/>
        </a:p>
      </dgm:t>
    </dgm:pt>
    <dgm:pt modelId="{E2122268-BD68-40E7-89E5-91D0ED90D918}" type="pres">
      <dgm:prSet presAssocID="{09DFC3B9-9795-4646-935D-E94D79855F49}" presName="downArrow" presStyleLbl="node1" presStyleIdx="0" presStyleCnt="2" custScaleX="29279" custScaleY="90746" custLinFactNeighborX="-13032" custLinFactNeighborY="2419"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603B0DDC-776A-4711-ACC6-34B5863F955B}" type="pres">
      <dgm:prSet presAssocID="{09DFC3B9-9795-4646-935D-E94D79855F49}" presName="downArrowText" presStyleLbl="revTx" presStyleIdx="0" presStyleCnt="2" custScaleX="98596" custScaleY="111965" custLinFactX="-44185" custLinFactY="32116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5D5CE-03C1-4E61-90B3-814D84BE3FFC}" type="pres">
      <dgm:prSet presAssocID="{66AB457D-6717-4478-90BF-425F13EA2B63}" presName="upArrow" presStyleLbl="node1" presStyleIdx="1" presStyleCnt="2" custScaleX="31547" custScaleY="79181" custLinFactNeighborX="14017" custLinFactNeighborY="-15725"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1327E0F1-18CB-4554-ADC7-B9C34DB68D11}" type="pres">
      <dgm:prSet presAssocID="{66AB457D-6717-4478-90BF-425F13EA2B63}" presName="upArrowText" presStyleLbl="revTx" presStyleIdx="1" presStyleCnt="2" custScaleX="99383" custScaleY="98777" custLinFactX="41465" custLinFactY="-35900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DF73C7-8CC9-4DB8-B840-8AD0A2403AB2}" type="presOf" srcId="{EA1B3E72-B22D-4F60-A67B-CD322EB70296}" destId="{891E6C28-555A-4A3E-BD48-9B1FAB6B2790}" srcOrd="0" destOrd="0" presId="urn:microsoft.com/office/officeart/2005/8/layout/arrow3"/>
    <dgm:cxn modelId="{FA8CBBDD-4137-49AE-86A8-7558CD3755C1}" srcId="{09DFC3B9-9795-4646-935D-E94D79855F49}" destId="{1A538D0A-7AD6-4447-A3FC-694971DF093A}" srcOrd="3" destOrd="0" parTransId="{9BCC796E-A452-43A0-AA1A-7B9EE82C403F}" sibTransId="{9BD4CB88-9CFE-48BD-8E4F-27C7CF5B7BA4}"/>
    <dgm:cxn modelId="{0FE709BC-E6A1-4D7B-BAA9-4241EB64D17A}" srcId="{09DFC3B9-9795-4646-935D-E94D79855F49}" destId="{FC9F7D2B-8528-40C4-B1AB-AB1D78F507E2}" srcOrd="4" destOrd="0" parTransId="{A367AD62-6861-42C9-A3C1-A7C9B04ABFDF}" sibTransId="{3D3C07C6-5953-4CF6-BEE2-98153E1ACCB2}"/>
    <dgm:cxn modelId="{60BD3FAE-35AF-4E31-8026-2ED600521A72}" srcId="{EA1B3E72-B22D-4F60-A67B-CD322EB70296}" destId="{737FFAE5-E0E3-4781-A89F-5DBE4B4FABB3}" srcOrd="2" destOrd="0" parTransId="{3B088F31-8F06-4DDC-875D-B286A68AE11C}" sibTransId="{F4BA0159-8C55-4959-832E-24ECB8F2C61E}"/>
    <dgm:cxn modelId="{9902E9BF-13EB-4D74-8B87-C17EB205E28B}" srcId="{09DFC3B9-9795-4646-935D-E94D79855F49}" destId="{67F83213-27A2-459C-8152-14DA7CDA1F2F}" srcOrd="1" destOrd="0" parTransId="{92882A01-262A-4091-876E-9707A514B8BE}" sibTransId="{61D7C23F-64EA-4736-80B0-3AA699A957F9}"/>
    <dgm:cxn modelId="{3B138229-DC0C-4EBC-BEEB-31D8712B7FB8}" srcId="{66AB457D-6717-4478-90BF-425F13EA2B63}" destId="{53A050CC-1D63-42F8-817A-8E50C2E827AB}" srcOrd="2" destOrd="0" parTransId="{83765FDF-40C0-455B-BCE3-1D0B10D0F23A}" sibTransId="{C7185756-EF4B-45DD-B95A-B742AE855E47}"/>
    <dgm:cxn modelId="{F61B1AF4-74E9-470D-86E4-2C478C5107D6}" type="presOf" srcId="{09DFC3B9-9795-4646-935D-E94D79855F49}" destId="{603B0DDC-776A-4711-ACC6-34B5863F955B}" srcOrd="0" destOrd="0" presId="urn:microsoft.com/office/officeart/2005/8/layout/arrow3"/>
    <dgm:cxn modelId="{C4366D10-B3BE-4CCE-9F72-C1019100EB10}" type="presOf" srcId="{53A050CC-1D63-42F8-817A-8E50C2E827AB}" destId="{1327E0F1-18CB-4554-ADC7-B9C34DB68D11}" srcOrd="0" destOrd="3" presId="urn:microsoft.com/office/officeart/2005/8/layout/arrow3"/>
    <dgm:cxn modelId="{4BC76AC1-7A91-4603-A4F3-8EC3C65E6586}" type="presOf" srcId="{67F83213-27A2-459C-8152-14DA7CDA1F2F}" destId="{603B0DDC-776A-4711-ACC6-34B5863F955B}" srcOrd="0" destOrd="2" presId="urn:microsoft.com/office/officeart/2005/8/layout/arrow3"/>
    <dgm:cxn modelId="{9CEB9E6B-11D2-447F-8906-D36AFC64CAD8}" type="presOf" srcId="{85F0B619-23EE-4C02-800D-D94BDE30D46F}" destId="{1327E0F1-18CB-4554-ADC7-B9C34DB68D11}" srcOrd="0" destOrd="4" presId="urn:microsoft.com/office/officeart/2005/8/layout/arrow3"/>
    <dgm:cxn modelId="{9BD61330-0EB6-41B6-A32D-AE4C5F7D7985}" srcId="{EA1B3E72-B22D-4F60-A67B-CD322EB70296}" destId="{09DFC3B9-9795-4646-935D-E94D79855F49}" srcOrd="0" destOrd="0" parTransId="{055F9838-FA44-49F3-BE75-7E7B12D280FC}" sibTransId="{5F38C647-3192-4BED-A7A3-9058D3EDA43E}"/>
    <dgm:cxn modelId="{A2417364-08E5-494F-89DF-3FE26A6879B6}" type="presOf" srcId="{66AB457D-6717-4478-90BF-425F13EA2B63}" destId="{1327E0F1-18CB-4554-ADC7-B9C34DB68D11}" srcOrd="0" destOrd="0" presId="urn:microsoft.com/office/officeart/2005/8/layout/arrow3"/>
    <dgm:cxn modelId="{DD89E247-1BFC-4765-A9CF-8FF01FCCB5F6}" srcId="{09DFC3B9-9795-4646-935D-E94D79855F49}" destId="{32C2865D-3A96-4176-B567-E003B84D06F6}" srcOrd="2" destOrd="0" parTransId="{674570C9-6984-4AEE-8CC9-525A003E8422}" sibTransId="{7297744F-2FD6-4BF3-A8D7-D16B3BA62F6B}"/>
    <dgm:cxn modelId="{92BD0864-C249-4F05-8847-07D09AC03F9C}" srcId="{66AB457D-6717-4478-90BF-425F13EA2B63}" destId="{85F0B619-23EE-4C02-800D-D94BDE30D46F}" srcOrd="3" destOrd="0" parTransId="{02A40BCD-21D9-4B79-A9AE-CFDBE6668AC1}" sibTransId="{15F16D18-0B41-4CCA-A095-2E92F78F8F72}"/>
    <dgm:cxn modelId="{4EB9C144-309D-466B-829C-5F799A3AC989}" srcId="{66AB457D-6717-4478-90BF-425F13EA2B63}" destId="{B1D56A2B-B8B4-4BFE-94B7-AA1A8813638D}" srcOrd="1" destOrd="0" parTransId="{998469B5-95FE-4729-8633-A0E94763A41D}" sibTransId="{7B8BE9A1-5193-4EF7-9C5E-7AEF088DF630}"/>
    <dgm:cxn modelId="{DE4CCAAA-F014-4668-875D-B304BEC723CE}" type="presOf" srcId="{A19E3BF9-819D-4ADF-8B7F-F9B6B6E0FDDF}" destId="{1327E0F1-18CB-4554-ADC7-B9C34DB68D11}" srcOrd="0" destOrd="1" presId="urn:microsoft.com/office/officeart/2005/8/layout/arrow3"/>
    <dgm:cxn modelId="{1253C05B-1720-451D-8DC7-5DC8DB2D092D}" type="presOf" srcId="{34AA4315-5A98-4A3D-B49A-1E4E1699B2FD}" destId="{1327E0F1-18CB-4554-ADC7-B9C34DB68D11}" srcOrd="0" destOrd="5" presId="urn:microsoft.com/office/officeart/2005/8/layout/arrow3"/>
    <dgm:cxn modelId="{38ADB0F4-610E-4DEA-9BBD-8E967A8FBE9A}" srcId="{66AB457D-6717-4478-90BF-425F13EA2B63}" destId="{A19E3BF9-819D-4ADF-8B7F-F9B6B6E0FDDF}" srcOrd="0" destOrd="0" parTransId="{0D19360B-4063-432D-B85F-443645748B89}" sibTransId="{87B69BD8-D170-472B-BCA1-F5C4770D6B65}"/>
    <dgm:cxn modelId="{F331CE7F-8AD3-401F-ABAA-CDC48632C373}" type="presOf" srcId="{B1D56A2B-B8B4-4BFE-94B7-AA1A8813638D}" destId="{1327E0F1-18CB-4554-ADC7-B9C34DB68D11}" srcOrd="0" destOrd="2" presId="urn:microsoft.com/office/officeart/2005/8/layout/arrow3"/>
    <dgm:cxn modelId="{B46EAF91-6AFB-4708-9600-29589FE5DE17}" type="presOf" srcId="{2BFBA6B2-AF42-4E8B-ADD3-2280A0E9B84D}" destId="{603B0DDC-776A-4711-ACC6-34B5863F955B}" srcOrd="0" destOrd="1" presId="urn:microsoft.com/office/officeart/2005/8/layout/arrow3"/>
    <dgm:cxn modelId="{3870B825-FD83-4C89-A351-4BB003F8010D}" srcId="{09DFC3B9-9795-4646-935D-E94D79855F49}" destId="{2BFBA6B2-AF42-4E8B-ADD3-2280A0E9B84D}" srcOrd="0" destOrd="0" parTransId="{D56BF12B-5F4E-46B0-A4F3-6E72EB595785}" sibTransId="{13846236-1715-4C57-809A-D0E9946990E2}"/>
    <dgm:cxn modelId="{B0DC4265-4851-4E82-9A88-8AF79492A6FE}" srcId="{EA1B3E72-B22D-4F60-A67B-CD322EB70296}" destId="{66AB457D-6717-4478-90BF-425F13EA2B63}" srcOrd="1" destOrd="0" parTransId="{73E84C5E-1B70-4845-8174-A356FE10A01A}" sibTransId="{120F59EE-8973-4517-B5AA-F3161B4007B4}"/>
    <dgm:cxn modelId="{DADBA964-030C-445E-8476-5CB259A1F1A4}" type="presOf" srcId="{32C2865D-3A96-4176-B567-E003B84D06F6}" destId="{603B0DDC-776A-4711-ACC6-34B5863F955B}" srcOrd="0" destOrd="3" presId="urn:microsoft.com/office/officeart/2005/8/layout/arrow3"/>
    <dgm:cxn modelId="{9CDE91D4-1CFB-465F-8CC6-7202F4DF6B81}" type="presOf" srcId="{FC9F7D2B-8528-40C4-B1AB-AB1D78F507E2}" destId="{603B0DDC-776A-4711-ACC6-34B5863F955B}" srcOrd="0" destOrd="5" presId="urn:microsoft.com/office/officeart/2005/8/layout/arrow3"/>
    <dgm:cxn modelId="{EDB4699A-ABB0-4760-9ACB-B0436E24CE79}" type="presOf" srcId="{1A538D0A-7AD6-4447-A3FC-694971DF093A}" destId="{603B0DDC-776A-4711-ACC6-34B5863F955B}" srcOrd="0" destOrd="4" presId="urn:microsoft.com/office/officeart/2005/8/layout/arrow3"/>
    <dgm:cxn modelId="{FC6F6909-03FD-4499-B81C-5B8D9644CEDA}" srcId="{66AB457D-6717-4478-90BF-425F13EA2B63}" destId="{34AA4315-5A98-4A3D-B49A-1E4E1699B2FD}" srcOrd="4" destOrd="0" parTransId="{EA6F8159-A10E-4491-95F4-7468D9A2AA0F}" sibTransId="{EFE72129-8984-4393-B45D-8BA84ACB8E9B}"/>
    <dgm:cxn modelId="{2198DC29-E3C1-4F2E-B031-8323939CDB16}" type="presParOf" srcId="{891E6C28-555A-4A3E-BD48-9B1FAB6B2790}" destId="{D86ECE91-6BFF-45B2-8B95-B6E044CAC7FE}" srcOrd="0" destOrd="0" presId="urn:microsoft.com/office/officeart/2005/8/layout/arrow3"/>
    <dgm:cxn modelId="{08F03024-6220-4626-97C8-4433C5C315A0}" type="presParOf" srcId="{891E6C28-555A-4A3E-BD48-9B1FAB6B2790}" destId="{E2122268-BD68-40E7-89E5-91D0ED90D918}" srcOrd="1" destOrd="0" presId="urn:microsoft.com/office/officeart/2005/8/layout/arrow3"/>
    <dgm:cxn modelId="{6A3E185A-C099-4786-8F9A-73D26483AF34}" type="presParOf" srcId="{891E6C28-555A-4A3E-BD48-9B1FAB6B2790}" destId="{603B0DDC-776A-4711-ACC6-34B5863F955B}" srcOrd="2" destOrd="0" presId="urn:microsoft.com/office/officeart/2005/8/layout/arrow3"/>
    <dgm:cxn modelId="{65EC1DC6-F8AD-4556-8BF0-E555D9E3C07A}" type="presParOf" srcId="{891E6C28-555A-4A3E-BD48-9B1FAB6B2790}" destId="{B745D5CE-03C1-4E61-90B3-814D84BE3FFC}" srcOrd="3" destOrd="0" presId="urn:microsoft.com/office/officeart/2005/8/layout/arrow3"/>
    <dgm:cxn modelId="{CC4E2690-B696-46EA-8435-E1ED997F9F79}" type="presParOf" srcId="{891E6C28-555A-4A3E-BD48-9B1FAB6B2790}" destId="{1327E0F1-18CB-4554-ADC7-B9C34DB68D11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3CDA7A0-BAB3-4B73-8287-3313F62DE901}" type="doc">
      <dgm:prSet loTypeId="urn:microsoft.com/office/officeart/2008/layout/AscendingPictureAccentProcess" loCatId="process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670235A3-C63A-4E30-92CC-FD2D161F8D32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178,5 млн. руб.</a:t>
          </a:r>
        </a:p>
      </dgm:t>
    </dgm:pt>
    <dgm:pt modelId="{7C4E4A47-8439-4309-8D7B-D483D62A23A0}" type="parTrans" cxnId="{255D4E0C-3C78-430B-B164-19A7766A7283}">
      <dgm:prSet/>
      <dgm:spPr/>
      <dgm:t>
        <a:bodyPr/>
        <a:lstStyle/>
        <a:p>
          <a:endParaRPr lang="ru-RU"/>
        </a:p>
      </dgm:t>
    </dgm:pt>
    <dgm:pt modelId="{A5C29DD9-8190-420C-AE2A-BE487243042F}" type="sibTrans" cxnId="{255D4E0C-3C78-430B-B164-19A7766A7283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E944209-6D05-47D8-96F1-9318A582A6CE}">
      <dgm:prSet phldrT="[Текст]" custT="1"/>
      <dgm:spPr>
        <a:solidFill>
          <a:srgbClr val="FF0000">
            <a:alpha val="80000"/>
          </a:srgbClr>
        </a:solidFill>
      </dgm:spPr>
      <dgm:t>
        <a:bodyPr/>
        <a:lstStyle/>
        <a:p>
          <a:r>
            <a:rPr lang="ru-RU" sz="1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205,6 млн. руб.</a:t>
          </a:r>
        </a:p>
      </dgm:t>
    </dgm:pt>
    <dgm:pt modelId="{A03A77A1-C6F6-45E9-A100-986A0E55F8C4}" type="parTrans" cxnId="{25DED29C-2087-4827-9821-B60EE947D971}">
      <dgm:prSet/>
      <dgm:spPr/>
      <dgm:t>
        <a:bodyPr/>
        <a:lstStyle/>
        <a:p>
          <a:endParaRPr lang="ru-RU"/>
        </a:p>
      </dgm:t>
    </dgm:pt>
    <dgm:pt modelId="{85CCB0C9-4B80-40E5-AF1B-3920596D570A}" type="sibTrans" cxnId="{25DED29C-2087-4827-9821-B60EE947D971}">
      <dgm:prSet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9C482B3-5E21-41C9-B0B1-02DA1A1803B0}" type="pres">
      <dgm:prSet presAssocID="{63CDA7A0-BAB3-4B73-8287-3313F62DE9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41AAA49-2033-4148-8E18-5706421DEE28}" type="pres">
      <dgm:prSet presAssocID="{63CDA7A0-BAB3-4B73-8287-3313F62DE901}" presName="dot1" presStyleLbl="alignNode1" presStyleIdx="0" presStyleCnt="10"/>
      <dgm:spPr/>
    </dgm:pt>
    <dgm:pt modelId="{74CB67BE-8C81-4987-B65F-46800E2D1ED3}" type="pres">
      <dgm:prSet presAssocID="{63CDA7A0-BAB3-4B73-8287-3313F62DE901}" presName="dot2" presStyleLbl="alignNode1" presStyleIdx="1" presStyleCnt="10"/>
      <dgm:spPr/>
    </dgm:pt>
    <dgm:pt modelId="{6EB01524-05A2-46A1-8874-AEEBAA95C191}" type="pres">
      <dgm:prSet presAssocID="{63CDA7A0-BAB3-4B73-8287-3313F62DE901}" presName="dot3" presStyleLbl="alignNode1" presStyleIdx="2" presStyleCnt="10"/>
      <dgm:spPr/>
    </dgm:pt>
    <dgm:pt modelId="{7364A6FA-6739-4A20-9578-230A18685B06}" type="pres">
      <dgm:prSet presAssocID="{63CDA7A0-BAB3-4B73-8287-3313F62DE901}" presName="dotArrow1" presStyleLbl="alignNode1" presStyleIdx="3" presStyleCnt="10"/>
      <dgm:spPr/>
    </dgm:pt>
    <dgm:pt modelId="{94F19087-52BB-4499-9683-465139779DC4}" type="pres">
      <dgm:prSet presAssocID="{63CDA7A0-BAB3-4B73-8287-3313F62DE901}" presName="dotArrow2" presStyleLbl="alignNode1" presStyleIdx="4" presStyleCnt="10"/>
      <dgm:spPr/>
    </dgm:pt>
    <dgm:pt modelId="{5A5A9064-AB39-4A5A-9408-B3BB1C65C211}" type="pres">
      <dgm:prSet presAssocID="{63CDA7A0-BAB3-4B73-8287-3313F62DE901}" presName="dotArrow3" presStyleLbl="alignNode1" presStyleIdx="5" presStyleCnt="10"/>
      <dgm:spPr/>
    </dgm:pt>
    <dgm:pt modelId="{BB6EAAE1-61DC-410C-BA85-16D55F3FD2BC}" type="pres">
      <dgm:prSet presAssocID="{63CDA7A0-BAB3-4B73-8287-3313F62DE901}" presName="dotArrow4" presStyleLbl="alignNode1" presStyleIdx="6" presStyleCnt="10"/>
      <dgm:spPr/>
    </dgm:pt>
    <dgm:pt modelId="{2B7AFE25-3D1F-4270-A66E-CFAAB96CD0B8}" type="pres">
      <dgm:prSet presAssocID="{63CDA7A0-BAB3-4B73-8287-3313F62DE901}" presName="dotArrow5" presStyleLbl="alignNode1" presStyleIdx="7" presStyleCnt="10"/>
      <dgm:spPr/>
    </dgm:pt>
    <dgm:pt modelId="{6011FCC3-2702-48B4-9438-4828DBA91314}" type="pres">
      <dgm:prSet presAssocID="{63CDA7A0-BAB3-4B73-8287-3313F62DE901}" presName="dotArrow6" presStyleLbl="alignNode1" presStyleIdx="8" presStyleCnt="10"/>
      <dgm:spPr/>
    </dgm:pt>
    <dgm:pt modelId="{12F7885A-5E00-4274-AFC3-F893C6620C55}" type="pres">
      <dgm:prSet presAssocID="{63CDA7A0-BAB3-4B73-8287-3313F62DE901}" presName="dotArrow7" presStyleLbl="alignNode1" presStyleIdx="9" presStyleCnt="10"/>
      <dgm:spPr/>
    </dgm:pt>
    <dgm:pt modelId="{B149ABAB-2C6D-42FF-93FB-8728E3143A9E}" type="pres">
      <dgm:prSet presAssocID="{670235A3-C63A-4E30-92CC-FD2D161F8D32}" presName="parTx1" presStyleLbl="node1" presStyleIdx="0" presStyleCnt="2"/>
      <dgm:spPr/>
      <dgm:t>
        <a:bodyPr/>
        <a:lstStyle/>
        <a:p>
          <a:endParaRPr lang="ru-RU"/>
        </a:p>
      </dgm:t>
    </dgm:pt>
    <dgm:pt modelId="{02A5FB5B-B155-4574-89A0-64051BFBC0F5}" type="pres">
      <dgm:prSet presAssocID="{A5C29DD9-8190-420C-AE2A-BE487243042F}" presName="picture1" presStyleCnt="0"/>
      <dgm:spPr/>
    </dgm:pt>
    <dgm:pt modelId="{00C92876-DE9F-4675-B505-65A72D6933CC}" type="pres">
      <dgm:prSet presAssocID="{A5C29DD9-8190-420C-AE2A-BE487243042F}" presName="imageRepeatNode" presStyleLbl="fgImgPlace1" presStyleIdx="0" presStyleCnt="2"/>
      <dgm:spPr/>
      <dgm:t>
        <a:bodyPr/>
        <a:lstStyle/>
        <a:p>
          <a:endParaRPr lang="ru-RU"/>
        </a:p>
      </dgm:t>
    </dgm:pt>
    <dgm:pt modelId="{C7919366-DC24-4CC2-8288-6F1BDD9ECECA}" type="pres">
      <dgm:prSet presAssocID="{AE944209-6D05-47D8-96F1-9318A582A6CE}" presName="parTx2" presStyleLbl="node1" presStyleIdx="1" presStyleCnt="2" custLinFactNeighborX="1368" custLinFactNeighborY="-6855"/>
      <dgm:spPr/>
      <dgm:t>
        <a:bodyPr/>
        <a:lstStyle/>
        <a:p>
          <a:endParaRPr lang="ru-RU"/>
        </a:p>
      </dgm:t>
    </dgm:pt>
    <dgm:pt modelId="{4A1886B1-24CE-4083-89AC-549B3921C947}" type="pres">
      <dgm:prSet presAssocID="{85CCB0C9-4B80-40E5-AF1B-3920596D570A}" presName="picture2" presStyleCnt="0"/>
      <dgm:spPr/>
    </dgm:pt>
    <dgm:pt modelId="{3AD64FB3-91BC-42D1-83CD-C89855A701DD}" type="pres">
      <dgm:prSet presAssocID="{85CCB0C9-4B80-40E5-AF1B-3920596D570A}" presName="imageRepeatNode" presStyleLbl="fgImgPlace1" presStyleIdx="1" presStyleCnt="2" custLinFactNeighborX="-2625" custLinFactNeighborY="11"/>
      <dgm:spPr/>
      <dgm:t>
        <a:bodyPr/>
        <a:lstStyle/>
        <a:p>
          <a:endParaRPr lang="ru-RU"/>
        </a:p>
      </dgm:t>
    </dgm:pt>
  </dgm:ptLst>
  <dgm:cxnLst>
    <dgm:cxn modelId="{BA662AA8-EE22-4BD1-B023-34B365E348AF}" type="presOf" srcId="{670235A3-C63A-4E30-92CC-FD2D161F8D32}" destId="{B149ABAB-2C6D-42FF-93FB-8728E3143A9E}" srcOrd="0" destOrd="0" presId="urn:microsoft.com/office/officeart/2008/layout/AscendingPictureAccentProcess"/>
    <dgm:cxn modelId="{00B9C0C7-2078-4802-9279-AACF0C0500AD}" type="presOf" srcId="{AE944209-6D05-47D8-96F1-9318A582A6CE}" destId="{C7919366-DC24-4CC2-8288-6F1BDD9ECECA}" srcOrd="0" destOrd="0" presId="urn:microsoft.com/office/officeart/2008/layout/AscendingPictureAccentProcess"/>
    <dgm:cxn modelId="{BD663584-D94B-431A-9468-2E7A3F1596DD}" type="presOf" srcId="{A5C29DD9-8190-420C-AE2A-BE487243042F}" destId="{00C92876-DE9F-4675-B505-65A72D6933CC}" srcOrd="0" destOrd="0" presId="urn:microsoft.com/office/officeart/2008/layout/AscendingPictureAccentProcess"/>
    <dgm:cxn modelId="{25DED29C-2087-4827-9821-B60EE947D971}" srcId="{63CDA7A0-BAB3-4B73-8287-3313F62DE901}" destId="{AE944209-6D05-47D8-96F1-9318A582A6CE}" srcOrd="1" destOrd="0" parTransId="{A03A77A1-C6F6-45E9-A100-986A0E55F8C4}" sibTransId="{85CCB0C9-4B80-40E5-AF1B-3920596D570A}"/>
    <dgm:cxn modelId="{255D4E0C-3C78-430B-B164-19A7766A7283}" srcId="{63CDA7A0-BAB3-4B73-8287-3313F62DE901}" destId="{670235A3-C63A-4E30-92CC-FD2D161F8D32}" srcOrd="0" destOrd="0" parTransId="{7C4E4A47-8439-4309-8D7B-D483D62A23A0}" sibTransId="{A5C29DD9-8190-420C-AE2A-BE487243042F}"/>
    <dgm:cxn modelId="{A99B799C-4316-44D9-801C-FAF43AE961B7}" type="presOf" srcId="{63CDA7A0-BAB3-4B73-8287-3313F62DE901}" destId="{E9C482B3-5E21-41C9-B0B1-02DA1A1803B0}" srcOrd="0" destOrd="0" presId="urn:microsoft.com/office/officeart/2008/layout/AscendingPictureAccentProcess"/>
    <dgm:cxn modelId="{10EAE862-1C8A-4BEB-8770-BA534CC4ADCA}" type="presOf" srcId="{85CCB0C9-4B80-40E5-AF1B-3920596D570A}" destId="{3AD64FB3-91BC-42D1-83CD-C89855A701DD}" srcOrd="0" destOrd="0" presId="urn:microsoft.com/office/officeart/2008/layout/AscendingPictureAccentProcess"/>
    <dgm:cxn modelId="{F09DA80D-3584-4A61-9AA1-3A82753B5D22}" type="presParOf" srcId="{E9C482B3-5E21-41C9-B0B1-02DA1A1803B0}" destId="{A41AAA49-2033-4148-8E18-5706421DEE28}" srcOrd="0" destOrd="0" presId="urn:microsoft.com/office/officeart/2008/layout/AscendingPictureAccentProcess"/>
    <dgm:cxn modelId="{02EDCDE3-4854-44E0-B927-A35E81BBD60E}" type="presParOf" srcId="{E9C482B3-5E21-41C9-B0B1-02DA1A1803B0}" destId="{74CB67BE-8C81-4987-B65F-46800E2D1ED3}" srcOrd="1" destOrd="0" presId="urn:microsoft.com/office/officeart/2008/layout/AscendingPictureAccentProcess"/>
    <dgm:cxn modelId="{6278FB6E-5985-4982-8FCE-231C7441B97D}" type="presParOf" srcId="{E9C482B3-5E21-41C9-B0B1-02DA1A1803B0}" destId="{6EB01524-05A2-46A1-8874-AEEBAA95C191}" srcOrd="2" destOrd="0" presId="urn:microsoft.com/office/officeart/2008/layout/AscendingPictureAccentProcess"/>
    <dgm:cxn modelId="{186E853D-3859-4E43-8582-D6342BB9BDDD}" type="presParOf" srcId="{E9C482B3-5E21-41C9-B0B1-02DA1A1803B0}" destId="{7364A6FA-6739-4A20-9578-230A18685B06}" srcOrd="3" destOrd="0" presId="urn:microsoft.com/office/officeart/2008/layout/AscendingPictureAccentProcess"/>
    <dgm:cxn modelId="{82DA482C-2585-47E3-9138-0D82E0319022}" type="presParOf" srcId="{E9C482B3-5E21-41C9-B0B1-02DA1A1803B0}" destId="{94F19087-52BB-4499-9683-465139779DC4}" srcOrd="4" destOrd="0" presId="urn:microsoft.com/office/officeart/2008/layout/AscendingPictureAccentProcess"/>
    <dgm:cxn modelId="{4C391DBD-6FC1-45C1-98BE-702EC61F8996}" type="presParOf" srcId="{E9C482B3-5E21-41C9-B0B1-02DA1A1803B0}" destId="{5A5A9064-AB39-4A5A-9408-B3BB1C65C211}" srcOrd="5" destOrd="0" presId="urn:microsoft.com/office/officeart/2008/layout/AscendingPictureAccentProcess"/>
    <dgm:cxn modelId="{F7084DEE-C572-4432-8962-CBFEB95A911B}" type="presParOf" srcId="{E9C482B3-5E21-41C9-B0B1-02DA1A1803B0}" destId="{BB6EAAE1-61DC-410C-BA85-16D55F3FD2BC}" srcOrd="6" destOrd="0" presId="urn:microsoft.com/office/officeart/2008/layout/AscendingPictureAccentProcess"/>
    <dgm:cxn modelId="{6965287B-39FD-4DAC-8FDC-F56417A6E92B}" type="presParOf" srcId="{E9C482B3-5E21-41C9-B0B1-02DA1A1803B0}" destId="{2B7AFE25-3D1F-4270-A66E-CFAAB96CD0B8}" srcOrd="7" destOrd="0" presId="urn:microsoft.com/office/officeart/2008/layout/AscendingPictureAccentProcess"/>
    <dgm:cxn modelId="{49F400BE-4DCA-4F90-97D1-42ACFB11779F}" type="presParOf" srcId="{E9C482B3-5E21-41C9-B0B1-02DA1A1803B0}" destId="{6011FCC3-2702-48B4-9438-4828DBA91314}" srcOrd="8" destOrd="0" presId="urn:microsoft.com/office/officeart/2008/layout/AscendingPictureAccentProcess"/>
    <dgm:cxn modelId="{56AC2694-89AD-471A-89A8-D76E495A6E82}" type="presParOf" srcId="{E9C482B3-5E21-41C9-B0B1-02DA1A1803B0}" destId="{12F7885A-5E00-4274-AFC3-F893C6620C55}" srcOrd="9" destOrd="0" presId="urn:microsoft.com/office/officeart/2008/layout/AscendingPictureAccentProcess"/>
    <dgm:cxn modelId="{9F82FE45-93E6-4E09-B017-D083E619B51A}" type="presParOf" srcId="{E9C482B3-5E21-41C9-B0B1-02DA1A1803B0}" destId="{B149ABAB-2C6D-42FF-93FB-8728E3143A9E}" srcOrd="10" destOrd="0" presId="urn:microsoft.com/office/officeart/2008/layout/AscendingPictureAccentProcess"/>
    <dgm:cxn modelId="{E7417229-2323-49AC-9496-A2FD003630B6}" type="presParOf" srcId="{E9C482B3-5E21-41C9-B0B1-02DA1A1803B0}" destId="{02A5FB5B-B155-4574-89A0-64051BFBC0F5}" srcOrd="11" destOrd="0" presId="urn:microsoft.com/office/officeart/2008/layout/AscendingPictureAccentProcess"/>
    <dgm:cxn modelId="{2D276CFD-7B4C-4602-A4CC-CEDD14D42677}" type="presParOf" srcId="{02A5FB5B-B155-4574-89A0-64051BFBC0F5}" destId="{00C92876-DE9F-4675-B505-65A72D6933CC}" srcOrd="0" destOrd="0" presId="urn:microsoft.com/office/officeart/2008/layout/AscendingPictureAccentProcess"/>
    <dgm:cxn modelId="{42B14CE0-6FD4-42A5-8DBC-1CC4E85CF836}" type="presParOf" srcId="{E9C482B3-5E21-41C9-B0B1-02DA1A1803B0}" destId="{C7919366-DC24-4CC2-8288-6F1BDD9ECECA}" srcOrd="12" destOrd="0" presId="urn:microsoft.com/office/officeart/2008/layout/AscendingPictureAccentProcess"/>
    <dgm:cxn modelId="{B9410F90-4EE7-4196-9769-F8B0C0CC7C26}" type="presParOf" srcId="{E9C482B3-5E21-41C9-B0B1-02DA1A1803B0}" destId="{4A1886B1-24CE-4083-89AC-549B3921C947}" srcOrd="13" destOrd="0" presId="urn:microsoft.com/office/officeart/2008/layout/AscendingPictureAccentProcess"/>
    <dgm:cxn modelId="{004EC971-B331-4D85-B17B-D70FF7F64F0D}" type="presParOf" srcId="{4A1886B1-24CE-4083-89AC-549B3921C947}" destId="{3AD64FB3-91BC-42D1-83CD-C89855A701DD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EB23E0-8E79-4D8D-B257-D32BA7AD8B1F}" type="doc">
      <dgm:prSet loTypeId="urn:microsoft.com/office/officeart/2005/8/layout/hierarchy3" loCatId="hierarchy" qsTypeId="urn:microsoft.com/office/officeart/2005/8/quickstyle/simple1#3" qsCatId="simple" csTypeId="urn:microsoft.com/office/officeart/2005/8/colors/accent1_2#4" csCatId="accent1" phldr="1"/>
      <dgm:spPr/>
      <dgm:t>
        <a:bodyPr/>
        <a:lstStyle/>
        <a:p>
          <a:endParaRPr lang="ru-RU"/>
        </a:p>
      </dgm:t>
    </dgm:pt>
    <dgm:pt modelId="{54B4EBEB-A28A-420C-AEC6-E56DA32414DF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FF0000"/>
          </a:solidFill>
        </a:ln>
      </dgm:spPr>
      <dgm:t>
        <a:bodyPr/>
        <a:lstStyle/>
        <a:p>
          <a:r>
            <a:rPr lang="ru-RU" sz="1400" b="1" dirty="0" smtClean="0">
              <a:solidFill>
                <a:srgbClr val="0070C0"/>
              </a:solidFill>
              <a:latin typeface="Calibri" pitchFamily="34" charset="0"/>
              <a:cs typeface="Calibri" pitchFamily="34" charset="0"/>
            </a:rPr>
            <a:t>2018 г.</a:t>
          </a:r>
          <a:endParaRPr lang="ru-RU" sz="1400" b="1" dirty="0">
            <a:solidFill>
              <a:srgbClr val="0070C0"/>
            </a:solidFill>
            <a:latin typeface="Calibri" pitchFamily="34" charset="0"/>
            <a:cs typeface="Calibri" pitchFamily="34" charset="0"/>
          </a:endParaRPr>
        </a:p>
      </dgm:t>
    </dgm:pt>
    <dgm:pt modelId="{8E640F4D-8C18-44B0-958F-247BACFCC7F9}" type="parTrans" cxnId="{70AD170E-5765-43A3-99A4-ADBBFB981B57}">
      <dgm:prSet/>
      <dgm:spPr/>
      <dgm:t>
        <a:bodyPr/>
        <a:lstStyle/>
        <a:p>
          <a:endParaRPr lang="ru-RU"/>
        </a:p>
      </dgm:t>
    </dgm:pt>
    <dgm:pt modelId="{AC2C9F5F-B4B2-49FB-8FED-CE2867C17740}" type="sibTrans" cxnId="{70AD170E-5765-43A3-99A4-ADBBFB981B57}">
      <dgm:prSet/>
      <dgm:spPr/>
      <dgm:t>
        <a:bodyPr/>
        <a:lstStyle/>
        <a:p>
          <a:endParaRPr lang="ru-RU"/>
        </a:p>
      </dgm:t>
    </dgm:pt>
    <dgm:pt modelId="{A8EC6370-60E4-460F-80BF-D46C2F566C7E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112 726 ед.</a:t>
          </a:r>
          <a:endParaRPr lang="ru-RU" sz="14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57EEE8EE-FCC4-4E6C-93A9-617358C9B1B4}" type="parTrans" cxnId="{99B3491B-1E8C-4899-9A7F-C47317472E2C}">
      <dgm:prSet/>
      <dgm:spPr/>
      <dgm:t>
        <a:bodyPr/>
        <a:lstStyle/>
        <a:p>
          <a:endParaRPr lang="ru-RU"/>
        </a:p>
      </dgm:t>
    </dgm:pt>
    <dgm:pt modelId="{9AB7F05B-8A3A-4226-AB11-1E2E752F5709}" type="sibTrans" cxnId="{99B3491B-1E8C-4899-9A7F-C47317472E2C}">
      <dgm:prSet/>
      <dgm:spPr/>
      <dgm:t>
        <a:bodyPr/>
        <a:lstStyle/>
        <a:p>
          <a:endParaRPr lang="ru-RU"/>
        </a:p>
      </dgm:t>
    </dgm:pt>
    <dgm:pt modelId="{8FA0A55F-714B-4D3A-A1A8-2C597E27CEF4}">
      <dgm:prSet phldrT="[Текст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>
          <a:solidFill>
            <a:srgbClr val="C00000"/>
          </a:solidFill>
        </a:ln>
      </dgm:spPr>
      <dgm:t>
        <a:bodyPr/>
        <a:lstStyle/>
        <a:p>
          <a:r>
            <a:rPr lang="ru-RU" sz="1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rPr>
            <a:t>2019 г. </a:t>
          </a:r>
          <a:endParaRPr lang="ru-RU" sz="1400" b="1" dirty="0">
            <a:solidFill>
              <a:srgbClr val="FF0000"/>
            </a:solidFill>
            <a:latin typeface="Calibri" pitchFamily="34" charset="0"/>
            <a:cs typeface="Calibri" pitchFamily="34" charset="0"/>
          </a:endParaRPr>
        </a:p>
      </dgm:t>
    </dgm:pt>
    <dgm:pt modelId="{320C764F-8D93-40E4-8C65-D03C7891EE9F}" type="parTrans" cxnId="{65AEECCE-8EB4-4321-94E3-A4A2451FE76F}">
      <dgm:prSet/>
      <dgm:spPr/>
      <dgm:t>
        <a:bodyPr/>
        <a:lstStyle/>
        <a:p>
          <a:endParaRPr lang="ru-RU"/>
        </a:p>
      </dgm:t>
    </dgm:pt>
    <dgm:pt modelId="{071877D7-26B9-49E9-B356-79E4DB6D012F}" type="sibTrans" cxnId="{65AEECCE-8EB4-4321-94E3-A4A2451FE76F}">
      <dgm:prSet/>
      <dgm:spPr/>
      <dgm:t>
        <a:bodyPr/>
        <a:lstStyle/>
        <a:p>
          <a:endParaRPr lang="ru-RU"/>
        </a:p>
      </dgm:t>
    </dgm:pt>
    <dgm:pt modelId="{7E972FCA-72D1-4E59-8145-9535E6D0F134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bg1"/>
        </a:solidFill>
        <a:ln>
          <a:solidFill>
            <a:srgbClr val="FF0000"/>
          </a:solidFill>
        </a:ln>
      </dgm:spPr>
      <dgm:t>
        <a:bodyPr/>
        <a:lstStyle/>
        <a:p>
          <a:r>
            <a:rPr lang="ru-RU" sz="1400" b="1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rPr>
            <a:t>116 654 ед.</a:t>
          </a:r>
          <a:endParaRPr lang="ru-RU" sz="1400" b="1" dirty="0">
            <a:solidFill>
              <a:schemeClr val="tx1"/>
            </a:solidFill>
            <a:latin typeface="Calibri" pitchFamily="34" charset="0"/>
            <a:cs typeface="Calibri" pitchFamily="34" charset="0"/>
          </a:endParaRPr>
        </a:p>
      </dgm:t>
    </dgm:pt>
    <dgm:pt modelId="{4FF95C4F-5377-4996-B70D-368F216075AB}" type="parTrans" cxnId="{862A733A-8DD8-4A79-9257-825663708BB5}">
      <dgm:prSet/>
      <dgm:spPr/>
      <dgm:t>
        <a:bodyPr/>
        <a:lstStyle/>
        <a:p>
          <a:endParaRPr lang="ru-RU"/>
        </a:p>
      </dgm:t>
    </dgm:pt>
    <dgm:pt modelId="{CEDD4314-2B25-49F1-A8C3-431903EFB32F}" type="sibTrans" cxnId="{862A733A-8DD8-4A79-9257-825663708BB5}">
      <dgm:prSet/>
      <dgm:spPr/>
      <dgm:t>
        <a:bodyPr/>
        <a:lstStyle/>
        <a:p>
          <a:endParaRPr lang="ru-RU"/>
        </a:p>
      </dgm:t>
    </dgm:pt>
    <dgm:pt modelId="{6F697755-C7F3-4FA4-9C4B-41EB7E3C23C4}" type="pres">
      <dgm:prSet presAssocID="{EFEB23E0-8E79-4D8D-B257-D32BA7AD8B1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DA66C0D-CE19-4226-BCC0-83D3A5222CDD}" type="pres">
      <dgm:prSet presAssocID="{54B4EBEB-A28A-420C-AEC6-E56DA32414DF}" presName="root" presStyleCnt="0"/>
      <dgm:spPr/>
    </dgm:pt>
    <dgm:pt modelId="{B495A4F7-3D3B-43FC-8A56-0F7E84326ACB}" type="pres">
      <dgm:prSet presAssocID="{54B4EBEB-A28A-420C-AEC6-E56DA32414DF}" presName="rootComposite" presStyleCnt="0"/>
      <dgm:spPr/>
    </dgm:pt>
    <dgm:pt modelId="{111F240C-C187-43AB-BE99-37227F7DA408}" type="pres">
      <dgm:prSet presAssocID="{54B4EBEB-A28A-420C-AEC6-E56DA32414DF}" presName="rootText" presStyleLbl="node1" presStyleIdx="0" presStyleCnt="2"/>
      <dgm:spPr/>
      <dgm:t>
        <a:bodyPr/>
        <a:lstStyle/>
        <a:p>
          <a:endParaRPr lang="ru-RU"/>
        </a:p>
      </dgm:t>
    </dgm:pt>
    <dgm:pt modelId="{4114C117-433D-42B7-8ACD-DDB70C20561D}" type="pres">
      <dgm:prSet presAssocID="{54B4EBEB-A28A-420C-AEC6-E56DA32414DF}" presName="rootConnector" presStyleLbl="node1" presStyleIdx="0" presStyleCnt="2"/>
      <dgm:spPr/>
      <dgm:t>
        <a:bodyPr/>
        <a:lstStyle/>
        <a:p>
          <a:endParaRPr lang="ru-RU"/>
        </a:p>
      </dgm:t>
    </dgm:pt>
    <dgm:pt modelId="{2095BFB8-973D-4199-9AF0-7272D16654EB}" type="pres">
      <dgm:prSet presAssocID="{54B4EBEB-A28A-420C-AEC6-E56DA32414DF}" presName="childShape" presStyleCnt="0"/>
      <dgm:spPr/>
    </dgm:pt>
    <dgm:pt modelId="{0D7821B1-01B8-4A39-B069-998C75D7578A}" type="pres">
      <dgm:prSet presAssocID="{57EEE8EE-FCC4-4E6C-93A9-617358C9B1B4}" presName="Name13" presStyleLbl="parChTrans1D2" presStyleIdx="0" presStyleCnt="2"/>
      <dgm:spPr/>
      <dgm:t>
        <a:bodyPr/>
        <a:lstStyle/>
        <a:p>
          <a:endParaRPr lang="ru-RU"/>
        </a:p>
      </dgm:t>
    </dgm:pt>
    <dgm:pt modelId="{437C8B3F-E335-4938-8E62-545551F6677B}" type="pres">
      <dgm:prSet presAssocID="{A8EC6370-60E4-460F-80BF-D46C2F566C7E}" presName="childText" presStyleLbl="bgAcc1" presStyleIdx="0" presStyleCnt="2" custScaleX="131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0DE546-F796-4561-926E-AD34820B0432}" type="pres">
      <dgm:prSet presAssocID="{8FA0A55F-714B-4D3A-A1A8-2C597E27CEF4}" presName="root" presStyleCnt="0"/>
      <dgm:spPr/>
    </dgm:pt>
    <dgm:pt modelId="{B084C5FD-93C6-4CBD-839F-AB5C8117B355}" type="pres">
      <dgm:prSet presAssocID="{8FA0A55F-714B-4D3A-A1A8-2C597E27CEF4}" presName="rootComposite" presStyleCnt="0"/>
      <dgm:spPr/>
    </dgm:pt>
    <dgm:pt modelId="{1C2DB13E-17A6-43FB-BA26-D4171D0BCA8C}" type="pres">
      <dgm:prSet presAssocID="{8FA0A55F-714B-4D3A-A1A8-2C597E27CEF4}" presName="rootText" presStyleLbl="node1" presStyleIdx="1" presStyleCnt="2" custLinFactNeighborX="1496" custLinFactNeighborY="-1421"/>
      <dgm:spPr/>
      <dgm:t>
        <a:bodyPr/>
        <a:lstStyle/>
        <a:p>
          <a:endParaRPr lang="ru-RU"/>
        </a:p>
      </dgm:t>
    </dgm:pt>
    <dgm:pt modelId="{C62EBA52-2800-40CC-B1EF-CA78374924A7}" type="pres">
      <dgm:prSet presAssocID="{8FA0A55F-714B-4D3A-A1A8-2C597E27CEF4}" presName="rootConnector" presStyleLbl="node1" presStyleIdx="1" presStyleCnt="2"/>
      <dgm:spPr/>
      <dgm:t>
        <a:bodyPr/>
        <a:lstStyle/>
        <a:p>
          <a:endParaRPr lang="ru-RU"/>
        </a:p>
      </dgm:t>
    </dgm:pt>
    <dgm:pt modelId="{2C72E67F-FED6-4651-8DFC-F8DF3B2789A0}" type="pres">
      <dgm:prSet presAssocID="{8FA0A55F-714B-4D3A-A1A8-2C597E27CEF4}" presName="childShape" presStyleCnt="0"/>
      <dgm:spPr/>
    </dgm:pt>
    <dgm:pt modelId="{B3E426F6-EB89-4FA2-B200-E36EE971A563}" type="pres">
      <dgm:prSet presAssocID="{4FF95C4F-5377-4996-B70D-368F216075AB}" presName="Name13" presStyleLbl="parChTrans1D2" presStyleIdx="1" presStyleCnt="2"/>
      <dgm:spPr/>
      <dgm:t>
        <a:bodyPr/>
        <a:lstStyle/>
        <a:p>
          <a:endParaRPr lang="ru-RU"/>
        </a:p>
      </dgm:t>
    </dgm:pt>
    <dgm:pt modelId="{F33ED720-97AB-438A-91E8-35A30C4FFE27}" type="pres">
      <dgm:prSet presAssocID="{7E972FCA-72D1-4E59-8145-9535E6D0F134}" presName="childText" presStyleLbl="bgAcc1" presStyleIdx="1" presStyleCnt="2" custScaleX="131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749D41-8C73-4082-8EC3-2B1541C86C2A}" type="presOf" srcId="{8FA0A55F-714B-4D3A-A1A8-2C597E27CEF4}" destId="{C62EBA52-2800-40CC-B1EF-CA78374924A7}" srcOrd="1" destOrd="0" presId="urn:microsoft.com/office/officeart/2005/8/layout/hierarchy3"/>
    <dgm:cxn modelId="{C8192D2F-7333-4577-8759-2A2B2BF6FDEA}" type="presOf" srcId="{A8EC6370-60E4-460F-80BF-D46C2F566C7E}" destId="{437C8B3F-E335-4938-8E62-545551F6677B}" srcOrd="0" destOrd="0" presId="urn:microsoft.com/office/officeart/2005/8/layout/hierarchy3"/>
    <dgm:cxn modelId="{B6F42DF7-1538-4DE7-B8DA-B1779572955B}" type="presOf" srcId="{54B4EBEB-A28A-420C-AEC6-E56DA32414DF}" destId="{111F240C-C187-43AB-BE99-37227F7DA408}" srcOrd="0" destOrd="0" presId="urn:microsoft.com/office/officeart/2005/8/layout/hierarchy3"/>
    <dgm:cxn modelId="{862A733A-8DD8-4A79-9257-825663708BB5}" srcId="{8FA0A55F-714B-4D3A-A1A8-2C597E27CEF4}" destId="{7E972FCA-72D1-4E59-8145-9535E6D0F134}" srcOrd="0" destOrd="0" parTransId="{4FF95C4F-5377-4996-B70D-368F216075AB}" sibTransId="{CEDD4314-2B25-49F1-A8C3-431903EFB32F}"/>
    <dgm:cxn modelId="{65AEECCE-8EB4-4321-94E3-A4A2451FE76F}" srcId="{EFEB23E0-8E79-4D8D-B257-D32BA7AD8B1F}" destId="{8FA0A55F-714B-4D3A-A1A8-2C597E27CEF4}" srcOrd="1" destOrd="0" parTransId="{320C764F-8D93-40E4-8C65-D03C7891EE9F}" sibTransId="{071877D7-26B9-49E9-B356-79E4DB6D012F}"/>
    <dgm:cxn modelId="{C8533A74-D349-4EF7-9EDF-131F3C1D2874}" type="presOf" srcId="{4FF95C4F-5377-4996-B70D-368F216075AB}" destId="{B3E426F6-EB89-4FA2-B200-E36EE971A563}" srcOrd="0" destOrd="0" presId="urn:microsoft.com/office/officeart/2005/8/layout/hierarchy3"/>
    <dgm:cxn modelId="{92B38166-7E59-49F4-9819-69DB679DBC4B}" type="presOf" srcId="{EFEB23E0-8E79-4D8D-B257-D32BA7AD8B1F}" destId="{6F697755-C7F3-4FA4-9C4B-41EB7E3C23C4}" srcOrd="0" destOrd="0" presId="urn:microsoft.com/office/officeart/2005/8/layout/hierarchy3"/>
    <dgm:cxn modelId="{70AD170E-5765-43A3-99A4-ADBBFB981B57}" srcId="{EFEB23E0-8E79-4D8D-B257-D32BA7AD8B1F}" destId="{54B4EBEB-A28A-420C-AEC6-E56DA32414DF}" srcOrd="0" destOrd="0" parTransId="{8E640F4D-8C18-44B0-958F-247BACFCC7F9}" sibTransId="{AC2C9F5F-B4B2-49FB-8FED-CE2867C17740}"/>
    <dgm:cxn modelId="{E71D2B86-474E-43B2-A1D7-E21B109290A0}" type="presOf" srcId="{8FA0A55F-714B-4D3A-A1A8-2C597E27CEF4}" destId="{1C2DB13E-17A6-43FB-BA26-D4171D0BCA8C}" srcOrd="0" destOrd="0" presId="urn:microsoft.com/office/officeart/2005/8/layout/hierarchy3"/>
    <dgm:cxn modelId="{99B3491B-1E8C-4899-9A7F-C47317472E2C}" srcId="{54B4EBEB-A28A-420C-AEC6-E56DA32414DF}" destId="{A8EC6370-60E4-460F-80BF-D46C2F566C7E}" srcOrd="0" destOrd="0" parTransId="{57EEE8EE-FCC4-4E6C-93A9-617358C9B1B4}" sibTransId="{9AB7F05B-8A3A-4226-AB11-1E2E752F5709}"/>
    <dgm:cxn modelId="{72A3FB16-A628-4972-9802-090BED3E64A1}" type="presOf" srcId="{54B4EBEB-A28A-420C-AEC6-E56DA32414DF}" destId="{4114C117-433D-42B7-8ACD-DDB70C20561D}" srcOrd="1" destOrd="0" presId="urn:microsoft.com/office/officeart/2005/8/layout/hierarchy3"/>
    <dgm:cxn modelId="{C968B3FA-9248-4247-88E4-B3E94F70EDD4}" type="presOf" srcId="{57EEE8EE-FCC4-4E6C-93A9-617358C9B1B4}" destId="{0D7821B1-01B8-4A39-B069-998C75D7578A}" srcOrd="0" destOrd="0" presId="urn:microsoft.com/office/officeart/2005/8/layout/hierarchy3"/>
    <dgm:cxn modelId="{9744A4FB-9C54-4BD0-96C4-CE858B81C689}" type="presOf" srcId="{7E972FCA-72D1-4E59-8145-9535E6D0F134}" destId="{F33ED720-97AB-438A-91E8-35A30C4FFE27}" srcOrd="0" destOrd="0" presId="urn:microsoft.com/office/officeart/2005/8/layout/hierarchy3"/>
    <dgm:cxn modelId="{71560738-4D9B-4B09-AB47-40E5F9161678}" type="presParOf" srcId="{6F697755-C7F3-4FA4-9C4B-41EB7E3C23C4}" destId="{7DA66C0D-CE19-4226-BCC0-83D3A5222CDD}" srcOrd="0" destOrd="0" presId="urn:microsoft.com/office/officeart/2005/8/layout/hierarchy3"/>
    <dgm:cxn modelId="{35C7591C-1382-415D-8F5A-FF0B80AA34E1}" type="presParOf" srcId="{7DA66C0D-CE19-4226-BCC0-83D3A5222CDD}" destId="{B495A4F7-3D3B-43FC-8A56-0F7E84326ACB}" srcOrd="0" destOrd="0" presId="urn:microsoft.com/office/officeart/2005/8/layout/hierarchy3"/>
    <dgm:cxn modelId="{1780F351-08B7-426D-9B3A-C5C6830D5334}" type="presParOf" srcId="{B495A4F7-3D3B-43FC-8A56-0F7E84326ACB}" destId="{111F240C-C187-43AB-BE99-37227F7DA408}" srcOrd="0" destOrd="0" presId="urn:microsoft.com/office/officeart/2005/8/layout/hierarchy3"/>
    <dgm:cxn modelId="{DB9B2657-1CC7-4F79-B1A5-2064230A8C50}" type="presParOf" srcId="{B495A4F7-3D3B-43FC-8A56-0F7E84326ACB}" destId="{4114C117-433D-42B7-8ACD-DDB70C20561D}" srcOrd="1" destOrd="0" presId="urn:microsoft.com/office/officeart/2005/8/layout/hierarchy3"/>
    <dgm:cxn modelId="{97252DE8-7AD1-4879-B8AD-A596171B4046}" type="presParOf" srcId="{7DA66C0D-CE19-4226-BCC0-83D3A5222CDD}" destId="{2095BFB8-973D-4199-9AF0-7272D16654EB}" srcOrd="1" destOrd="0" presId="urn:microsoft.com/office/officeart/2005/8/layout/hierarchy3"/>
    <dgm:cxn modelId="{BE7FFCE9-69FC-46F5-8FE2-2B468DA5183B}" type="presParOf" srcId="{2095BFB8-973D-4199-9AF0-7272D16654EB}" destId="{0D7821B1-01B8-4A39-B069-998C75D7578A}" srcOrd="0" destOrd="0" presId="urn:microsoft.com/office/officeart/2005/8/layout/hierarchy3"/>
    <dgm:cxn modelId="{C7FE816E-E734-4126-99D9-3C9E258D9153}" type="presParOf" srcId="{2095BFB8-973D-4199-9AF0-7272D16654EB}" destId="{437C8B3F-E335-4938-8E62-545551F6677B}" srcOrd="1" destOrd="0" presId="urn:microsoft.com/office/officeart/2005/8/layout/hierarchy3"/>
    <dgm:cxn modelId="{8E89F810-249B-43B3-956C-7DD2EE0607D4}" type="presParOf" srcId="{6F697755-C7F3-4FA4-9C4B-41EB7E3C23C4}" destId="{A00DE546-F796-4561-926E-AD34820B0432}" srcOrd="1" destOrd="0" presId="urn:microsoft.com/office/officeart/2005/8/layout/hierarchy3"/>
    <dgm:cxn modelId="{5C02F21B-459A-447D-8723-E4BD5EAA518C}" type="presParOf" srcId="{A00DE546-F796-4561-926E-AD34820B0432}" destId="{B084C5FD-93C6-4CBD-839F-AB5C8117B355}" srcOrd="0" destOrd="0" presId="urn:microsoft.com/office/officeart/2005/8/layout/hierarchy3"/>
    <dgm:cxn modelId="{C5C361D5-5136-4AE7-85E7-DEF9E53DDCB9}" type="presParOf" srcId="{B084C5FD-93C6-4CBD-839F-AB5C8117B355}" destId="{1C2DB13E-17A6-43FB-BA26-D4171D0BCA8C}" srcOrd="0" destOrd="0" presId="urn:microsoft.com/office/officeart/2005/8/layout/hierarchy3"/>
    <dgm:cxn modelId="{A9D3FD89-B3B4-45B7-88CB-7D1A74F4826C}" type="presParOf" srcId="{B084C5FD-93C6-4CBD-839F-AB5C8117B355}" destId="{C62EBA52-2800-40CC-B1EF-CA78374924A7}" srcOrd="1" destOrd="0" presId="urn:microsoft.com/office/officeart/2005/8/layout/hierarchy3"/>
    <dgm:cxn modelId="{B2C9E6F8-F24C-4C80-8E04-6E71D9221D33}" type="presParOf" srcId="{A00DE546-F796-4561-926E-AD34820B0432}" destId="{2C72E67F-FED6-4651-8DFC-F8DF3B2789A0}" srcOrd="1" destOrd="0" presId="urn:microsoft.com/office/officeart/2005/8/layout/hierarchy3"/>
    <dgm:cxn modelId="{5610D323-E114-4A00-8869-DFE774DA6DCB}" type="presParOf" srcId="{2C72E67F-FED6-4651-8DFC-F8DF3B2789A0}" destId="{B3E426F6-EB89-4FA2-B200-E36EE971A563}" srcOrd="0" destOrd="0" presId="urn:microsoft.com/office/officeart/2005/8/layout/hierarchy3"/>
    <dgm:cxn modelId="{61F4CCAE-AA75-45DD-8F4E-CD08120079AD}" type="presParOf" srcId="{2C72E67F-FED6-4651-8DFC-F8DF3B2789A0}" destId="{F33ED720-97AB-438A-91E8-35A30C4FFE27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8AF19F-2EEA-47D3-B484-F347F000BB4C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947EE-CCA5-49A5-919D-CD6970A8DC64}">
      <dgm:prSet phldrT="[Текст]" custT="1"/>
      <dgm:spPr>
        <a:xfrm>
          <a:off x="3768314" y="0"/>
          <a:ext cx="1644257" cy="1364248"/>
        </a:xfrm>
        <a:prstGeom prst="ellipse">
          <a:avLst/>
        </a:prstGeom>
        <a:solidFill>
          <a:srgbClr val="FFFF0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pPr>
            <a:lnSpc>
              <a:spcPct val="100000"/>
            </a:lnSpc>
          </a:pPr>
          <a:r>
            <a:rPr lang="ru-RU" sz="14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План</a:t>
          </a:r>
        </a:p>
        <a:p>
          <a:pPr>
            <a:lnSpc>
              <a:spcPct val="100000"/>
            </a:lnSpc>
          </a:pPr>
          <a:r>
            <a:rPr lang="ru-RU" sz="14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мероприятий </a:t>
          </a:r>
          <a:r>
            <a:rPr lang="ru-RU" sz="1200" dirty="0" smtClean="0">
              <a:solidFill>
                <a:srgbClr val="00B050"/>
              </a:solidFill>
              <a:latin typeface="Georgia"/>
              <a:ea typeface="+mn-ea"/>
              <a:cs typeface="+mn-cs"/>
            </a:rPr>
            <a:t>:</a:t>
          </a:r>
          <a:endParaRPr lang="ru-RU" sz="1200" dirty="0">
            <a:solidFill>
              <a:srgbClr val="00B050"/>
            </a:solidFill>
            <a:latin typeface="Georgia"/>
            <a:ea typeface="+mn-ea"/>
            <a:cs typeface="+mn-cs"/>
          </a:endParaRPr>
        </a:p>
      </dgm:t>
    </dgm:pt>
    <dgm:pt modelId="{0BD66597-FEB7-4239-BB1F-B9E3DD813C3B}" type="parTrans" cxnId="{3FD0959B-4827-4A3A-98D1-7FF0C5D4CD45}">
      <dgm:prSet/>
      <dgm:spPr/>
      <dgm:t>
        <a:bodyPr/>
        <a:lstStyle/>
        <a:p>
          <a:endParaRPr lang="ru-RU"/>
        </a:p>
      </dgm:t>
    </dgm:pt>
    <dgm:pt modelId="{B36B47E2-9BBA-486C-85FC-015FC420BC1B}" type="sibTrans" cxnId="{3FD0959B-4827-4A3A-98D1-7FF0C5D4CD45}">
      <dgm:prSet/>
      <dgm:spPr/>
      <dgm:t>
        <a:bodyPr/>
        <a:lstStyle/>
        <a:p>
          <a:endParaRPr lang="ru-RU"/>
        </a:p>
      </dgm:t>
    </dgm:pt>
    <dgm:pt modelId="{3CCADEB0-7C8D-4CE1-83B5-06B15D0E8D6E}">
      <dgm:prSet phldrT="[Текст]" custT="1"/>
      <dgm:spPr>
        <a:xfrm>
          <a:off x="1465234" y="107140"/>
          <a:ext cx="1660941" cy="1129373"/>
        </a:xfrm>
        <a:prstGeom prst="roundRect">
          <a:avLst>
            <a:gd name="adj" fmla="val 10000"/>
          </a:avLst>
        </a:prstGeom>
        <a:solidFill>
          <a:srgbClr val="00B050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r>
            <a:rPr lang="ru-RU" sz="1400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Министерство финансов Республики Калмыкия</a:t>
          </a:r>
          <a:endParaRPr lang="ru-RU" sz="1400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E027E9F1-C721-4EEF-8523-5FC18EECE040}" type="parTrans" cxnId="{216598F9-DC89-4E97-BDB8-A3491A019E17}">
      <dgm:prSet/>
      <dgm:spPr>
        <a:xfrm rot="10815426">
          <a:off x="2368619" y="541846"/>
          <a:ext cx="1391641" cy="252523"/>
        </a:xfrm>
        <a:prstGeom prst="leftArrow">
          <a:avLst>
            <a:gd name="adj1" fmla="val 60000"/>
            <a:gd name="adj2" fmla="val 50000"/>
          </a:avLst>
        </a:prstGeom>
        <a:solidFill>
          <a:srgbClr val="D16349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tint val="60000"/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endParaRPr lang="ru-RU"/>
        </a:p>
      </dgm:t>
    </dgm:pt>
    <dgm:pt modelId="{BB1189EB-D197-45FC-9158-76F040BB80AA}" type="sibTrans" cxnId="{216598F9-DC89-4E97-BDB8-A3491A019E17}">
      <dgm:prSet/>
      <dgm:spPr/>
      <dgm:t>
        <a:bodyPr/>
        <a:lstStyle/>
        <a:p>
          <a:endParaRPr lang="ru-RU"/>
        </a:p>
      </dgm:t>
    </dgm:pt>
    <dgm:pt modelId="{A479BEE6-B1BC-4565-8128-78F1B8758D72}">
      <dgm:prSet phldrT="[Текст]"/>
      <dgm:spPr>
        <a:xfrm>
          <a:off x="6071405" y="107137"/>
          <a:ext cx="1618407" cy="1152834"/>
        </a:xfrm>
        <a:prstGeom prst="roundRect">
          <a:avLst>
            <a:gd name="adj" fmla="val 10000"/>
          </a:avLst>
        </a:prstGeom>
        <a:solidFill>
          <a:srgbClr val="FF3F3F"/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r>
            <a:rPr lang="ru-RU" dirty="0" smtClean="0">
              <a:solidFill>
                <a:sysClr val="window" lastClr="FFFFFF"/>
              </a:solidFill>
              <a:latin typeface="Georgia"/>
              <a:ea typeface="+mn-ea"/>
              <a:cs typeface="+mn-cs"/>
            </a:rPr>
            <a:t>Заинтересованные органы исполнительной власти, местного самоуправления, кредитные организации, предпринимательское сообщество, СМИ</a:t>
          </a:r>
          <a:endParaRPr lang="ru-RU" dirty="0">
            <a:solidFill>
              <a:sysClr val="window" lastClr="FFFFFF"/>
            </a:solidFill>
            <a:latin typeface="Georgia"/>
            <a:ea typeface="+mn-ea"/>
            <a:cs typeface="+mn-cs"/>
          </a:endParaRPr>
        </a:p>
      </dgm:t>
    </dgm:pt>
    <dgm:pt modelId="{4E81FA2E-B863-4939-A4CA-051D5DD3E967}" type="parTrans" cxnId="{8D947384-7B3A-4554-9ADC-C9B1E0972E25}">
      <dgm:prSet/>
      <dgm:spPr>
        <a:xfrm rot="2148">
          <a:off x="5430940" y="535314"/>
          <a:ext cx="1387295" cy="252523"/>
        </a:xfrm>
        <a:prstGeom prst="leftArrow">
          <a:avLst>
            <a:gd name="adj1" fmla="val 60000"/>
            <a:gd name="adj2" fmla="val 50000"/>
          </a:avLst>
        </a:prstGeom>
        <a:solidFill>
          <a:srgbClr val="D16349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soft" dir="b">
            <a:rot lat="0" lon="0" rev="0"/>
          </a:lightRig>
        </a:scene3d>
        <a:sp3d prstMaterial="dkEdge">
          <a:bevelT w="63500" h="63500" prst="cross"/>
          <a:contourClr>
            <a:srgbClr val="D16349">
              <a:tint val="60000"/>
              <a:hueOff val="0"/>
              <a:satOff val="0"/>
              <a:lumOff val="0"/>
              <a:alphaOff val="0"/>
            </a:srgbClr>
          </a:contourClr>
        </a:sp3d>
      </dgm:spPr>
      <dgm:t>
        <a:bodyPr/>
        <a:lstStyle/>
        <a:p>
          <a:endParaRPr lang="ru-RU"/>
        </a:p>
      </dgm:t>
    </dgm:pt>
    <dgm:pt modelId="{61DF3944-42A4-4732-8936-869655A763E3}" type="sibTrans" cxnId="{8D947384-7B3A-4554-9ADC-C9B1E0972E25}">
      <dgm:prSet/>
      <dgm:spPr/>
      <dgm:t>
        <a:bodyPr/>
        <a:lstStyle/>
        <a:p>
          <a:endParaRPr lang="ru-RU"/>
        </a:p>
      </dgm:t>
    </dgm:pt>
    <dgm:pt modelId="{F00D3665-7FE5-4BCD-8452-10EFF5D08EC7}" type="pres">
      <dgm:prSet presAssocID="{D08AF19F-2EEA-47D3-B484-F347F000BB4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C479E9-44E4-4444-8190-0F5EB5F15C11}" type="pres">
      <dgm:prSet presAssocID="{DB1947EE-CCA5-49A5-919D-CD6970A8DC64}" presName="centerShape" presStyleLbl="node0" presStyleIdx="0" presStyleCnt="1" custScaleX="250201" custScaleY="153970" custLinFactNeighborX="336" custLinFactNeighborY="-13838"/>
      <dgm:spPr/>
      <dgm:t>
        <a:bodyPr/>
        <a:lstStyle/>
        <a:p>
          <a:endParaRPr lang="ru-RU"/>
        </a:p>
      </dgm:t>
    </dgm:pt>
    <dgm:pt modelId="{094935DA-6A16-40D7-8DB7-8FE819B27C25}" type="pres">
      <dgm:prSet presAssocID="{E027E9F1-C721-4EEF-8523-5FC18EECE040}" presName="parTrans" presStyleLbl="bgSibTrans2D1" presStyleIdx="0" presStyleCnt="2" custLinFactNeighborX="5240" custLinFactNeighborY="-2709"/>
      <dgm:spPr/>
      <dgm:t>
        <a:bodyPr/>
        <a:lstStyle/>
        <a:p>
          <a:endParaRPr lang="ru-RU"/>
        </a:p>
      </dgm:t>
    </dgm:pt>
    <dgm:pt modelId="{D11F4C56-FB0F-4173-B441-37766DD60B8F}" type="pres">
      <dgm:prSet presAssocID="{3CCADEB0-7C8D-4CE1-83B5-06B15D0E8D6E}" presName="node" presStyleLbl="node1" presStyleIdx="0" presStyleCnt="2" custScaleX="197321" custScaleY="167713" custRadScaleRad="198842" custRadScaleInc="-29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5EB4F-1F58-49D6-9629-90C08705D0F8}" type="pres">
      <dgm:prSet presAssocID="{4E81FA2E-B863-4939-A4CA-051D5DD3E967}" presName="parTrans" presStyleLbl="bgSibTrans2D1" presStyleIdx="1" presStyleCnt="2" custLinFactNeighborX="-4496" custLinFactNeighborY="-8532"/>
      <dgm:spPr/>
      <dgm:t>
        <a:bodyPr/>
        <a:lstStyle/>
        <a:p>
          <a:endParaRPr lang="ru-RU"/>
        </a:p>
      </dgm:t>
    </dgm:pt>
    <dgm:pt modelId="{A4007D8F-9DB9-400D-A832-DDC1AE0A86E1}" type="pres">
      <dgm:prSet presAssocID="{A479BEE6-B1BC-4565-8128-78F1B8758D72}" presName="node" presStyleLbl="node1" presStyleIdx="1" presStyleCnt="2" custScaleX="192268" custScaleY="171197" custRadScaleRad="199641" custRadScaleInc="300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47384-7B3A-4554-9ADC-C9B1E0972E25}" srcId="{DB1947EE-CCA5-49A5-919D-CD6970A8DC64}" destId="{A479BEE6-B1BC-4565-8128-78F1B8758D72}" srcOrd="1" destOrd="0" parTransId="{4E81FA2E-B863-4939-A4CA-051D5DD3E967}" sibTransId="{61DF3944-42A4-4732-8936-869655A763E3}"/>
    <dgm:cxn modelId="{1E6EA669-D795-4DC3-81D0-E6ABA4252833}" type="presOf" srcId="{4E81FA2E-B863-4939-A4CA-051D5DD3E967}" destId="{BAB5EB4F-1F58-49D6-9629-90C08705D0F8}" srcOrd="0" destOrd="0" presId="urn:microsoft.com/office/officeart/2005/8/layout/radial4"/>
    <dgm:cxn modelId="{3FD0959B-4827-4A3A-98D1-7FF0C5D4CD45}" srcId="{D08AF19F-2EEA-47D3-B484-F347F000BB4C}" destId="{DB1947EE-CCA5-49A5-919D-CD6970A8DC64}" srcOrd="0" destOrd="0" parTransId="{0BD66597-FEB7-4239-BB1F-B9E3DD813C3B}" sibTransId="{B36B47E2-9BBA-486C-85FC-015FC420BC1B}"/>
    <dgm:cxn modelId="{A65E047C-5008-4DC0-AD12-895961961F51}" type="presOf" srcId="{DB1947EE-CCA5-49A5-919D-CD6970A8DC64}" destId="{ACC479E9-44E4-4444-8190-0F5EB5F15C11}" srcOrd="0" destOrd="0" presId="urn:microsoft.com/office/officeart/2005/8/layout/radial4"/>
    <dgm:cxn modelId="{BF628400-CA89-4D80-B69D-8CED2CC1E6DD}" type="presOf" srcId="{E027E9F1-C721-4EEF-8523-5FC18EECE040}" destId="{094935DA-6A16-40D7-8DB7-8FE819B27C25}" srcOrd="0" destOrd="0" presId="urn:microsoft.com/office/officeart/2005/8/layout/radial4"/>
    <dgm:cxn modelId="{DDDBC0F4-2038-4D64-87D9-B510E5DE4B81}" type="presOf" srcId="{3CCADEB0-7C8D-4CE1-83B5-06B15D0E8D6E}" destId="{D11F4C56-FB0F-4173-B441-37766DD60B8F}" srcOrd="0" destOrd="0" presId="urn:microsoft.com/office/officeart/2005/8/layout/radial4"/>
    <dgm:cxn modelId="{BB1679CD-E498-4E29-8CB5-71226728EBFA}" type="presOf" srcId="{D08AF19F-2EEA-47D3-B484-F347F000BB4C}" destId="{F00D3665-7FE5-4BCD-8452-10EFF5D08EC7}" srcOrd="0" destOrd="0" presId="urn:microsoft.com/office/officeart/2005/8/layout/radial4"/>
    <dgm:cxn modelId="{216598F9-DC89-4E97-BDB8-A3491A019E17}" srcId="{DB1947EE-CCA5-49A5-919D-CD6970A8DC64}" destId="{3CCADEB0-7C8D-4CE1-83B5-06B15D0E8D6E}" srcOrd="0" destOrd="0" parTransId="{E027E9F1-C721-4EEF-8523-5FC18EECE040}" sibTransId="{BB1189EB-D197-45FC-9158-76F040BB80AA}"/>
    <dgm:cxn modelId="{87434FCE-84C1-48F0-BFA3-270C964C6881}" type="presOf" srcId="{A479BEE6-B1BC-4565-8128-78F1B8758D72}" destId="{A4007D8F-9DB9-400D-A832-DDC1AE0A86E1}" srcOrd="0" destOrd="0" presId="urn:microsoft.com/office/officeart/2005/8/layout/radial4"/>
    <dgm:cxn modelId="{E4C059BD-537C-4145-BEAE-31B6F6F62574}" type="presParOf" srcId="{F00D3665-7FE5-4BCD-8452-10EFF5D08EC7}" destId="{ACC479E9-44E4-4444-8190-0F5EB5F15C11}" srcOrd="0" destOrd="0" presId="urn:microsoft.com/office/officeart/2005/8/layout/radial4"/>
    <dgm:cxn modelId="{E9FEF092-05C2-4995-8806-20981E3274FC}" type="presParOf" srcId="{F00D3665-7FE5-4BCD-8452-10EFF5D08EC7}" destId="{094935DA-6A16-40D7-8DB7-8FE819B27C25}" srcOrd="1" destOrd="0" presId="urn:microsoft.com/office/officeart/2005/8/layout/radial4"/>
    <dgm:cxn modelId="{F88E85EE-FC37-4413-A50E-FF9B4DCF0C93}" type="presParOf" srcId="{F00D3665-7FE5-4BCD-8452-10EFF5D08EC7}" destId="{D11F4C56-FB0F-4173-B441-37766DD60B8F}" srcOrd="2" destOrd="0" presId="urn:microsoft.com/office/officeart/2005/8/layout/radial4"/>
    <dgm:cxn modelId="{675C0BEF-9BEB-4473-995F-61437DBDE5A2}" type="presParOf" srcId="{F00D3665-7FE5-4BCD-8452-10EFF5D08EC7}" destId="{BAB5EB4F-1F58-49D6-9629-90C08705D0F8}" srcOrd="3" destOrd="0" presId="urn:microsoft.com/office/officeart/2005/8/layout/radial4"/>
    <dgm:cxn modelId="{70F2A6CB-CD1F-40DF-B2E5-FE022E8D3274}" type="presParOf" srcId="{F00D3665-7FE5-4BCD-8452-10EFF5D08EC7}" destId="{A4007D8F-9DB9-400D-A832-DDC1AE0A86E1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0.23805</cdr:x>
      <cdr:y>0.54659</cdr:y>
    </cdr:from>
    <cdr:to>
      <cdr:x>0.41415</cdr:x>
      <cdr:y>0.68764</cdr:y>
    </cdr:to>
    <cdr:sp macro="" textlink="">
      <cdr:nvSpPr>
        <cdr:cNvPr id="2" name="TextBox 28"/>
        <cdr:cNvSpPr txBox="1"/>
      </cdr:nvSpPr>
      <cdr:spPr>
        <a:xfrm xmlns:a="http://schemas.openxmlformats.org/drawingml/2006/main">
          <a:off x="874457" y="1073435"/>
          <a:ext cx="646886" cy="27699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eorgia"/>
            </a:defRPr>
          </a:lvl9pPr>
        </a:lstStyle>
        <a:p xmlns:a="http://schemas.openxmlformats.org/drawingml/2006/main">
          <a:pPr algn="ctr"/>
          <a:r>
            <a:rPr lang="ru-RU" sz="12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2017</a:t>
          </a:r>
          <a:endParaRPr lang="ru-RU" sz="1200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0.06271</cdr:x>
      <cdr:y>0.37304</cdr:y>
    </cdr:from>
    <cdr:to>
      <cdr:x>0.30144</cdr:x>
      <cdr:y>0.62369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49658" y="578283"/>
          <a:ext cx="950492" cy="3885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Расходы</a:t>
          </a:r>
          <a:endParaRPr lang="ru-RU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0.52923</cdr:x>
      <cdr:y>0.14554</cdr:y>
    </cdr:from>
    <cdr:to>
      <cdr:x>0.8679</cdr:x>
      <cdr:y>0.34272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107095" y="295275"/>
          <a:ext cx="1348409" cy="4000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План </a:t>
          </a:r>
          <a:r>
            <a:rPr lang="ru-RU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19 797,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82</a:t>
          </a:r>
          <a:endParaRPr lang="ru-RU" sz="1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50000"/>
            </a:lnSpc>
          </a:pP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Факт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18 113,97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0.56032</cdr:x>
      <cdr:y>0.53129</cdr:y>
    </cdr:from>
    <cdr:to>
      <cdr:x>0.91438</cdr:x>
      <cdr:y>0.72484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230877" y="823608"/>
          <a:ext cx="1409700" cy="3000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 marR="0" lvl="0" algn="l" rtl="0">
            <a:lnSpc>
              <a:spcPct val="100000"/>
            </a:lnSpc>
            <a:spcBef>
              <a:spcPts val="0"/>
            </a:spcBef>
            <a:spcAft>
              <a:spcPts val="0"/>
            </a:spcAft>
          </a:defPPr>
          <a:lvl1pPr marR="0" lvl="0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1pPr>
          <a:lvl2pPr marR="0" lvl="1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2pPr>
          <a:lvl3pPr marR="0" lvl="2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3pPr>
          <a:lvl4pPr marR="0" lvl="3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4pPr>
          <a:lvl5pPr marR="0" lvl="4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5pPr>
          <a:lvl6pPr marR="0" lvl="5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6pPr>
          <a:lvl7pPr marR="0" lvl="6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7pPr>
          <a:lvl8pPr marR="0" lvl="7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8pPr>
          <a:lvl9pPr marR="0" lvl="8" algn="l" rtl="0">
            <a:lnSpc>
              <a:spcPct val="100000"/>
            </a:lnSpc>
            <a:spcBef>
              <a:spcPts val="0"/>
            </a:spcBef>
            <a:spcAft>
              <a:spcPts val="0"/>
            </a:spcAft>
            <a:buClr>
              <a:srgbClr val="000000"/>
            </a:buClr>
            <a:buFont typeface="Arial"/>
            <a:def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defRPr>
          </a:lvl9pPr>
        </a:lstStyle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План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20 431,</a:t>
          </a:r>
          <a:r>
            <a:rPr 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23</a:t>
          </a:r>
          <a:endParaRPr lang="ru-RU" sz="1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50000"/>
            </a:lnSpc>
          </a:pPr>
          <a:endParaRPr lang="ru-RU" sz="14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>
            <a:lnSpc>
              <a:spcPct val="50000"/>
            </a:lnSpc>
          </a:pP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Факт </a:t>
          </a:r>
          <a:r>
            <a: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18 521,37</a:t>
          </a:r>
          <a:endParaRPr lang="ru-RU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0.09955</cdr:x>
      <cdr:y>0.35921</cdr:y>
    </cdr:from>
    <cdr:to>
      <cdr:x>0.33828</cdr:x>
      <cdr:y>0.45853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5999" y="546573"/>
          <a:ext cx="877727" cy="15112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Расходы</a:t>
          </a:r>
          <a:endParaRPr lang="ru-RU" sz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0.06281</cdr:x>
      <cdr:y>0</cdr:y>
    </cdr:from>
    <cdr:to>
      <cdr:x>0.35994</cdr:x>
      <cdr:y>0.16742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3682" y="0"/>
          <a:ext cx="868831" cy="2134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-407,39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0.28753</cdr:x>
      <cdr:y>0.69885</cdr:y>
    </cdr:from>
    <cdr:to>
      <cdr:x>0.56112</cdr:x>
      <cdr:y>0.89259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40780" y="890942"/>
          <a:ext cx="800025" cy="2469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Факт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0.70288</cdr:x>
      <cdr:y>0</cdr:y>
    </cdr:from>
    <cdr:to>
      <cdr:x>1</cdr:x>
      <cdr:y>0.16742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55345" y="0"/>
          <a:ext cx="868830" cy="2250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  <a:p xmlns:a="http://schemas.openxmlformats.org/drawingml/2006/main"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-108,8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0.36077</cdr:x>
      <cdr:y>0.75642</cdr:y>
    </cdr:from>
    <cdr:to>
      <cdr:x>0.63436</cdr:x>
      <cdr:y>0.85267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054953" y="1016660"/>
          <a:ext cx="800025" cy="1293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Факт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0.42205</cdr:x>
      <cdr:y>0.49633</cdr:y>
    </cdr:from>
    <cdr:to>
      <cdr:x>0.56806</cdr:x>
      <cdr:y>0.70809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643206" y="21431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0.49893</cdr:x>
      <cdr:y>0.39541</cdr:y>
    </cdr:from>
    <cdr:to>
      <cdr:x>0.64914</cdr:x>
      <cdr:y>0.5544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400089" y="998707"/>
          <a:ext cx="421531" cy="4015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1 484,6</a:t>
          </a:r>
        </a:p>
      </cdr:txBody>
    </cdr:sp>
  </cdr:relSizeAnchor>
  <cdr:relSizeAnchor xmlns:cdr="http://schemas.openxmlformats.org/drawingml/2006/chartDrawing">
    <cdr:from>
      <cdr:x>0.31939</cdr:x>
      <cdr:y>0.28125</cdr:y>
    </cdr:from>
    <cdr:to>
      <cdr:x>0.4905</cdr:x>
      <cdr:y>0.49301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000264" y="1214446"/>
          <a:ext cx="107157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0.58842</cdr:x>
      <cdr:y>0.27191</cdr:y>
    </cdr:from>
    <cdr:to>
      <cdr:x>0.88388</cdr:x>
      <cdr:y>0.51548</cdr:y>
    </cdr:to>
    <cdr:sp macro="" textlink="">
      <cdr:nvSpPr>
        <cdr:cNvPr id="2" name="Скругленная прямоугольная выноска 1"/>
        <cdr:cNvSpPr/>
      </cdr:nvSpPr>
      <cdr:spPr>
        <a:xfrm xmlns:a="http://schemas.openxmlformats.org/drawingml/2006/main">
          <a:off x="2201812" y="693003"/>
          <a:ext cx="1105591" cy="620774"/>
        </a:xfrm>
        <a:prstGeom xmlns:a="http://schemas.openxmlformats.org/drawingml/2006/main" prst="wedgeRoundRectCallout">
          <a:avLst>
            <a:gd name="adj1" fmla="val -64598"/>
            <a:gd name="adj2" fmla="val -34435"/>
            <a:gd name="adj3" fmla="val 16667"/>
          </a:avLst>
        </a:prstGeom>
        <a:solidFill xmlns:a="http://schemas.openxmlformats.org/drawingml/2006/main">
          <a:srgbClr val="2E507A">
            <a:lumMod val="40000"/>
            <a:lumOff val="60000"/>
            <a:alpha val="66000"/>
          </a:srgbClr>
        </a:solidFill>
        <a:ln xmlns:a="http://schemas.openxmlformats.org/drawingml/2006/main" w="25400" cap="flat" cmpd="sng" algn="ctr">
          <a:solidFill>
            <a:srgbClr val="5A90C2">
              <a:shade val="50000"/>
            </a:srgbClr>
          </a:solidFill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b="1" kern="1200">
              <a:solidFill>
                <a:srgbClr val="FFFFFF"/>
              </a:solidFill>
              <a:latin typeface="Calibri"/>
            </a:defRPr>
          </a:lvl5pPr>
          <a:lvl6pPr marL="22860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6pPr>
          <a:lvl7pPr marL="27432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7pPr>
          <a:lvl8pPr marL="32004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8pPr>
          <a:lvl9pPr marL="3657600" algn="l" defTabSz="914400" rtl="0" eaLnBrk="1" latinLnBrk="0" hangingPunct="1">
            <a:defRPr b="1" kern="1200">
              <a:solidFill>
                <a:srgbClr val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rgbClr val="C00000"/>
              </a:solidFill>
              <a:latin typeface="Cambria" pitchFamily="18" charset="0"/>
            </a:rPr>
            <a:t>2</a:t>
          </a:r>
          <a:r>
            <a:rPr lang="ru-RU" sz="1400" b="1" dirty="0" smtClean="0">
              <a:solidFill>
                <a:srgbClr val="C00000"/>
              </a:solidFill>
              <a:latin typeface="Cambria" pitchFamily="18" charset="0"/>
            </a:rPr>
            <a:t> 462,7 млн. руб.</a:t>
          </a:r>
          <a:endParaRPr lang="ru-RU" sz="1400" b="1" dirty="0">
            <a:solidFill>
              <a:srgbClr val="C00000"/>
            </a:solidFill>
            <a:latin typeface="Cambria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370354299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5ed75ccf_044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5ed75ccf_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35ed75ccf_044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5f391192_0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35f391192_08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c8d0b7f6e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c8d0b7f6e_0_163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606f1c2d_30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6125"/>
            <a:ext cx="6629400" cy="37290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35f391192_06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ed75ccf_01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5f391192_04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ed75ccf_01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35ed75ccf_015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3" name="Google Shape;313;g35ed75ccf_00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0" name="Google Shape;460;g35ed75ccf_0113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35f391192_017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5ed75ccf_0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5ed75ccf_028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5ed75ccf_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9400" cy="37290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5ed75ccf_033:notes"/>
          <p:cNvSpPr txBox="1">
            <a:spLocks noGrp="1"/>
          </p:cNvSpPr>
          <p:nvPr>
            <p:ph type="body" idx="1"/>
          </p:nvPr>
        </p:nvSpPr>
        <p:spPr>
          <a:xfrm>
            <a:off x="681355" y="4724202"/>
            <a:ext cx="5450840" cy="447556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_AND_BODY_1_1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A1C97D-23AA-4F95-8B91-A4170D5A93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fld id="{820BB889-9D34-4BBB-8EBF-7B432ADE08F0}" type="datetimeFigureOut">
              <a:rPr lang="ru-RU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 with intro text">
  <p:cSld name="Title + 2 columns with intro tex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8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2"/>
          </p:nvPr>
        </p:nvSpPr>
        <p:spPr>
          <a:xfrm>
            <a:off x="3090625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3"/>
          </p:nvPr>
        </p:nvSpPr>
        <p:spPr>
          <a:xfrm>
            <a:off x="5959744" y="2004325"/>
            <a:ext cx="27270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 rtl="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 rtl="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left">
  <p:cSld name="Title + 1 column left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9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55;p9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9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1364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58" name="Google Shape;58;p9"/>
          <p:cNvSpPr txBox="1">
            <a:spLocks noGrp="1"/>
          </p:cNvSpPr>
          <p:nvPr>
            <p:ph type="body" idx="1"/>
          </p:nvPr>
        </p:nvSpPr>
        <p:spPr>
          <a:xfrm>
            <a:off x="234450" y="2004325"/>
            <a:ext cx="20463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half">
  <p:cSld name="Title + 1 column half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1" name="Google Shape;61;p10"/>
          <p:cNvSpPr/>
          <p:nvPr/>
        </p:nvSpPr>
        <p:spPr>
          <a:xfrm>
            <a:off x="4574903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511425" y="575500"/>
            <a:ext cx="3517200" cy="97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>
                <a:solidFill>
                  <a:srgbClr val="FFFFFF"/>
                </a:solidFill>
              </a:defRPr>
            </a:lvl1pPr>
            <a:lvl2pPr lvl="1" rtl="0">
              <a:buNone/>
              <a:defRPr>
                <a:solidFill>
                  <a:srgbClr val="FFFFFF"/>
                </a:solidFill>
              </a:defRPr>
            </a:lvl2pPr>
            <a:lvl3pPr lvl="2" rtl="0">
              <a:buNone/>
              <a:defRPr>
                <a:solidFill>
                  <a:srgbClr val="FFFFFF"/>
                </a:solidFill>
              </a:defRPr>
            </a:lvl3pPr>
            <a:lvl4pPr lvl="3" rtl="0">
              <a:buNone/>
              <a:defRPr>
                <a:solidFill>
                  <a:srgbClr val="FFFFFF"/>
                </a:solidFill>
              </a:defRPr>
            </a:lvl4pPr>
            <a:lvl5pPr lvl="4" rtl="0">
              <a:buNone/>
              <a:defRPr>
                <a:solidFill>
                  <a:srgbClr val="FFFFFF"/>
                </a:solidFill>
              </a:defRPr>
            </a:lvl5pPr>
            <a:lvl6pPr lvl="5" rtl="0">
              <a:buNone/>
              <a:defRPr>
                <a:solidFill>
                  <a:srgbClr val="FFFFFF"/>
                </a:solidFill>
              </a:defRPr>
            </a:lvl6pPr>
            <a:lvl7pPr lvl="6" rtl="0">
              <a:buNone/>
              <a:defRPr>
                <a:solidFill>
                  <a:srgbClr val="FFFFFF"/>
                </a:solidFill>
              </a:defRPr>
            </a:lvl7pPr>
            <a:lvl8pPr lvl="7" rtl="0">
              <a:buNone/>
              <a:defRPr>
                <a:solidFill>
                  <a:srgbClr val="FFFFFF"/>
                </a:solidFill>
              </a:defRPr>
            </a:lvl8pPr>
            <a:lvl9pPr lvl="8" rtl="0">
              <a:buNone/>
              <a:defRPr>
                <a:solidFill>
                  <a:srgbClr val="FFFFFF"/>
                </a:solidFill>
              </a:defRPr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511425" y="1598600"/>
            <a:ext cx="3517200" cy="295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600"/>
              </a:spcBef>
              <a:spcAft>
                <a:spcPts val="0"/>
              </a:spcAft>
              <a:buSzPts val="1200"/>
              <a:buChar char="▪"/>
              <a:defRPr sz="1200"/>
            </a:lvl1pPr>
            <a:lvl2pPr marL="914400" lvl="1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2pPr>
            <a:lvl3pPr marL="1371600" lvl="2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3pPr>
            <a:lvl4pPr marL="1828800" lvl="3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4pPr>
            <a:lvl5pPr marL="2286000" lvl="4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5pPr>
            <a:lvl6pPr marL="2743200" lvl="5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6pPr>
            <a:lvl7pPr marL="3200400" lvl="6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7pPr>
            <a:lvl8pPr marL="3657600" lvl="7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8pPr>
            <a:lvl9pPr marL="4114800" lvl="8" indent="-304800" rtl="0">
              <a:spcBef>
                <a:spcPts val="0"/>
              </a:spcBef>
              <a:spcAft>
                <a:spcPts val="0"/>
              </a:spcAft>
              <a:buSzPts val="1200"/>
              <a:buChar char="-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12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>
            <a:off x="3069325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2"/>
          </p:nvPr>
        </p:nvSpPr>
        <p:spPr>
          <a:xfrm>
            <a:off x="495100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body" idx="3"/>
          </p:nvPr>
        </p:nvSpPr>
        <p:spPr>
          <a:xfrm>
            <a:off x="6832686" y="575500"/>
            <a:ext cx="17898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85750" rtl="0">
              <a:spcBef>
                <a:spcPts val="600"/>
              </a:spcBef>
              <a:spcAft>
                <a:spcPts val="0"/>
              </a:spcAft>
              <a:buSzPts val="900"/>
              <a:buChar char="▪"/>
              <a:defRPr sz="900"/>
            </a:lvl1pPr>
            <a:lvl2pPr marL="914400" lvl="1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2pPr>
            <a:lvl3pPr marL="1371600" lvl="2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3pPr>
            <a:lvl4pPr marL="1828800" lvl="3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4pPr>
            <a:lvl5pPr marL="2286000" lvl="4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5pPr>
            <a:lvl6pPr marL="2743200" lvl="5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6pPr>
            <a:lvl7pPr marL="3200400" lvl="6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7pPr>
            <a:lvl8pPr marL="3657600" lvl="7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8pPr>
            <a:lvl9pPr marL="4114800" lvl="8" indent="-285750" rtl="0">
              <a:spcBef>
                <a:spcPts val="0"/>
              </a:spcBef>
              <a:spcAft>
                <a:spcPts val="0"/>
              </a:spcAft>
              <a:buSzPts val="900"/>
              <a:buChar char="-"/>
              <a:defRPr sz="900"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13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71450"/>
            <a:ext cx="8534400" cy="569214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4807458"/>
            <a:ext cx="3044952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fld id="{820BB889-9D34-4BBB-8EBF-7B432ADE08F0}" type="datetimeFigureOut">
              <a:rPr lang="ru-RU" sz="1400">
                <a:solidFill>
                  <a:srgbClr val="000000"/>
                </a:solidFill>
                <a:latin typeface="Arial"/>
                <a:cs typeface="Arial"/>
                <a:sym typeface="Arial"/>
              </a:rPr>
              <a:pPr algn="l" rtl="0">
                <a:buClr>
                  <a:srgbClr val="000000"/>
                </a:buClr>
                <a:buFont typeface="Arial"/>
                <a:buNone/>
              </a:pPr>
              <a:t>11.06.2020</a:t>
            </a:fld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</p:spPr>
        <p:txBody>
          <a:bodyPr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CC173F88-3387-453B-9303-AC0210B95CB8}" type="slidenum">
              <a:rPr lang="ru-RU" sz="1000">
                <a:solidFill>
                  <a:srgbClr val="CCCCCC"/>
                </a:solidFill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lang="ru-RU" sz="1000">
              <a:solidFill>
                <a:srgbClr val="CCCCCC"/>
              </a:solidFill>
              <a:sym typeface="Nunito San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95" y="1181739"/>
            <a:ext cx="8921" cy="3614668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028700"/>
            <a:ext cx="4038600" cy="35112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171450"/>
            <a:ext cx="7391400" cy="628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0"/>
            <a:ext cx="8229600" cy="3543300"/>
          </a:xfrm>
        </p:spPr>
        <p:txBody>
          <a:bodyPr/>
          <a:lstStyle/>
          <a:p>
            <a:pPr lvl="0"/>
            <a:r>
              <a:rPr lang="ru-RU" noProof="0" dirty="0" smtClean="0"/>
              <a:t>Вставка таблицы</a:t>
            </a:r>
            <a:endParaRPr lang="ru-RU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5791200" y="4803738"/>
            <a:ext cx="3044952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800" y="4808136"/>
            <a:ext cx="3581400" cy="27432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algn="l" rtl="0">
              <a:buClr>
                <a:srgbClr val="000000"/>
              </a:buClr>
              <a:buFont typeface="Arial"/>
              <a:buNone/>
              <a:defRPr/>
            </a:pPr>
            <a:endParaRPr lang="en-US"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>
              <a:buClr>
                <a:srgbClr val="000000"/>
              </a:buClr>
              <a:buFont typeface="Arial"/>
              <a:buNone/>
              <a:defRPr/>
            </a:pPr>
            <a:fld id="{C6A1C97D-23AA-4F95-8B91-A4170D5A9323}" type="slidenum">
              <a:rPr lang="en-US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  <a:defRPr/>
              </a:pPr>
              <a:t>‹#›</a:t>
            </a:fld>
            <a:endParaRPr lang="en-US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20962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None/>
              <a:defRPr sz="3000" b="1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None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 flipH="1">
            <a:off x="4568412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" name="Google Shape;21;p4"/>
          <p:cNvSpPr txBox="1">
            <a:spLocks noGrp="1"/>
          </p:cNvSpPr>
          <p:nvPr>
            <p:ph type="subTitle" idx="1"/>
          </p:nvPr>
        </p:nvSpPr>
        <p:spPr>
          <a:xfrm>
            <a:off x="646550" y="1989500"/>
            <a:ext cx="3246900" cy="212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eorgia"/>
              <a:buNone/>
              <a:defRPr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Georgia"/>
              <a:buNone/>
              <a:defRPr sz="3000" i="1">
                <a:solidFill>
                  <a:srgbClr val="FFFFFF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23" name="Google Shape;23;p4"/>
          <p:cNvSpPr/>
          <p:nvPr/>
        </p:nvSpPr>
        <p:spPr>
          <a:xfrm flipH="1">
            <a:off x="4455300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4"/>
          <p:cNvSpPr txBox="1">
            <a:spLocks noGrp="1"/>
          </p:cNvSpPr>
          <p:nvPr>
            <p:ph type="body" idx="2"/>
          </p:nvPr>
        </p:nvSpPr>
        <p:spPr>
          <a:xfrm>
            <a:off x="5130225" y="1016000"/>
            <a:ext cx="3470700" cy="309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800"/>
              <a:buAutoNum type="arabicPeriod"/>
              <a:defRPr sz="1800"/>
            </a:lvl1pPr>
            <a:lvl2pPr marL="914400" lvl="1" indent="-317500" rtl="0">
              <a:spcBef>
                <a:spcPts val="1000"/>
              </a:spcBef>
              <a:spcAft>
                <a:spcPts val="0"/>
              </a:spcAft>
              <a:buSzPts val="1400"/>
              <a:buAutoNum type="alphaLcPeriod"/>
              <a:defRPr>
                <a:solidFill>
                  <a:srgbClr val="999999"/>
                </a:solidFill>
              </a:defRPr>
            </a:lvl2pPr>
            <a:lvl3pPr marL="1371600" lvl="2" indent="-317500" rtl="0">
              <a:spcBef>
                <a:spcPts val="1000"/>
              </a:spcBef>
              <a:spcAft>
                <a:spcPts val="0"/>
              </a:spcAft>
              <a:buSzPts val="1400"/>
              <a:buAutoNum type="romanLcPeriod"/>
              <a:defRPr>
                <a:solidFill>
                  <a:srgbClr val="999999"/>
                </a:solidFill>
              </a:defRPr>
            </a:lvl3pPr>
            <a:lvl4pPr marL="1828800" lvl="3" indent="-317500" rtl="0">
              <a:spcBef>
                <a:spcPts val="1000"/>
              </a:spcBef>
              <a:spcAft>
                <a:spcPts val="0"/>
              </a:spcAft>
              <a:buSzPts val="1400"/>
              <a:buAutoNum type="arabicPeriod"/>
              <a:defRPr>
                <a:solidFill>
                  <a:srgbClr val="999999"/>
                </a:solidFill>
              </a:defRPr>
            </a:lvl4pPr>
            <a:lvl5pPr marL="2286000" lvl="4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5pPr>
            <a:lvl6pPr marL="2743200" lvl="5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6pPr>
            <a:lvl7pPr marL="3200400" lvl="6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rabicPeriod"/>
              <a:defRPr>
                <a:solidFill>
                  <a:srgbClr val="999999"/>
                </a:solidFill>
              </a:defRPr>
            </a:lvl7pPr>
            <a:lvl8pPr marL="3657600" lvl="7" indent="-317500" rtl="0">
              <a:spcBef>
                <a:spcPts val="1000"/>
              </a:spcBef>
              <a:spcAft>
                <a:spcPts val="0"/>
              </a:spcAft>
              <a:buClr>
                <a:srgbClr val="999999"/>
              </a:buClr>
              <a:buSzPts val="1400"/>
              <a:buAutoNum type="alphaLcPeriod"/>
              <a:defRPr>
                <a:solidFill>
                  <a:srgbClr val="999999"/>
                </a:solidFill>
              </a:defRPr>
            </a:lvl8pPr>
            <a:lvl9pPr marL="4114800" lvl="8" indent="-317500" rtl="0">
              <a:spcBef>
                <a:spcPts val="1000"/>
              </a:spcBef>
              <a:spcAft>
                <a:spcPts val="1000"/>
              </a:spcAft>
              <a:buClr>
                <a:srgbClr val="999999"/>
              </a:buClr>
              <a:buSzPts val="1400"/>
              <a:buAutoNum type="romanLcPeriod"/>
              <a:defRPr>
                <a:solidFill>
                  <a:srgbClr val="999999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46573" y="1016000"/>
            <a:ext cx="3246900" cy="97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 flipH="1">
            <a:off x="4518950" y="-3360875"/>
            <a:ext cx="113100" cy="91512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/>
          <p:nvPr/>
        </p:nvSpPr>
        <p:spPr>
          <a:xfrm>
            <a:off x="-7125" y="1271275"/>
            <a:ext cx="9151200" cy="3872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1847275" y="1704600"/>
            <a:ext cx="5449500" cy="271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Georgia"/>
              <a:buChar char="▪"/>
              <a:defRPr sz="2400" i="1"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Georgia"/>
              <a:buChar char="-"/>
              <a:defRPr sz="2400" i="1"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/>
          <p:nvPr/>
        </p:nvSpPr>
        <p:spPr>
          <a:xfrm>
            <a:off x="3593400" y="227724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en" sz="72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“</a:t>
            </a:r>
            <a:endParaRPr sz="720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 with intro text">
  <p:cSld name="Title + 1 column with intro text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7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endParaRPr sz="140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120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30200" rtl="0">
              <a:spcBef>
                <a:spcPts val="60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▪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lvl="1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lvl="2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lvl="3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lvl="4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lvl="5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lvl="6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lvl="7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lvl="8" indent="-33020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1600"/>
              <a:buFont typeface="Georgia"/>
              <a:buChar char="-"/>
              <a:defRPr sz="1600" i="1">
                <a:solidFill>
                  <a:srgbClr val="F6703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r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>
                <a:buClr>
                  <a:srgbClr val="000000"/>
                </a:buClr>
                <a:buFont typeface="Arial"/>
                <a:buNone/>
              </a:pPr>
              <a:t>‹#›</a:t>
            </a:fld>
            <a:endParaRPr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090625" y="2004313"/>
            <a:ext cx="5596200" cy="2552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slideLayout" Target="../slideLayouts/slideLayout136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125.xml"/><Relationship Id="rId16" Type="http://schemas.openxmlformats.org/officeDocument/2006/relationships/theme" Target="../theme/theme10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5" Type="http://schemas.openxmlformats.org/officeDocument/2006/relationships/slideLayout" Target="../slideLayouts/slideLayout13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Relationship Id="rId14" Type="http://schemas.openxmlformats.org/officeDocument/2006/relationships/slideLayout" Target="../slideLayouts/slideLayout13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13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slideLayout" Target="../slideLayouts/slideLayout150.xml"/><Relationship Id="rId2" Type="http://schemas.openxmlformats.org/officeDocument/2006/relationships/slideLayout" Target="../slideLayouts/slideLayout140.xml"/><Relationship Id="rId16" Type="http://schemas.openxmlformats.org/officeDocument/2006/relationships/theme" Target="../theme/theme11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Relationship Id="rId14" Type="http://schemas.openxmlformats.org/officeDocument/2006/relationships/slideLayout" Target="../slideLayouts/slideLayout15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2" Type="http://schemas.openxmlformats.org/officeDocument/2006/relationships/slideLayout" Target="../slideLayouts/slideLayout155.xml"/><Relationship Id="rId16" Type="http://schemas.openxmlformats.org/officeDocument/2006/relationships/theme" Target="../theme/theme12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7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6" Type="http://schemas.openxmlformats.org/officeDocument/2006/relationships/theme" Target="../theme/theme13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slideLayout" Target="../slideLayouts/slideLayout183.xml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slideLayout" Target="../slideLayouts/slideLayout182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13" Type="http://schemas.openxmlformats.org/officeDocument/2006/relationships/slideLayout" Target="../slideLayouts/slideLayout196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slideLayout" Target="../slideLayouts/slideLayout195.xml"/><Relationship Id="rId2" Type="http://schemas.openxmlformats.org/officeDocument/2006/relationships/slideLayout" Target="../slideLayouts/slideLayout185.xml"/><Relationship Id="rId16" Type="http://schemas.openxmlformats.org/officeDocument/2006/relationships/theme" Target="../theme/theme14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5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Relationship Id="rId14" Type="http://schemas.openxmlformats.org/officeDocument/2006/relationships/slideLayout" Target="../slideLayouts/slideLayout197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slideLayout" Target="../slideLayouts/slideLayout211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5" Type="http://schemas.openxmlformats.org/officeDocument/2006/relationships/theme" Target="../theme/theme15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Relationship Id="rId14" Type="http://schemas.openxmlformats.org/officeDocument/2006/relationships/slideLayout" Target="../slideLayouts/slideLayout212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slideLayout" Target="../slideLayouts/slideLayout225.xml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slideLayout" Target="../slideLayouts/slideLayout224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5" Type="http://schemas.openxmlformats.org/officeDocument/2006/relationships/theme" Target="../theme/theme16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Relationship Id="rId14" Type="http://schemas.openxmlformats.org/officeDocument/2006/relationships/slideLayout" Target="../slideLayouts/slideLayout22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4.xml"/><Relationship Id="rId13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12" Type="http://schemas.openxmlformats.org/officeDocument/2006/relationships/slideLayout" Target="../slideLayouts/slideLayout238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11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5.xml"/><Relationship Id="rId14" Type="http://schemas.openxmlformats.org/officeDocument/2006/relationships/theme" Target="../theme/theme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13" Type="http://schemas.openxmlformats.org/officeDocument/2006/relationships/slideLayout" Target="../slideLayouts/slideLayout252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12" Type="http://schemas.openxmlformats.org/officeDocument/2006/relationships/slideLayout" Target="../slideLayouts/slideLayout251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244.xml"/><Relationship Id="rId10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Relationship Id="rId14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0.xml"/><Relationship Id="rId13" Type="http://schemas.openxmlformats.org/officeDocument/2006/relationships/slideLayout" Target="../slideLayouts/slideLayout265.xml"/><Relationship Id="rId3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4.xml"/><Relationship Id="rId2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53.xml"/><Relationship Id="rId6" Type="http://schemas.openxmlformats.org/officeDocument/2006/relationships/slideLayout" Target="../slideLayouts/slideLayout258.xml"/><Relationship Id="rId11" Type="http://schemas.openxmlformats.org/officeDocument/2006/relationships/slideLayout" Target="../slideLayouts/slideLayout263.xml"/><Relationship Id="rId5" Type="http://schemas.openxmlformats.org/officeDocument/2006/relationships/slideLayout" Target="../slideLayouts/slideLayout257.xml"/><Relationship Id="rId15" Type="http://schemas.openxmlformats.org/officeDocument/2006/relationships/theme" Target="../theme/theme19.xml"/><Relationship Id="rId10" Type="http://schemas.openxmlformats.org/officeDocument/2006/relationships/slideLayout" Target="../slideLayouts/slideLayout262.xml"/><Relationship Id="rId4" Type="http://schemas.openxmlformats.org/officeDocument/2006/relationships/slideLayout" Target="../slideLayouts/slideLayout256.xml"/><Relationship Id="rId9" Type="http://schemas.openxmlformats.org/officeDocument/2006/relationships/slideLayout" Target="../slideLayouts/slideLayout261.xml"/><Relationship Id="rId14" Type="http://schemas.openxmlformats.org/officeDocument/2006/relationships/slideLayout" Target="../slideLayouts/slideLayout26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4.xml"/><Relationship Id="rId13" Type="http://schemas.openxmlformats.org/officeDocument/2006/relationships/slideLayout" Target="../slideLayouts/slideLayout279.xml"/><Relationship Id="rId3" Type="http://schemas.openxmlformats.org/officeDocument/2006/relationships/slideLayout" Target="../slideLayouts/slideLayout269.xml"/><Relationship Id="rId7" Type="http://schemas.openxmlformats.org/officeDocument/2006/relationships/slideLayout" Target="../slideLayouts/slideLayout273.xml"/><Relationship Id="rId12" Type="http://schemas.openxmlformats.org/officeDocument/2006/relationships/slideLayout" Target="../slideLayouts/slideLayout278.xml"/><Relationship Id="rId2" Type="http://schemas.openxmlformats.org/officeDocument/2006/relationships/slideLayout" Target="../slideLayouts/slideLayout268.xml"/><Relationship Id="rId16" Type="http://schemas.openxmlformats.org/officeDocument/2006/relationships/theme" Target="../theme/theme20.xml"/><Relationship Id="rId1" Type="http://schemas.openxmlformats.org/officeDocument/2006/relationships/slideLayout" Target="../slideLayouts/slideLayout267.xml"/><Relationship Id="rId6" Type="http://schemas.openxmlformats.org/officeDocument/2006/relationships/slideLayout" Target="../slideLayouts/slideLayout272.xml"/><Relationship Id="rId11" Type="http://schemas.openxmlformats.org/officeDocument/2006/relationships/slideLayout" Target="../slideLayouts/slideLayout277.xml"/><Relationship Id="rId5" Type="http://schemas.openxmlformats.org/officeDocument/2006/relationships/slideLayout" Target="../slideLayouts/slideLayout271.xml"/><Relationship Id="rId15" Type="http://schemas.openxmlformats.org/officeDocument/2006/relationships/slideLayout" Target="../slideLayouts/slideLayout281.xml"/><Relationship Id="rId10" Type="http://schemas.openxmlformats.org/officeDocument/2006/relationships/slideLayout" Target="../slideLayouts/slideLayout276.xml"/><Relationship Id="rId4" Type="http://schemas.openxmlformats.org/officeDocument/2006/relationships/slideLayout" Target="../slideLayouts/slideLayout270.xml"/><Relationship Id="rId9" Type="http://schemas.openxmlformats.org/officeDocument/2006/relationships/slideLayout" Target="../slideLayouts/slideLayout275.xml"/><Relationship Id="rId14" Type="http://schemas.openxmlformats.org/officeDocument/2006/relationships/slideLayout" Target="../slideLayouts/slideLayout280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9.xml"/><Relationship Id="rId13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4.xml"/><Relationship Id="rId7" Type="http://schemas.openxmlformats.org/officeDocument/2006/relationships/slideLayout" Target="../slideLayouts/slideLayout288.xml"/><Relationship Id="rId12" Type="http://schemas.openxmlformats.org/officeDocument/2006/relationships/slideLayout" Target="../slideLayouts/slideLayout293.xml"/><Relationship Id="rId2" Type="http://schemas.openxmlformats.org/officeDocument/2006/relationships/slideLayout" Target="../slideLayouts/slideLayout283.xml"/><Relationship Id="rId16" Type="http://schemas.openxmlformats.org/officeDocument/2006/relationships/theme" Target="../theme/theme21.xml"/><Relationship Id="rId1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7.xml"/><Relationship Id="rId11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86.xml"/><Relationship Id="rId15" Type="http://schemas.openxmlformats.org/officeDocument/2006/relationships/slideLayout" Target="../slideLayouts/slideLayout296.xml"/><Relationship Id="rId10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85.xml"/><Relationship Id="rId9" Type="http://schemas.openxmlformats.org/officeDocument/2006/relationships/slideLayout" Target="../slideLayouts/slideLayout290.xml"/><Relationship Id="rId14" Type="http://schemas.openxmlformats.org/officeDocument/2006/relationships/slideLayout" Target="../slideLayouts/slideLayout295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13" Type="http://schemas.openxmlformats.org/officeDocument/2006/relationships/slideLayout" Target="../slideLayouts/slideLayout309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298.xml"/><Relationship Id="rId16" Type="http://schemas.openxmlformats.org/officeDocument/2006/relationships/theme" Target="../theme/theme22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5" Type="http://schemas.openxmlformats.org/officeDocument/2006/relationships/slideLayout" Target="../slideLayouts/slideLayout31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Relationship Id="rId14" Type="http://schemas.openxmlformats.org/officeDocument/2006/relationships/slideLayout" Target="../slideLayouts/slideLayout31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9.xml"/><Relationship Id="rId13" Type="http://schemas.openxmlformats.org/officeDocument/2006/relationships/slideLayout" Target="../slideLayouts/slideLayout324.xml"/><Relationship Id="rId3" Type="http://schemas.openxmlformats.org/officeDocument/2006/relationships/slideLayout" Target="../slideLayouts/slideLayout314.xml"/><Relationship Id="rId7" Type="http://schemas.openxmlformats.org/officeDocument/2006/relationships/slideLayout" Target="../slideLayouts/slideLayout318.xml"/><Relationship Id="rId12" Type="http://schemas.openxmlformats.org/officeDocument/2006/relationships/slideLayout" Target="../slideLayouts/slideLayout323.xml"/><Relationship Id="rId2" Type="http://schemas.openxmlformats.org/officeDocument/2006/relationships/slideLayout" Target="../slideLayouts/slideLayout313.xml"/><Relationship Id="rId1" Type="http://schemas.openxmlformats.org/officeDocument/2006/relationships/slideLayout" Target="../slideLayouts/slideLayout312.xml"/><Relationship Id="rId6" Type="http://schemas.openxmlformats.org/officeDocument/2006/relationships/slideLayout" Target="../slideLayouts/slideLayout317.xml"/><Relationship Id="rId11" Type="http://schemas.openxmlformats.org/officeDocument/2006/relationships/slideLayout" Target="../slideLayouts/slideLayout322.xml"/><Relationship Id="rId5" Type="http://schemas.openxmlformats.org/officeDocument/2006/relationships/slideLayout" Target="../slideLayouts/slideLayout316.xml"/><Relationship Id="rId10" Type="http://schemas.openxmlformats.org/officeDocument/2006/relationships/slideLayout" Target="../slideLayouts/slideLayout321.xml"/><Relationship Id="rId4" Type="http://schemas.openxmlformats.org/officeDocument/2006/relationships/slideLayout" Target="../slideLayouts/slideLayout315.xml"/><Relationship Id="rId9" Type="http://schemas.openxmlformats.org/officeDocument/2006/relationships/slideLayout" Target="../slideLayouts/slideLayout320.xml"/><Relationship Id="rId14" Type="http://schemas.openxmlformats.org/officeDocument/2006/relationships/theme" Target="../theme/theme2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2.xml"/><Relationship Id="rId13" Type="http://schemas.openxmlformats.org/officeDocument/2006/relationships/slideLayout" Target="../slideLayouts/slideLayout337.xml"/><Relationship Id="rId3" Type="http://schemas.openxmlformats.org/officeDocument/2006/relationships/slideLayout" Target="../slideLayouts/slideLayout327.xml"/><Relationship Id="rId7" Type="http://schemas.openxmlformats.org/officeDocument/2006/relationships/slideLayout" Target="../slideLayouts/slideLayout331.xml"/><Relationship Id="rId12" Type="http://schemas.openxmlformats.org/officeDocument/2006/relationships/slideLayout" Target="../slideLayouts/slideLayout336.xml"/><Relationship Id="rId2" Type="http://schemas.openxmlformats.org/officeDocument/2006/relationships/slideLayout" Target="../slideLayouts/slideLayout326.xml"/><Relationship Id="rId16" Type="http://schemas.openxmlformats.org/officeDocument/2006/relationships/theme" Target="../theme/theme24.xml"/><Relationship Id="rId1" Type="http://schemas.openxmlformats.org/officeDocument/2006/relationships/slideLayout" Target="../slideLayouts/slideLayout325.xml"/><Relationship Id="rId6" Type="http://schemas.openxmlformats.org/officeDocument/2006/relationships/slideLayout" Target="../slideLayouts/slideLayout330.xml"/><Relationship Id="rId11" Type="http://schemas.openxmlformats.org/officeDocument/2006/relationships/slideLayout" Target="../slideLayouts/slideLayout335.xml"/><Relationship Id="rId5" Type="http://schemas.openxmlformats.org/officeDocument/2006/relationships/slideLayout" Target="../slideLayouts/slideLayout329.xml"/><Relationship Id="rId15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34.xml"/><Relationship Id="rId4" Type="http://schemas.openxmlformats.org/officeDocument/2006/relationships/slideLayout" Target="../slideLayouts/slideLayout328.xml"/><Relationship Id="rId9" Type="http://schemas.openxmlformats.org/officeDocument/2006/relationships/slideLayout" Target="../slideLayouts/slideLayout333.xml"/><Relationship Id="rId14" Type="http://schemas.openxmlformats.org/officeDocument/2006/relationships/slideLayout" Target="../slideLayouts/slideLayout338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7.xml"/><Relationship Id="rId13" Type="http://schemas.openxmlformats.org/officeDocument/2006/relationships/slideLayout" Target="../slideLayouts/slideLayout352.xml"/><Relationship Id="rId3" Type="http://schemas.openxmlformats.org/officeDocument/2006/relationships/slideLayout" Target="../slideLayouts/slideLayout342.xml"/><Relationship Id="rId7" Type="http://schemas.openxmlformats.org/officeDocument/2006/relationships/slideLayout" Target="../slideLayouts/slideLayout346.xml"/><Relationship Id="rId12" Type="http://schemas.openxmlformats.org/officeDocument/2006/relationships/slideLayout" Target="../slideLayouts/slideLayout351.xml"/><Relationship Id="rId2" Type="http://schemas.openxmlformats.org/officeDocument/2006/relationships/slideLayout" Target="../slideLayouts/slideLayout341.xml"/><Relationship Id="rId1" Type="http://schemas.openxmlformats.org/officeDocument/2006/relationships/slideLayout" Target="../slideLayouts/slideLayout340.xml"/><Relationship Id="rId6" Type="http://schemas.openxmlformats.org/officeDocument/2006/relationships/slideLayout" Target="../slideLayouts/slideLayout345.xml"/><Relationship Id="rId11" Type="http://schemas.openxmlformats.org/officeDocument/2006/relationships/slideLayout" Target="../slideLayouts/slideLayout350.xml"/><Relationship Id="rId5" Type="http://schemas.openxmlformats.org/officeDocument/2006/relationships/slideLayout" Target="../slideLayouts/slideLayout344.xml"/><Relationship Id="rId10" Type="http://schemas.openxmlformats.org/officeDocument/2006/relationships/slideLayout" Target="../slideLayouts/slideLayout349.xml"/><Relationship Id="rId4" Type="http://schemas.openxmlformats.org/officeDocument/2006/relationships/slideLayout" Target="../slideLayouts/slideLayout343.xml"/><Relationship Id="rId9" Type="http://schemas.openxmlformats.org/officeDocument/2006/relationships/slideLayout" Target="../slideLayouts/slideLayout348.xml"/><Relationship Id="rId14" Type="http://schemas.openxmlformats.org/officeDocument/2006/relationships/theme" Target="../theme/theme25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slideLayout" Target="../slideLayouts/slideLayout365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slideLayout" Target="../slideLayouts/slideLayout364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Relationship Id="rId14" Type="http://schemas.openxmlformats.org/officeDocument/2006/relationships/theme" Target="../theme/theme26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3.xml"/><Relationship Id="rId13" Type="http://schemas.openxmlformats.org/officeDocument/2006/relationships/slideLayout" Target="../slideLayouts/slideLayout378.xml"/><Relationship Id="rId3" Type="http://schemas.openxmlformats.org/officeDocument/2006/relationships/slideLayout" Target="../slideLayouts/slideLayout368.xml"/><Relationship Id="rId7" Type="http://schemas.openxmlformats.org/officeDocument/2006/relationships/slideLayout" Target="../slideLayouts/slideLayout372.xml"/><Relationship Id="rId12" Type="http://schemas.openxmlformats.org/officeDocument/2006/relationships/slideLayout" Target="../slideLayouts/slideLayout377.xml"/><Relationship Id="rId2" Type="http://schemas.openxmlformats.org/officeDocument/2006/relationships/slideLayout" Target="../slideLayouts/slideLayout367.xml"/><Relationship Id="rId1" Type="http://schemas.openxmlformats.org/officeDocument/2006/relationships/slideLayout" Target="../slideLayouts/slideLayout366.xml"/><Relationship Id="rId6" Type="http://schemas.openxmlformats.org/officeDocument/2006/relationships/slideLayout" Target="../slideLayouts/slideLayout371.xml"/><Relationship Id="rId11" Type="http://schemas.openxmlformats.org/officeDocument/2006/relationships/slideLayout" Target="../slideLayouts/slideLayout376.xml"/><Relationship Id="rId5" Type="http://schemas.openxmlformats.org/officeDocument/2006/relationships/slideLayout" Target="../slideLayouts/slideLayout370.xml"/><Relationship Id="rId10" Type="http://schemas.openxmlformats.org/officeDocument/2006/relationships/slideLayout" Target="../slideLayouts/slideLayout375.xml"/><Relationship Id="rId4" Type="http://schemas.openxmlformats.org/officeDocument/2006/relationships/slideLayout" Target="../slideLayouts/slideLayout369.xml"/><Relationship Id="rId9" Type="http://schemas.openxmlformats.org/officeDocument/2006/relationships/slideLayout" Target="../slideLayouts/slideLayout374.xml"/><Relationship Id="rId14" Type="http://schemas.openxmlformats.org/officeDocument/2006/relationships/theme" Target="../theme/theme27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6.xml"/><Relationship Id="rId13" Type="http://schemas.openxmlformats.org/officeDocument/2006/relationships/slideLayout" Target="../slideLayouts/slideLayout391.xml"/><Relationship Id="rId3" Type="http://schemas.openxmlformats.org/officeDocument/2006/relationships/slideLayout" Target="../slideLayouts/slideLayout381.xml"/><Relationship Id="rId7" Type="http://schemas.openxmlformats.org/officeDocument/2006/relationships/slideLayout" Target="../slideLayouts/slideLayout385.xml"/><Relationship Id="rId12" Type="http://schemas.openxmlformats.org/officeDocument/2006/relationships/slideLayout" Target="../slideLayouts/slideLayout390.xml"/><Relationship Id="rId2" Type="http://schemas.openxmlformats.org/officeDocument/2006/relationships/slideLayout" Target="../slideLayouts/slideLayout380.xml"/><Relationship Id="rId16" Type="http://schemas.openxmlformats.org/officeDocument/2006/relationships/theme" Target="../theme/theme28.xml"/><Relationship Id="rId1" Type="http://schemas.openxmlformats.org/officeDocument/2006/relationships/slideLayout" Target="../slideLayouts/slideLayout379.xml"/><Relationship Id="rId6" Type="http://schemas.openxmlformats.org/officeDocument/2006/relationships/slideLayout" Target="../slideLayouts/slideLayout384.xml"/><Relationship Id="rId11" Type="http://schemas.openxmlformats.org/officeDocument/2006/relationships/slideLayout" Target="../slideLayouts/slideLayout389.xml"/><Relationship Id="rId5" Type="http://schemas.openxmlformats.org/officeDocument/2006/relationships/slideLayout" Target="../slideLayouts/slideLayout383.xml"/><Relationship Id="rId15" Type="http://schemas.openxmlformats.org/officeDocument/2006/relationships/slideLayout" Target="../slideLayouts/slideLayout393.xml"/><Relationship Id="rId10" Type="http://schemas.openxmlformats.org/officeDocument/2006/relationships/slideLayout" Target="../slideLayouts/slideLayout388.xml"/><Relationship Id="rId4" Type="http://schemas.openxmlformats.org/officeDocument/2006/relationships/slideLayout" Target="../slideLayouts/slideLayout382.xml"/><Relationship Id="rId9" Type="http://schemas.openxmlformats.org/officeDocument/2006/relationships/slideLayout" Target="../slideLayouts/slideLayout387.xml"/><Relationship Id="rId14" Type="http://schemas.openxmlformats.org/officeDocument/2006/relationships/slideLayout" Target="../slideLayouts/slideLayout392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6.xml"/><Relationship Id="rId2" Type="http://schemas.openxmlformats.org/officeDocument/2006/relationships/slideLayout" Target="../slideLayouts/slideLayout395.xml"/><Relationship Id="rId1" Type="http://schemas.openxmlformats.org/officeDocument/2006/relationships/slideLayout" Target="../slideLayouts/slideLayout394.xml"/><Relationship Id="rId6" Type="http://schemas.openxmlformats.org/officeDocument/2006/relationships/theme" Target="../theme/theme29.xml"/><Relationship Id="rId5" Type="http://schemas.openxmlformats.org/officeDocument/2006/relationships/slideLayout" Target="../slideLayouts/slideLayout398.xml"/><Relationship Id="rId4" Type="http://schemas.openxmlformats.org/officeDocument/2006/relationships/slideLayout" Target="../slideLayouts/slideLayout39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0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32.xml"/></Relationships>
</file>

<file path=ppt/slideMasters/_rels/slideMaster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1.xml"/><Relationship Id="rId2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399.xml"/><Relationship Id="rId6" Type="http://schemas.openxmlformats.org/officeDocument/2006/relationships/theme" Target="../theme/theme30.xml"/><Relationship Id="rId5" Type="http://schemas.openxmlformats.org/officeDocument/2006/relationships/slideLayout" Target="../slideLayouts/slideLayout403.xml"/><Relationship Id="rId4" Type="http://schemas.openxmlformats.org/officeDocument/2006/relationships/slideLayout" Target="../slideLayouts/slideLayout40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6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6" Type="http://schemas.openxmlformats.org/officeDocument/2006/relationships/theme" Target="../theme/theme5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6.xml"/><Relationship Id="rId3" Type="http://schemas.openxmlformats.org/officeDocument/2006/relationships/slideLayout" Target="../slideLayouts/slideLayout66.xml"/><Relationship Id="rId7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5.xml"/><Relationship Id="rId16" Type="http://schemas.openxmlformats.org/officeDocument/2006/relationships/theme" Target="../theme/theme6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4.xml"/><Relationship Id="rId5" Type="http://schemas.openxmlformats.org/officeDocument/2006/relationships/slideLayout" Target="../slideLayouts/slideLayout68.xml"/><Relationship Id="rId1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73.xml"/><Relationship Id="rId4" Type="http://schemas.openxmlformats.org/officeDocument/2006/relationships/slideLayout" Target="../slideLayouts/slideLayout67.xml"/><Relationship Id="rId9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90.xml"/><Relationship Id="rId2" Type="http://schemas.openxmlformats.org/officeDocument/2006/relationships/slideLayout" Target="../slideLayouts/slideLayout80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14" Type="http://schemas.openxmlformats.org/officeDocument/2006/relationships/slideLayout" Target="../slideLayouts/slideLayout92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95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slideLayout" Target="../slideLayouts/slideLayout10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6" Type="http://schemas.openxmlformats.org/officeDocument/2006/relationships/theme" Target="../theme/theme9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Relationship Id="rId14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7" r:id="rId3"/>
    <p:sldLayoutId id="2147483658" r:id="rId4"/>
    <p:sldLayoutId id="2147483660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  <p:sldLayoutId id="2147483864" r:id="rId14"/>
    <p:sldLayoutId id="2147483865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915" r:id="rId1"/>
    <p:sldLayoutId id="2147483916" r:id="rId2"/>
    <p:sldLayoutId id="2147483917" r:id="rId3"/>
    <p:sldLayoutId id="2147483918" r:id="rId4"/>
    <p:sldLayoutId id="2147483919" r:id="rId5"/>
    <p:sldLayoutId id="2147483920" r:id="rId6"/>
    <p:sldLayoutId id="2147483921" r:id="rId7"/>
    <p:sldLayoutId id="2147483922" r:id="rId8"/>
    <p:sldLayoutId id="2147483923" r:id="rId9"/>
    <p:sldLayoutId id="2147483924" r:id="rId10"/>
    <p:sldLayoutId id="2147483925" r:id="rId11"/>
    <p:sldLayoutId id="2147483926" r:id="rId12"/>
    <p:sldLayoutId id="2147483928" r:id="rId13"/>
    <p:sldLayoutId id="2147483929" r:id="rId1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  <p:sldLayoutId id="2147484017" r:id="rId12"/>
    <p:sldLayoutId id="2147484019" r:id="rId13"/>
    <p:sldLayoutId id="2147484020" r:id="rId1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7" r:id="rId5"/>
    <p:sldLayoutId id="2147484028" r:id="rId6"/>
    <p:sldLayoutId id="2147484029" r:id="rId7"/>
    <p:sldLayoutId id="2147484030" r:id="rId8"/>
    <p:sldLayoutId id="2147484031" r:id="rId9"/>
    <p:sldLayoutId id="2147484033" r:id="rId10"/>
    <p:sldLayoutId id="2147484034" r:id="rId11"/>
    <p:sldLayoutId id="2147484035" r:id="rId12"/>
    <p:sldLayoutId id="2147484036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070" r:id="rId1"/>
    <p:sldLayoutId id="2147484071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2" r:id="rId11"/>
    <p:sldLayoutId id="2147484083" r:id="rId12"/>
    <p:sldLayoutId id="2147484084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18" r:id="rId1"/>
    <p:sldLayoutId id="2147484119" r:id="rId2"/>
    <p:sldLayoutId id="2147484120" r:id="rId3"/>
    <p:sldLayoutId id="2147484121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8" r:id="rId10"/>
    <p:sldLayoutId id="2147484129" r:id="rId11"/>
    <p:sldLayoutId id="2147484130" r:id="rId12"/>
    <p:sldLayoutId id="2147484131" r:id="rId13"/>
    <p:sldLayoutId id="2147484132" r:id="rId1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34" r:id="rId1"/>
    <p:sldLayoutId id="2147484135" r:id="rId2"/>
    <p:sldLayoutId id="2147484136" r:id="rId3"/>
    <p:sldLayoutId id="2147484137" r:id="rId4"/>
    <p:sldLayoutId id="2147484138" r:id="rId5"/>
    <p:sldLayoutId id="2147484139" r:id="rId6"/>
    <p:sldLayoutId id="2147484140" r:id="rId7"/>
    <p:sldLayoutId id="2147484141" r:id="rId8"/>
    <p:sldLayoutId id="2147484142" r:id="rId9"/>
    <p:sldLayoutId id="2147484143" r:id="rId10"/>
    <p:sldLayoutId id="2147484144" r:id="rId11"/>
    <p:sldLayoutId id="2147484145" r:id="rId12"/>
    <p:sldLayoutId id="2147484146" r:id="rId13"/>
    <p:sldLayoutId id="2147484147" r:id="rId14"/>
    <p:sldLayoutId id="2147484148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  <p:sldLayoutId id="2147484177" r:id="rId12"/>
    <p:sldLayoutId id="2147484178" r:id="rId13"/>
    <p:sldLayoutId id="2147484179" r:id="rId14"/>
    <p:sldLayoutId id="2147484180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1" r:id="rId10"/>
    <p:sldLayoutId id="2147484192" r:id="rId11"/>
    <p:sldLayoutId id="2147484193" r:id="rId12"/>
    <p:sldLayoutId id="2147484194" r:id="rId13"/>
    <p:sldLayoutId id="2147484195" r:id="rId14"/>
    <p:sldLayoutId id="2147484196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  <p:sldLayoutId id="2147484209" r:id="rId12"/>
    <p:sldLayoutId id="2147484210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12" r:id="rId1"/>
    <p:sldLayoutId id="2147484213" r:id="rId2"/>
    <p:sldLayoutId id="2147484214" r:id="rId3"/>
    <p:sldLayoutId id="2147484215" r:id="rId4"/>
    <p:sldLayoutId id="2147484216" r:id="rId5"/>
    <p:sldLayoutId id="2147484217" r:id="rId6"/>
    <p:sldLayoutId id="2147484218" r:id="rId7"/>
    <p:sldLayoutId id="2147484219" r:id="rId8"/>
    <p:sldLayoutId id="2147484220" r:id="rId9"/>
    <p:sldLayoutId id="2147484221" r:id="rId10"/>
    <p:sldLayoutId id="2147484222" r:id="rId11"/>
    <p:sldLayoutId id="2147484223" r:id="rId12"/>
    <p:sldLayoutId id="2147484224" r:id="rId13"/>
    <p:sldLayoutId id="2147484225" r:id="rId14"/>
    <p:sldLayoutId id="2147484226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28" r:id="rId1"/>
    <p:sldLayoutId id="2147484229" r:id="rId2"/>
    <p:sldLayoutId id="2147484230" r:id="rId3"/>
    <p:sldLayoutId id="2147484231" r:id="rId4"/>
    <p:sldLayoutId id="2147484232" r:id="rId5"/>
    <p:sldLayoutId id="2147484233" r:id="rId6"/>
    <p:sldLayoutId id="2147484234" r:id="rId7"/>
    <p:sldLayoutId id="2147484235" r:id="rId8"/>
    <p:sldLayoutId id="2147484236" r:id="rId9"/>
    <p:sldLayoutId id="2147484237" r:id="rId10"/>
    <p:sldLayoutId id="2147484238" r:id="rId11"/>
    <p:sldLayoutId id="2147484239" r:id="rId12"/>
    <p:sldLayoutId id="2147484241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/>
              <a:pPr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44" r:id="rId1"/>
    <p:sldLayoutId id="2147484245" r:id="rId2"/>
    <p:sldLayoutId id="2147484246" r:id="rId3"/>
    <p:sldLayoutId id="2147484247" r:id="rId4"/>
    <p:sldLayoutId id="2147484248" r:id="rId5"/>
    <p:sldLayoutId id="2147484249" r:id="rId6"/>
    <p:sldLayoutId id="2147484250" r:id="rId7"/>
    <p:sldLayoutId id="2147484251" r:id="rId8"/>
    <p:sldLayoutId id="2147484252" r:id="rId9"/>
    <p:sldLayoutId id="2147484253" r:id="rId10"/>
    <p:sldLayoutId id="2147484254" r:id="rId11"/>
    <p:sldLayoutId id="2147484255" r:id="rId12"/>
    <p:sldLayoutId id="2147484256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72" r:id="rId1"/>
    <p:sldLayoutId id="2147484273" r:id="rId2"/>
    <p:sldLayoutId id="2147484274" r:id="rId3"/>
    <p:sldLayoutId id="2147484275" r:id="rId4"/>
    <p:sldLayoutId id="2147484276" r:id="rId5"/>
    <p:sldLayoutId id="2147484277" r:id="rId6"/>
    <p:sldLayoutId id="2147484278" r:id="rId7"/>
    <p:sldLayoutId id="2147484279" r:id="rId8"/>
    <p:sldLayoutId id="2147484280" r:id="rId9"/>
    <p:sldLayoutId id="2147484281" r:id="rId10"/>
    <p:sldLayoutId id="2147484282" r:id="rId11"/>
    <p:sldLayoutId id="2147484283" r:id="rId12"/>
    <p:sldLayoutId id="2147484284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292" r:id="rId1"/>
    <p:sldLayoutId id="2147484293" r:id="rId2"/>
    <p:sldLayoutId id="2147484294" r:id="rId3"/>
    <p:sldLayoutId id="2147484295" r:id="rId4"/>
    <p:sldLayoutId id="2147484296" r:id="rId5"/>
    <p:sldLayoutId id="2147484297" r:id="rId6"/>
    <p:sldLayoutId id="2147484298" r:id="rId7"/>
    <p:sldLayoutId id="2147484299" r:id="rId8"/>
    <p:sldLayoutId id="2147484300" r:id="rId9"/>
    <p:sldLayoutId id="2147484301" r:id="rId10"/>
    <p:sldLayoutId id="2147484302" r:id="rId11"/>
    <p:sldLayoutId id="2147484303" r:id="rId12"/>
    <p:sldLayoutId id="2147484304" r:id="rId13"/>
    <p:sldLayoutId id="2147484305" r:id="rId14"/>
    <p:sldLayoutId id="2147484306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08" r:id="rId1"/>
    <p:sldLayoutId id="2147484309" r:id="rId2"/>
    <p:sldLayoutId id="2147484310" r:id="rId3"/>
    <p:sldLayoutId id="2147484311" r:id="rId4"/>
    <p:sldLayoutId id="2147484312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  <p:sldLayoutId id="2147483736" r:id="rId14"/>
    <p:sldLayoutId id="2147483737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4320" r:id="rId1"/>
    <p:sldLayoutId id="2147484321" r:id="rId2"/>
    <p:sldLayoutId id="2147484322" r:id="rId3"/>
    <p:sldLayoutId id="2147484323" r:id="rId4"/>
    <p:sldLayoutId id="2147484324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  <p:sldLayoutId id="2147483784" r:id="rId14"/>
    <p:sldLayoutId id="2147483785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/>
              <a:pPr rtl="0">
                <a:buClr>
                  <a:srgbClr val="000000"/>
                </a:buClr>
                <a:buFont typeface="Arial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1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18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18.xml"/><Relationship Id="rId4" Type="http://schemas.openxmlformats.org/officeDocument/2006/relationships/chart" Target="../charts/char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Data" Target="../diagrams/data2.xml"/><Relationship Id="rId7" Type="http://schemas.openxmlformats.org/officeDocument/2006/relationships/diagramData" Target="../diagrams/data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10" Type="http://schemas.openxmlformats.org/officeDocument/2006/relationships/diagramColors" Target="../diagrams/colors3.xml"/><Relationship Id="rId4" Type="http://schemas.openxmlformats.org/officeDocument/2006/relationships/diagramLayout" Target="../diagrams/layout2.xml"/><Relationship Id="rId9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29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4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4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370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07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jpe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46.png"/><Relationship Id="rId4" Type="http://schemas.microsoft.com/office/2007/relationships/hdphoto" Target="../media/hdphoto1.wd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0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emf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71.xml"/><Relationship Id="rId5" Type="http://schemas.openxmlformats.org/officeDocument/2006/relationships/image" Target="../media/image13.png"/><Relationship Id="rId4" Type="http://schemas.openxmlformats.org/officeDocument/2006/relationships/image" Target="../media/image58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9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383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0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37.xml"/><Relationship Id="rId4" Type="http://schemas.openxmlformats.org/officeDocument/2006/relationships/image" Target="../media/image5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39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99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jpe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mailto:org@minfinrk.ru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ufp@minfinrk.ru" TargetMode="External"/><Relationship Id="rId5" Type="http://schemas.openxmlformats.org/officeDocument/2006/relationships/hyperlink" Target="http://minfin.kalmregion.ru/index.php?option=com_content&amp;view=article&amp;id=14&amp;Itemid=17" TargetMode="External"/><Relationship Id="rId4" Type="http://schemas.openxmlformats.org/officeDocument/2006/relationships/hyperlink" Target="http://minfin.kalmregion.ru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108369" y="243109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БЮДЖЕТ ДЛЯ ГРАЖДАН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" name="Google Shape;92;p15"/>
          <p:cNvGrpSpPr/>
          <p:nvPr/>
        </p:nvGrpSpPr>
        <p:grpSpPr>
          <a:xfrm>
            <a:off x="194294" y="1899268"/>
            <a:ext cx="549262" cy="487982"/>
            <a:chOff x="5292575" y="3681900"/>
            <a:chExt cx="420150" cy="373275"/>
          </a:xfrm>
        </p:grpSpPr>
        <p:sp>
          <p:nvSpPr>
            <p:cNvPr id="93" name="Google Shape;93;p15"/>
            <p:cNvSpPr/>
            <p:nvPr/>
          </p:nvSpPr>
          <p:spPr>
            <a:xfrm>
              <a:off x="5292575" y="3706875"/>
              <a:ext cx="420150" cy="266700"/>
            </a:xfrm>
            <a:custGeom>
              <a:avLst/>
              <a:gdLst/>
              <a:ahLst/>
              <a:cxnLst/>
              <a:rect l="l" t="t" r="r" b="b"/>
              <a:pathLst>
                <a:path w="16806" h="10668" fill="none" extrusionOk="0">
                  <a:moveTo>
                    <a:pt x="16319" y="0"/>
                  </a:moveTo>
                  <a:lnTo>
                    <a:pt x="488" y="0"/>
                  </a:lnTo>
                  <a:lnTo>
                    <a:pt x="488" y="0"/>
                  </a:lnTo>
                  <a:lnTo>
                    <a:pt x="390" y="0"/>
                  </a:lnTo>
                  <a:lnTo>
                    <a:pt x="293" y="25"/>
                  </a:lnTo>
                  <a:lnTo>
                    <a:pt x="196" y="73"/>
                  </a:lnTo>
                  <a:lnTo>
                    <a:pt x="123" y="146"/>
                  </a:lnTo>
                  <a:lnTo>
                    <a:pt x="74" y="219"/>
                  </a:lnTo>
                  <a:lnTo>
                    <a:pt x="25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10181"/>
                  </a:lnTo>
                  <a:lnTo>
                    <a:pt x="1" y="10181"/>
                  </a:lnTo>
                  <a:lnTo>
                    <a:pt x="1" y="10278"/>
                  </a:lnTo>
                  <a:lnTo>
                    <a:pt x="25" y="10375"/>
                  </a:lnTo>
                  <a:lnTo>
                    <a:pt x="74" y="10448"/>
                  </a:lnTo>
                  <a:lnTo>
                    <a:pt x="123" y="10522"/>
                  </a:lnTo>
                  <a:lnTo>
                    <a:pt x="196" y="10570"/>
                  </a:lnTo>
                  <a:lnTo>
                    <a:pt x="293" y="10619"/>
                  </a:lnTo>
                  <a:lnTo>
                    <a:pt x="390" y="10643"/>
                  </a:lnTo>
                  <a:lnTo>
                    <a:pt x="488" y="10668"/>
                  </a:lnTo>
                  <a:lnTo>
                    <a:pt x="16319" y="10668"/>
                  </a:lnTo>
                  <a:lnTo>
                    <a:pt x="16319" y="10668"/>
                  </a:lnTo>
                  <a:lnTo>
                    <a:pt x="16416" y="10643"/>
                  </a:lnTo>
                  <a:lnTo>
                    <a:pt x="16513" y="10619"/>
                  </a:lnTo>
                  <a:lnTo>
                    <a:pt x="16611" y="10570"/>
                  </a:lnTo>
                  <a:lnTo>
                    <a:pt x="16684" y="10522"/>
                  </a:lnTo>
                  <a:lnTo>
                    <a:pt x="16733" y="10448"/>
                  </a:lnTo>
                  <a:lnTo>
                    <a:pt x="16781" y="10375"/>
                  </a:lnTo>
                  <a:lnTo>
                    <a:pt x="16806" y="10278"/>
                  </a:lnTo>
                  <a:lnTo>
                    <a:pt x="16806" y="10181"/>
                  </a:lnTo>
                  <a:lnTo>
                    <a:pt x="16806" y="487"/>
                  </a:lnTo>
                  <a:lnTo>
                    <a:pt x="16806" y="487"/>
                  </a:lnTo>
                  <a:lnTo>
                    <a:pt x="16806" y="390"/>
                  </a:lnTo>
                  <a:lnTo>
                    <a:pt x="16781" y="292"/>
                  </a:lnTo>
                  <a:lnTo>
                    <a:pt x="16733" y="219"/>
                  </a:lnTo>
                  <a:lnTo>
                    <a:pt x="16684" y="146"/>
                  </a:lnTo>
                  <a:lnTo>
                    <a:pt x="16611" y="73"/>
                  </a:lnTo>
                  <a:lnTo>
                    <a:pt x="16513" y="25"/>
                  </a:lnTo>
                  <a:lnTo>
                    <a:pt x="16416" y="0"/>
                  </a:lnTo>
                  <a:lnTo>
                    <a:pt x="16319" y="0"/>
                  </a:lnTo>
                  <a:lnTo>
                    <a:pt x="16319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4" name="Google Shape;94;p15"/>
            <p:cNvSpPr/>
            <p:nvPr/>
          </p:nvSpPr>
          <p:spPr>
            <a:xfrm>
              <a:off x="5490475" y="3681900"/>
              <a:ext cx="24375" cy="25000"/>
            </a:xfrm>
            <a:custGeom>
              <a:avLst/>
              <a:gdLst/>
              <a:ahLst/>
              <a:cxnLst/>
              <a:rect l="l" t="t" r="r" b="b"/>
              <a:pathLst>
                <a:path w="975" h="1000" fill="none" extrusionOk="0">
                  <a:moveTo>
                    <a:pt x="974" y="999"/>
                  </a:moveTo>
                  <a:lnTo>
                    <a:pt x="974" y="488"/>
                  </a:lnTo>
                  <a:lnTo>
                    <a:pt x="974" y="488"/>
                  </a:lnTo>
                  <a:lnTo>
                    <a:pt x="974" y="390"/>
                  </a:lnTo>
                  <a:lnTo>
                    <a:pt x="926" y="293"/>
                  </a:lnTo>
                  <a:lnTo>
                    <a:pt x="901" y="220"/>
                  </a:lnTo>
                  <a:lnTo>
                    <a:pt x="828" y="147"/>
                  </a:lnTo>
                  <a:lnTo>
                    <a:pt x="755" y="74"/>
                  </a:lnTo>
                  <a:lnTo>
                    <a:pt x="682" y="49"/>
                  </a:lnTo>
                  <a:lnTo>
                    <a:pt x="585" y="1"/>
                  </a:lnTo>
                  <a:lnTo>
                    <a:pt x="487" y="1"/>
                  </a:lnTo>
                  <a:lnTo>
                    <a:pt x="487" y="1"/>
                  </a:lnTo>
                  <a:lnTo>
                    <a:pt x="390" y="1"/>
                  </a:lnTo>
                  <a:lnTo>
                    <a:pt x="292" y="49"/>
                  </a:lnTo>
                  <a:lnTo>
                    <a:pt x="219" y="74"/>
                  </a:lnTo>
                  <a:lnTo>
                    <a:pt x="146" y="147"/>
                  </a:lnTo>
                  <a:lnTo>
                    <a:pt x="73" y="220"/>
                  </a:lnTo>
                  <a:lnTo>
                    <a:pt x="49" y="293"/>
                  </a:lnTo>
                  <a:lnTo>
                    <a:pt x="0" y="390"/>
                  </a:lnTo>
                  <a:lnTo>
                    <a:pt x="0" y="488"/>
                  </a:lnTo>
                  <a:lnTo>
                    <a:pt x="0" y="999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5358350" y="3973550"/>
              <a:ext cx="60900" cy="81625"/>
            </a:xfrm>
            <a:custGeom>
              <a:avLst/>
              <a:gdLst/>
              <a:ahLst/>
              <a:cxnLst/>
              <a:rect l="l" t="t" r="r" b="b"/>
              <a:pathLst>
                <a:path w="2436" h="3265" fill="none" extrusionOk="0">
                  <a:moveTo>
                    <a:pt x="1340" y="1"/>
                  </a:moveTo>
                  <a:lnTo>
                    <a:pt x="49" y="2558"/>
                  </a:lnTo>
                  <a:lnTo>
                    <a:pt x="49" y="2558"/>
                  </a:lnTo>
                  <a:lnTo>
                    <a:pt x="24" y="2631"/>
                  </a:lnTo>
                  <a:lnTo>
                    <a:pt x="0" y="2728"/>
                  </a:lnTo>
                  <a:lnTo>
                    <a:pt x="0" y="2826"/>
                  </a:lnTo>
                  <a:lnTo>
                    <a:pt x="24" y="2923"/>
                  </a:lnTo>
                  <a:lnTo>
                    <a:pt x="73" y="2996"/>
                  </a:lnTo>
                  <a:lnTo>
                    <a:pt x="122" y="3094"/>
                  </a:lnTo>
                  <a:lnTo>
                    <a:pt x="195" y="3142"/>
                  </a:lnTo>
                  <a:lnTo>
                    <a:pt x="268" y="3215"/>
                  </a:lnTo>
                  <a:lnTo>
                    <a:pt x="268" y="3215"/>
                  </a:lnTo>
                  <a:lnTo>
                    <a:pt x="390" y="3240"/>
                  </a:lnTo>
                  <a:lnTo>
                    <a:pt x="487" y="3264"/>
                  </a:lnTo>
                  <a:lnTo>
                    <a:pt x="487" y="3264"/>
                  </a:lnTo>
                  <a:lnTo>
                    <a:pt x="633" y="3240"/>
                  </a:lnTo>
                  <a:lnTo>
                    <a:pt x="755" y="3191"/>
                  </a:lnTo>
                  <a:lnTo>
                    <a:pt x="853" y="3094"/>
                  </a:lnTo>
                  <a:lnTo>
                    <a:pt x="926" y="2996"/>
                  </a:lnTo>
                  <a:lnTo>
                    <a:pt x="2436" y="1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6" name="Google Shape;96;p15"/>
            <p:cNvSpPr/>
            <p:nvPr/>
          </p:nvSpPr>
          <p:spPr>
            <a:xfrm>
              <a:off x="5586050" y="3973550"/>
              <a:ext cx="60925" cy="81625"/>
            </a:xfrm>
            <a:custGeom>
              <a:avLst/>
              <a:gdLst/>
              <a:ahLst/>
              <a:cxnLst/>
              <a:rect l="l" t="t" r="r" b="b"/>
              <a:pathLst>
                <a:path w="2437" h="3265" fill="none" extrusionOk="0">
                  <a:moveTo>
                    <a:pt x="1" y="1"/>
                  </a:moveTo>
                  <a:lnTo>
                    <a:pt x="1511" y="2996"/>
                  </a:lnTo>
                  <a:lnTo>
                    <a:pt x="1511" y="2996"/>
                  </a:lnTo>
                  <a:lnTo>
                    <a:pt x="1584" y="3094"/>
                  </a:lnTo>
                  <a:lnTo>
                    <a:pt x="1681" y="3191"/>
                  </a:lnTo>
                  <a:lnTo>
                    <a:pt x="1803" y="3240"/>
                  </a:lnTo>
                  <a:lnTo>
                    <a:pt x="1949" y="3264"/>
                  </a:lnTo>
                  <a:lnTo>
                    <a:pt x="1949" y="3264"/>
                  </a:lnTo>
                  <a:lnTo>
                    <a:pt x="2047" y="3240"/>
                  </a:lnTo>
                  <a:lnTo>
                    <a:pt x="2168" y="3215"/>
                  </a:lnTo>
                  <a:lnTo>
                    <a:pt x="2168" y="3215"/>
                  </a:lnTo>
                  <a:lnTo>
                    <a:pt x="2241" y="3142"/>
                  </a:lnTo>
                  <a:lnTo>
                    <a:pt x="2315" y="3094"/>
                  </a:lnTo>
                  <a:lnTo>
                    <a:pt x="2363" y="2996"/>
                  </a:lnTo>
                  <a:lnTo>
                    <a:pt x="2412" y="2923"/>
                  </a:lnTo>
                  <a:lnTo>
                    <a:pt x="2436" y="2826"/>
                  </a:lnTo>
                  <a:lnTo>
                    <a:pt x="2436" y="2728"/>
                  </a:lnTo>
                  <a:lnTo>
                    <a:pt x="2412" y="2631"/>
                  </a:lnTo>
                  <a:lnTo>
                    <a:pt x="2388" y="2558"/>
                  </a:lnTo>
                  <a:lnTo>
                    <a:pt x="1097" y="1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5316925" y="3731225"/>
              <a:ext cx="371450" cy="218000"/>
            </a:xfrm>
            <a:custGeom>
              <a:avLst/>
              <a:gdLst/>
              <a:ahLst/>
              <a:cxnLst/>
              <a:rect l="l" t="t" r="r" b="b"/>
              <a:pathLst>
                <a:path w="14858" h="8720" fill="none" extrusionOk="0">
                  <a:moveTo>
                    <a:pt x="1" y="0"/>
                  </a:moveTo>
                  <a:lnTo>
                    <a:pt x="1" y="8719"/>
                  </a:lnTo>
                  <a:lnTo>
                    <a:pt x="14857" y="8719"/>
                  </a:lnTo>
                  <a:lnTo>
                    <a:pt x="14857" y="0"/>
                  </a:lnTo>
                  <a:lnTo>
                    <a:pt x="1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8" name="Google Shape;98;p15"/>
            <p:cNvSpPr/>
            <p:nvPr/>
          </p:nvSpPr>
          <p:spPr>
            <a:xfrm>
              <a:off x="5380250" y="3784800"/>
              <a:ext cx="230200" cy="115725"/>
            </a:xfrm>
            <a:custGeom>
              <a:avLst/>
              <a:gdLst/>
              <a:ahLst/>
              <a:cxnLst/>
              <a:rect l="l" t="t" r="r" b="b"/>
              <a:pathLst>
                <a:path w="9208" h="4629" fill="none" extrusionOk="0">
                  <a:moveTo>
                    <a:pt x="9207" y="1"/>
                  </a:moveTo>
                  <a:lnTo>
                    <a:pt x="5213" y="3995"/>
                  </a:lnTo>
                  <a:lnTo>
                    <a:pt x="5213" y="3995"/>
                  </a:lnTo>
                  <a:lnTo>
                    <a:pt x="5140" y="4044"/>
                  </a:lnTo>
                  <a:lnTo>
                    <a:pt x="5067" y="4092"/>
                  </a:lnTo>
                  <a:lnTo>
                    <a:pt x="4969" y="4117"/>
                  </a:lnTo>
                  <a:lnTo>
                    <a:pt x="4872" y="4141"/>
                  </a:lnTo>
                  <a:lnTo>
                    <a:pt x="4774" y="4117"/>
                  </a:lnTo>
                  <a:lnTo>
                    <a:pt x="4677" y="4092"/>
                  </a:lnTo>
                  <a:lnTo>
                    <a:pt x="4604" y="4044"/>
                  </a:lnTo>
                  <a:lnTo>
                    <a:pt x="4531" y="3995"/>
                  </a:lnTo>
                  <a:lnTo>
                    <a:pt x="2582" y="2046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5547700" y="3779925"/>
              <a:ext cx="68825" cy="68825"/>
            </a:xfrm>
            <a:custGeom>
              <a:avLst/>
              <a:gdLst/>
              <a:ahLst/>
              <a:cxnLst/>
              <a:rect l="l" t="t" r="r" b="b"/>
              <a:pathLst>
                <a:path w="2753" h="2753" fill="none" extrusionOk="0">
                  <a:moveTo>
                    <a:pt x="0" y="1"/>
                  </a:moveTo>
                  <a:lnTo>
                    <a:pt x="2265" y="1"/>
                  </a:lnTo>
                  <a:lnTo>
                    <a:pt x="2265" y="1"/>
                  </a:lnTo>
                  <a:lnTo>
                    <a:pt x="2363" y="1"/>
                  </a:lnTo>
                  <a:lnTo>
                    <a:pt x="2460" y="25"/>
                  </a:lnTo>
                  <a:lnTo>
                    <a:pt x="2533" y="74"/>
                  </a:lnTo>
                  <a:lnTo>
                    <a:pt x="2606" y="147"/>
                  </a:lnTo>
                  <a:lnTo>
                    <a:pt x="2680" y="220"/>
                  </a:lnTo>
                  <a:lnTo>
                    <a:pt x="2728" y="293"/>
                  </a:lnTo>
                  <a:lnTo>
                    <a:pt x="2753" y="390"/>
                  </a:lnTo>
                  <a:lnTo>
                    <a:pt x="2753" y="488"/>
                  </a:lnTo>
                  <a:lnTo>
                    <a:pt x="2753" y="2753"/>
                  </a:lnTo>
                </a:path>
              </a:pathLst>
            </a:custGeom>
            <a:noFill/>
            <a:ln w="12175" cap="rnd" cmpd="sng">
              <a:solidFill>
                <a:srgbClr val="CCCCC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1" name="Google Shape;91;p15">
            <a:extLst>
              <a:ext uri="{FF2B5EF4-FFF2-40B4-BE49-F238E27FC236}">
                <a16:creationId xmlns:a16="http://schemas.microsoft.com/office/drawing/2014/main" xmlns="" id="{CDE476BC-CB47-ED44-949C-27AA66B41CB3}"/>
              </a:ext>
            </a:extLst>
          </p:cNvPr>
          <p:cNvSpPr txBox="1">
            <a:spLocks/>
          </p:cNvSpPr>
          <p:nvPr/>
        </p:nvSpPr>
        <p:spPr>
          <a:xfrm>
            <a:off x="108369" y="128246"/>
            <a:ext cx="3636600" cy="853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unito Sans"/>
              <a:buNone/>
              <a:defRPr sz="3000" b="1" i="0" u="none" strike="noStrike" cap="none">
                <a:solidFill>
                  <a:schemeClr val="accent1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>
              <a:buClr>
                <a:srgbClr val="F67031"/>
              </a:buClr>
            </a:pPr>
            <a:r>
              <a:rPr lang="ru-RU" sz="2000" b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Министерство финансов Республика Калмыкия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C6A20084-CF47-5344-94B8-C5E5953F99D9}"/>
              </a:ext>
            </a:extLst>
          </p:cNvPr>
          <p:cNvSpPr txBox="1"/>
          <p:nvPr/>
        </p:nvSpPr>
        <p:spPr>
          <a:xfrm>
            <a:off x="104793" y="4549020"/>
            <a:ext cx="44571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42938"/>
            <a:r>
              <a:rPr lang="ru-RU" sz="1200" i="1" dirty="0">
                <a:latin typeface="Calibri" panose="020F0502020204030204" pitchFamily="34" charset="0"/>
                <a:cs typeface="Calibri" panose="020F0502020204030204" pitchFamily="34" charset="0"/>
              </a:rPr>
              <a:t>к проекту Закона Республики Калмыкия</a:t>
            </a:r>
          </a:p>
          <a:p>
            <a:pPr defTabSz="642938"/>
            <a:r>
              <a:rPr lang="ru-RU" sz="1200" i="1" dirty="0">
                <a:latin typeface="Calibri" panose="020F0502020204030204" pitchFamily="34" charset="0"/>
                <a:cs typeface="Calibri" panose="020F0502020204030204" pitchFamily="34" charset="0"/>
              </a:rPr>
              <a:t>«Об исполнении республиканского бюджета за 2019 год»</a:t>
            </a:r>
          </a:p>
        </p:txBody>
      </p:sp>
      <p:pic>
        <p:nvPicPr>
          <p:cNvPr id="15" name="Рисунок 14" descr="CharityRegulation.jpg">
            <a:extLst>
              <a:ext uri="{FF2B5EF4-FFF2-40B4-BE49-F238E27FC236}">
                <a16:creationId xmlns:a16="http://schemas.microsoft.com/office/drawing/2014/main" xmlns="" id="{8C4ECEAA-2E9F-E14A-96A6-80B9122AA7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52"/>
          <a:stretch/>
        </p:blipFill>
        <p:spPr>
          <a:xfrm>
            <a:off x="4561901" y="0"/>
            <a:ext cx="4582098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10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41" y="882397"/>
            <a:ext cx="6440343" cy="1015663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endParaRPr lang="ru-RU" sz="1200" b="1" spc="-10" dirty="0" smtClean="0">
              <a:latin typeface="Cambria Math" pitchFamily="18" charset="0"/>
              <a:ea typeface="Cambria Math" pitchFamily="18" charset="0"/>
              <a:cs typeface="Calibri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Расходное</a:t>
            </a:r>
            <a:r>
              <a:rPr lang="ru-RU" sz="1200" b="1" spc="-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обязательство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обязанность публично-правового образования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предоставить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физическому или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юридическому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лицу,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иному уровню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международной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из соответствующего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Расходы</a:t>
            </a:r>
            <a:r>
              <a:rPr lang="ru-RU" sz="1200" b="1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ыплачиваемые из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денежные</a:t>
            </a:r>
            <a:r>
              <a:rPr lang="ru-RU" sz="1200" spc="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3719748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Текущий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котором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осуществляется исполнение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составление и рассмотрение проекта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плановый</a:t>
            </a:r>
            <a:r>
              <a:rPr lang="ru-RU" sz="1200" spc="1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40837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171339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2262057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Сводная бюджетная</a:t>
            </a: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роспись - д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окумент, который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составляется 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ведется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финансовым органом (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органом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управления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фондом) 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целях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исполнения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расходам  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источникам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финансирования дефицита</a:t>
            </a:r>
            <a:r>
              <a:rPr lang="ru-RU" sz="1200" spc="7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/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11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350103" y="67898"/>
            <a:ext cx="68289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Республика Калмыкия - субъект Российской Федерации в составе Южного федерального округа</a:t>
            </a: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pic>
        <p:nvPicPr>
          <p:cNvPr id="10" name="Picture 2" descr="C:\Users\Djungurov-II\Downloads\w4XIWoYo_Z4.png">
            <a:extLst>
              <a:ext uri="{FF2B5EF4-FFF2-40B4-BE49-F238E27FC236}">
                <a16:creationId xmlns:a16="http://schemas.microsoft.com/office/drawing/2014/main" xmlns="" id="{7FF4261D-C59C-784F-A47C-EEE27AE9F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5112" y="983031"/>
            <a:ext cx="2858746" cy="2494367"/>
          </a:xfrm>
          <a:prstGeom prst="rect">
            <a:avLst/>
          </a:prstGeom>
          <a:noFill/>
        </p:spPr>
      </p:pic>
      <p:graphicFrame>
        <p:nvGraphicFramePr>
          <p:cNvPr id="12" name="Таблица 11">
            <a:extLst>
              <a:ext uri="{FF2B5EF4-FFF2-40B4-BE49-F238E27FC236}">
                <a16:creationId xmlns:a16="http://schemas.microsoft.com/office/drawing/2014/main" xmlns="" id="{8CD8600D-ECFB-1140-816B-E5E5600BB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8890725"/>
              </p:ext>
            </p:extLst>
          </p:nvPr>
        </p:nvGraphicFramePr>
        <p:xfrm>
          <a:off x="5447090" y="958791"/>
          <a:ext cx="3599256" cy="4095330"/>
        </p:xfrm>
        <a:graphic>
          <a:graphicData uri="http://schemas.openxmlformats.org/drawingml/2006/table">
            <a:tbl>
              <a:tblPr firstRow="1" firstCol="1" bandRow="1">
                <a:tableStyleId>{6182D9B4-80B2-4205-8621-30CB7F4B7148}</a:tableStyleId>
              </a:tblPr>
              <a:tblGrid>
                <a:gridCol w="17422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82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86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01455">
                <a:tc>
                  <a:txBody>
                    <a:bodyPr/>
                    <a:lstStyle/>
                    <a:p>
                      <a:pPr marL="0" indent="0" algn="l">
                        <a:tabLst>
                          <a:tab pos="1074738" algn="l"/>
                        </a:tabLst>
                      </a:pPr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Наименование муниципального</a:t>
                      </a:r>
                      <a:r>
                        <a:rPr lang="ru-RU" sz="1100" b="1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образования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Площадь, </a:t>
                      </a:r>
                    </a:p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тыс. км </a:t>
                      </a:r>
                      <a:r>
                        <a:rPr lang="ru-RU" sz="1100" b="1" baseline="30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ru-RU" sz="1100" b="1" baseline="300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Численность населения, тыс.чел</a:t>
                      </a:r>
                      <a:r>
                        <a:rPr lang="ru-RU" sz="11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</a:p>
                    <a:p>
                      <a:pPr algn="ctr"/>
                      <a:r>
                        <a:rPr lang="ru-RU" sz="1100" b="1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(на</a:t>
                      </a:r>
                      <a:r>
                        <a:rPr lang="ru-RU" sz="1100" b="1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01.01.2020г.)</a:t>
                      </a:r>
                      <a:endParaRPr lang="ru-RU" sz="11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3339">
                <a:tc>
                  <a:txBody>
                    <a:bodyPr/>
                    <a:lstStyle/>
                    <a:p>
                      <a:pPr marL="12700" indent="0" algn="l">
                        <a:tabLst/>
                      </a:pPr>
                      <a:r>
                        <a:rPr lang="ru-RU" sz="1200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lang="ru-RU" sz="1200" u="none" baseline="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Элистинский</a:t>
                      </a:r>
                      <a:r>
                        <a:rPr lang="ru-RU" sz="1200" u="non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городской округ</a:t>
                      </a:r>
                      <a:endParaRPr lang="ru-RU" sz="1200" b="0" i="0" u="non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107,7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Городовиковский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Ики-Бурульский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Кетченеровский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9,6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Лаганский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18,4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Малодербетовский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3,6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9,9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7. Октябрьский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Приютненский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Сарпинский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3,7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12,1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10. Целинный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20,3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6148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11. Черноземельский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12,5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Юстинский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10,0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13.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Яшалтинский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15,4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657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14. </a:t>
                      </a:r>
                      <a:r>
                        <a:rPr lang="ru-RU" sz="1200" u="none" strike="noStrike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Яшкульский</a:t>
                      </a:r>
                      <a:r>
                        <a:rPr lang="ru-RU" sz="1200" u="none" strike="noStrike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р-н</a:t>
                      </a:r>
                      <a:endParaRPr lang="ru-RU" sz="12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11,8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u="none" strike="noStrike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14,9</a:t>
                      </a:r>
                      <a:endParaRPr lang="ru-RU" sz="1200" b="0" i="1" u="none" strike="noStrike" baseline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AD5D409F-1E06-7446-85A4-8D0B1C53D05B}"/>
              </a:ext>
            </a:extLst>
          </p:cNvPr>
          <p:cNvSpPr/>
          <p:nvPr/>
        </p:nvSpPr>
        <p:spPr>
          <a:xfrm>
            <a:off x="85172" y="984664"/>
            <a:ext cx="2284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Территория - 74,7 тыс.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км.²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A1B0BD1F-ADF3-3340-BB29-4AB5B85C0498}"/>
              </a:ext>
            </a:extLst>
          </p:cNvPr>
          <p:cNvSpPr/>
          <p:nvPr/>
        </p:nvSpPr>
        <p:spPr>
          <a:xfrm>
            <a:off x="140426" y="1438961"/>
            <a:ext cx="2266066" cy="1524483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050" b="1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Столица - г. Элиста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Граничит: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юге с Республикой  Дагестан,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юго-западе - со Ставропольским краем,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западе - с Ростовской областью,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северо-западе - с Волгоградской,</a:t>
            </a:r>
          </a:p>
          <a:p>
            <a:r>
              <a:rPr lang="ru-RU" sz="1050" dirty="0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востоке - с Астраханской областями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1C82BA6E-99FF-004E-B0AE-4FAA63B85E35}"/>
              </a:ext>
            </a:extLst>
          </p:cNvPr>
          <p:cNvSpPr/>
          <p:nvPr/>
        </p:nvSpPr>
        <p:spPr>
          <a:xfrm>
            <a:off x="85171" y="3111591"/>
            <a:ext cx="36117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Население 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271,1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тыс.чел. (на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01.01.2020г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Городское –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124,5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тыс. чел. (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45,9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%)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Сельское – 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146,7ыс.чел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.   (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54,1 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%)</a:t>
            </a:r>
          </a:p>
          <a:p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CEE7383E-529D-804D-B428-6EFECCCD3973}"/>
              </a:ext>
            </a:extLst>
          </p:cNvPr>
          <p:cNvSpPr/>
          <p:nvPr/>
        </p:nvSpPr>
        <p:spPr>
          <a:xfrm>
            <a:off x="85171" y="3908591"/>
            <a:ext cx="47761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В состав республики входят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 городской округ – г. Элиста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2 городских поселения – г. </a:t>
            </a:r>
            <a:r>
              <a:rPr lang="ru-RU" dirty="0" err="1">
                <a:latin typeface="Calibri" panose="020F0502020204030204" pitchFamily="34" charset="0"/>
                <a:cs typeface="Calibri" panose="020F0502020204030204" pitchFamily="34" charset="0"/>
              </a:rPr>
              <a:t>Городовиковск</a:t>
            </a: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, г. Лагань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13 муниципальных районов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Calibri" panose="020F0502020204030204" pitchFamily="34" charset="0"/>
                <a:cs typeface="Calibri" panose="020F0502020204030204" pitchFamily="34" charset="0"/>
              </a:rPr>
              <a:t>111 сельских населенных пункта</a:t>
            </a: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685800" y="1964342"/>
            <a:ext cx="7772400" cy="95191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Отдельные показатели социально – 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экономического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развития отраслей экономики Республики Калмыкия за 2017 - 2022 годы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13 - 15</a:t>
            </a:r>
            <a:endParaRPr sz="2000" b="1" dirty="0"/>
          </a:p>
        </p:txBody>
      </p:sp>
      <p:sp>
        <p:nvSpPr>
          <p:cNvPr id="331" name="Google Shape;331;p31"/>
          <p:cNvSpPr txBox="1">
            <a:spLocks noGrp="1"/>
          </p:cNvSpPr>
          <p:nvPr>
            <p:ph type="subTitle" idx="4294967295"/>
          </p:nvPr>
        </p:nvSpPr>
        <p:spPr>
          <a:xfrm>
            <a:off x="3488300" y="4034083"/>
            <a:ext cx="5655700" cy="71576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sz="900" i="1" dirty="0" smtClean="0">
                <a:solidFill>
                  <a:srgbClr val="FFFFFF"/>
                </a:solidFill>
                <a:latin typeface="Calibri" pitchFamily="34" charset="0"/>
                <a:cs typeface="Calibri" pitchFamily="34" charset="0"/>
              </a:rPr>
              <a:t>! Источник информации  по 2020-2022 г.г.: Постановление Правительства Республики Калмыкия от 27 декабря 2019 г. N 407 "Об основных показателях уточненного прогноза социально-экономического развития Республики Калмыкия на 2020 год и на плановый период 2021 и 2022 годов"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12</a:t>
            </a:fld>
            <a:endParaRPr/>
          </a:p>
        </p:txBody>
      </p:sp>
      <p:grpSp>
        <p:nvGrpSpPr>
          <p:cNvPr id="2" name="Google Shape;333;p31"/>
          <p:cNvGrpSpPr/>
          <p:nvPr/>
        </p:nvGrpSpPr>
        <p:grpSpPr>
          <a:xfrm>
            <a:off x="4193157" y="1338806"/>
            <a:ext cx="757693" cy="549894"/>
            <a:chOff x="3932350" y="3714775"/>
            <a:chExt cx="439650" cy="319075"/>
          </a:xfrm>
        </p:grpSpPr>
        <p:sp>
          <p:nvSpPr>
            <p:cNvPr id="334" name="Google Shape;334;p31"/>
            <p:cNvSpPr/>
            <p:nvPr/>
          </p:nvSpPr>
          <p:spPr>
            <a:xfrm>
              <a:off x="3932350" y="3714775"/>
              <a:ext cx="439650" cy="319075"/>
            </a:xfrm>
            <a:custGeom>
              <a:avLst/>
              <a:gdLst/>
              <a:ahLst/>
              <a:cxnLst/>
              <a:rect l="l" t="t" r="r" b="b"/>
              <a:pathLst>
                <a:path w="17586" h="12763" fill="none" extrusionOk="0">
                  <a:moveTo>
                    <a:pt x="1" y="1"/>
                  </a:moveTo>
                  <a:lnTo>
                    <a:pt x="1" y="12276"/>
                  </a:lnTo>
                  <a:lnTo>
                    <a:pt x="1" y="12276"/>
                  </a:lnTo>
                  <a:lnTo>
                    <a:pt x="1" y="12373"/>
                  </a:lnTo>
                  <a:lnTo>
                    <a:pt x="25" y="12471"/>
                  </a:lnTo>
                  <a:lnTo>
                    <a:pt x="74" y="12544"/>
                  </a:lnTo>
                  <a:lnTo>
                    <a:pt x="123" y="12617"/>
                  </a:lnTo>
                  <a:lnTo>
                    <a:pt x="196" y="12690"/>
                  </a:lnTo>
                  <a:lnTo>
                    <a:pt x="293" y="12714"/>
                  </a:lnTo>
                  <a:lnTo>
                    <a:pt x="366" y="12763"/>
                  </a:lnTo>
                  <a:lnTo>
                    <a:pt x="488" y="12763"/>
                  </a:lnTo>
                  <a:lnTo>
                    <a:pt x="17585" y="127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5" name="Google Shape;335;p31"/>
            <p:cNvSpPr/>
            <p:nvPr/>
          </p:nvSpPr>
          <p:spPr>
            <a:xfrm>
              <a:off x="39701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6" name="Google Shape;336;p31"/>
            <p:cNvSpPr/>
            <p:nvPr/>
          </p:nvSpPr>
          <p:spPr>
            <a:xfrm>
              <a:off x="4278800" y="3862750"/>
              <a:ext cx="77350" cy="132750"/>
            </a:xfrm>
            <a:custGeom>
              <a:avLst/>
              <a:gdLst/>
              <a:ahLst/>
              <a:cxnLst/>
              <a:rect l="l" t="t" r="r" b="b"/>
              <a:pathLst>
                <a:path w="3094" h="5310" fill="none" extrusionOk="0">
                  <a:moveTo>
                    <a:pt x="3094" y="530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0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5309"/>
                  </a:lnTo>
                  <a:lnTo>
                    <a:pt x="3094" y="530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7" name="Google Shape;337;p31"/>
            <p:cNvSpPr/>
            <p:nvPr/>
          </p:nvSpPr>
          <p:spPr>
            <a:xfrm>
              <a:off x="4073000" y="3716600"/>
              <a:ext cx="77350" cy="278900"/>
            </a:xfrm>
            <a:custGeom>
              <a:avLst/>
              <a:gdLst/>
              <a:ahLst/>
              <a:cxnLst/>
              <a:rect l="l" t="t" r="r" b="b"/>
              <a:pathLst>
                <a:path w="3094" h="11156" fill="none" extrusionOk="0">
                  <a:moveTo>
                    <a:pt x="3094" y="11155"/>
                  </a:moveTo>
                  <a:lnTo>
                    <a:pt x="3094" y="488"/>
                  </a:lnTo>
                  <a:lnTo>
                    <a:pt x="3094" y="488"/>
                  </a:lnTo>
                  <a:lnTo>
                    <a:pt x="3094" y="391"/>
                  </a:lnTo>
                  <a:lnTo>
                    <a:pt x="3070" y="293"/>
                  </a:lnTo>
                  <a:lnTo>
                    <a:pt x="3021" y="220"/>
                  </a:lnTo>
                  <a:lnTo>
                    <a:pt x="2948" y="147"/>
                  </a:lnTo>
                  <a:lnTo>
                    <a:pt x="2899" y="98"/>
                  </a:lnTo>
                  <a:lnTo>
                    <a:pt x="2802" y="50"/>
                  </a:lnTo>
                  <a:lnTo>
                    <a:pt x="2704" y="25"/>
                  </a:lnTo>
                  <a:lnTo>
                    <a:pt x="2607" y="1"/>
                  </a:lnTo>
                  <a:lnTo>
                    <a:pt x="488" y="1"/>
                  </a:lnTo>
                  <a:lnTo>
                    <a:pt x="488" y="1"/>
                  </a:lnTo>
                  <a:lnTo>
                    <a:pt x="391" y="25"/>
                  </a:lnTo>
                  <a:lnTo>
                    <a:pt x="293" y="50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11155"/>
                  </a:lnTo>
                  <a:lnTo>
                    <a:pt x="3094" y="11155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38" name="Google Shape;338;p31"/>
            <p:cNvSpPr/>
            <p:nvPr/>
          </p:nvSpPr>
          <p:spPr>
            <a:xfrm>
              <a:off x="4175900" y="3787250"/>
              <a:ext cx="77350" cy="208250"/>
            </a:xfrm>
            <a:custGeom>
              <a:avLst/>
              <a:gdLst/>
              <a:ahLst/>
              <a:cxnLst/>
              <a:rect l="l" t="t" r="r" b="b"/>
              <a:pathLst>
                <a:path w="3094" h="8330" fill="none" extrusionOk="0">
                  <a:moveTo>
                    <a:pt x="3094" y="8329"/>
                  </a:moveTo>
                  <a:lnTo>
                    <a:pt x="3094" y="487"/>
                  </a:lnTo>
                  <a:lnTo>
                    <a:pt x="3094" y="487"/>
                  </a:lnTo>
                  <a:lnTo>
                    <a:pt x="3094" y="390"/>
                  </a:lnTo>
                  <a:lnTo>
                    <a:pt x="3070" y="292"/>
                  </a:lnTo>
                  <a:lnTo>
                    <a:pt x="3021" y="219"/>
                  </a:lnTo>
                  <a:lnTo>
                    <a:pt x="2948" y="146"/>
                  </a:lnTo>
                  <a:lnTo>
                    <a:pt x="2899" y="97"/>
                  </a:lnTo>
                  <a:lnTo>
                    <a:pt x="2802" y="49"/>
                  </a:lnTo>
                  <a:lnTo>
                    <a:pt x="2704" y="24"/>
                  </a:lnTo>
                  <a:lnTo>
                    <a:pt x="2607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391" y="24"/>
                  </a:lnTo>
                  <a:lnTo>
                    <a:pt x="293" y="49"/>
                  </a:lnTo>
                  <a:lnTo>
                    <a:pt x="220" y="97"/>
                  </a:lnTo>
                  <a:lnTo>
                    <a:pt x="147" y="146"/>
                  </a:lnTo>
                  <a:lnTo>
                    <a:pt x="74" y="219"/>
                  </a:lnTo>
                  <a:lnTo>
                    <a:pt x="50" y="292"/>
                  </a:lnTo>
                  <a:lnTo>
                    <a:pt x="1" y="390"/>
                  </a:lnTo>
                  <a:lnTo>
                    <a:pt x="1" y="487"/>
                  </a:lnTo>
                  <a:lnTo>
                    <a:pt x="1" y="8329"/>
                  </a:lnTo>
                  <a:lnTo>
                    <a:pt x="3094" y="832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 txBox="1">
            <a:spLocks noGrp="1"/>
          </p:cNvSpPr>
          <p:nvPr>
            <p:ph type="title"/>
          </p:nvPr>
        </p:nvSpPr>
        <p:spPr>
          <a:xfrm>
            <a:off x="0" y="647779"/>
            <a:ext cx="2597727" cy="15759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Индекс потребительских цен</a:t>
            </a:r>
            <a:r>
              <a:rPr lang="ru-RU" dirty="0" smtClean="0"/>
              <a:t/>
            </a:r>
            <a:br>
              <a:rPr lang="ru-RU" dirty="0" smtClean="0"/>
            </a:br>
            <a:endParaRPr dirty="0"/>
          </a:p>
        </p:txBody>
      </p:sp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13</a:t>
            </a:fld>
            <a:endParaRPr/>
          </a:p>
        </p:txBody>
      </p:sp>
      <p:grpSp>
        <p:nvGrpSpPr>
          <p:cNvPr id="2" name="Google Shape;190;p24"/>
          <p:cNvGrpSpPr/>
          <p:nvPr/>
        </p:nvGrpSpPr>
        <p:grpSpPr>
          <a:xfrm>
            <a:off x="3868697" y="2123336"/>
            <a:ext cx="394068" cy="325505"/>
            <a:chOff x="5268225" y="4341925"/>
            <a:chExt cx="468850" cy="387275"/>
          </a:xfrm>
        </p:grpSpPr>
        <p:sp>
          <p:nvSpPr>
            <p:cNvPr id="191" name="Google Shape;191;p24"/>
            <p:cNvSpPr/>
            <p:nvPr/>
          </p:nvSpPr>
          <p:spPr>
            <a:xfrm>
              <a:off x="5652425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122" y="1291"/>
                  </a:lnTo>
                  <a:lnTo>
                    <a:pt x="244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412" y="1511"/>
                  </a:lnTo>
                  <a:lnTo>
                    <a:pt x="2533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2" name="Google Shape;192;p24"/>
            <p:cNvSpPr/>
            <p:nvPr/>
          </p:nvSpPr>
          <p:spPr>
            <a:xfrm>
              <a:off x="5287100" y="4676800"/>
              <a:ext cx="65775" cy="52400"/>
            </a:xfrm>
            <a:custGeom>
              <a:avLst/>
              <a:gdLst/>
              <a:ahLst/>
              <a:cxnLst/>
              <a:rect l="l" t="t" r="r" b="b"/>
              <a:pathLst>
                <a:path w="2631" h="2096" fill="none" extrusionOk="0">
                  <a:moveTo>
                    <a:pt x="1" y="1"/>
                  </a:moveTo>
                  <a:lnTo>
                    <a:pt x="1" y="780"/>
                  </a:lnTo>
                  <a:lnTo>
                    <a:pt x="1" y="780"/>
                  </a:lnTo>
                  <a:lnTo>
                    <a:pt x="25" y="1048"/>
                  </a:lnTo>
                  <a:lnTo>
                    <a:pt x="98" y="1291"/>
                  </a:lnTo>
                  <a:lnTo>
                    <a:pt x="220" y="1511"/>
                  </a:lnTo>
                  <a:lnTo>
                    <a:pt x="390" y="1705"/>
                  </a:lnTo>
                  <a:lnTo>
                    <a:pt x="585" y="1852"/>
                  </a:lnTo>
                  <a:lnTo>
                    <a:pt x="804" y="1973"/>
                  </a:lnTo>
                  <a:lnTo>
                    <a:pt x="1048" y="2071"/>
                  </a:lnTo>
                  <a:lnTo>
                    <a:pt x="1316" y="2095"/>
                  </a:lnTo>
                  <a:lnTo>
                    <a:pt x="1316" y="2095"/>
                  </a:lnTo>
                  <a:lnTo>
                    <a:pt x="1584" y="2071"/>
                  </a:lnTo>
                  <a:lnTo>
                    <a:pt x="1827" y="1973"/>
                  </a:lnTo>
                  <a:lnTo>
                    <a:pt x="2046" y="1852"/>
                  </a:lnTo>
                  <a:lnTo>
                    <a:pt x="2241" y="1705"/>
                  </a:lnTo>
                  <a:lnTo>
                    <a:pt x="2387" y="1511"/>
                  </a:lnTo>
                  <a:lnTo>
                    <a:pt x="2509" y="1291"/>
                  </a:lnTo>
                  <a:lnTo>
                    <a:pt x="2607" y="1048"/>
                  </a:lnTo>
                  <a:lnTo>
                    <a:pt x="2631" y="780"/>
                  </a:lnTo>
                  <a:lnTo>
                    <a:pt x="263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3" name="Google Shape;193;p24"/>
            <p:cNvSpPr/>
            <p:nvPr/>
          </p:nvSpPr>
          <p:spPr>
            <a:xfrm>
              <a:off x="5268225" y="4341925"/>
              <a:ext cx="468850" cy="333075"/>
            </a:xfrm>
            <a:custGeom>
              <a:avLst/>
              <a:gdLst/>
              <a:ahLst/>
              <a:cxnLst/>
              <a:rect l="l" t="t" r="r" b="b"/>
              <a:pathLst>
                <a:path w="18754" h="13323" fill="none" extrusionOk="0">
                  <a:moveTo>
                    <a:pt x="18754" y="5553"/>
                  </a:moveTo>
                  <a:lnTo>
                    <a:pt x="18754" y="5553"/>
                  </a:lnTo>
                  <a:lnTo>
                    <a:pt x="18730" y="5334"/>
                  </a:lnTo>
                  <a:lnTo>
                    <a:pt x="18681" y="5091"/>
                  </a:lnTo>
                  <a:lnTo>
                    <a:pt x="18583" y="4847"/>
                  </a:lnTo>
                  <a:lnTo>
                    <a:pt x="18462" y="4628"/>
                  </a:lnTo>
                  <a:lnTo>
                    <a:pt x="18291" y="4433"/>
                  </a:lnTo>
                  <a:lnTo>
                    <a:pt x="18121" y="4287"/>
                  </a:lnTo>
                  <a:lnTo>
                    <a:pt x="18023" y="4214"/>
                  </a:lnTo>
                  <a:lnTo>
                    <a:pt x="17926" y="4165"/>
                  </a:lnTo>
                  <a:lnTo>
                    <a:pt x="17828" y="4141"/>
                  </a:lnTo>
                  <a:lnTo>
                    <a:pt x="17731" y="4141"/>
                  </a:lnTo>
                  <a:lnTo>
                    <a:pt x="16489" y="4141"/>
                  </a:lnTo>
                  <a:lnTo>
                    <a:pt x="15588" y="1803"/>
                  </a:lnTo>
                  <a:lnTo>
                    <a:pt x="15588" y="1803"/>
                  </a:lnTo>
                  <a:lnTo>
                    <a:pt x="15490" y="1583"/>
                  </a:lnTo>
                  <a:lnTo>
                    <a:pt x="15344" y="1364"/>
                  </a:lnTo>
                  <a:lnTo>
                    <a:pt x="15174" y="1169"/>
                  </a:lnTo>
                  <a:lnTo>
                    <a:pt x="15003" y="975"/>
                  </a:lnTo>
                  <a:lnTo>
                    <a:pt x="14784" y="804"/>
                  </a:lnTo>
                  <a:lnTo>
                    <a:pt x="14565" y="658"/>
                  </a:lnTo>
                  <a:lnTo>
                    <a:pt x="14346" y="536"/>
                  </a:lnTo>
                  <a:lnTo>
                    <a:pt x="14102" y="439"/>
                  </a:lnTo>
                  <a:lnTo>
                    <a:pt x="14102" y="439"/>
                  </a:lnTo>
                  <a:lnTo>
                    <a:pt x="13810" y="390"/>
                  </a:lnTo>
                  <a:lnTo>
                    <a:pt x="13444" y="317"/>
                  </a:lnTo>
                  <a:lnTo>
                    <a:pt x="12933" y="220"/>
                  </a:lnTo>
                  <a:lnTo>
                    <a:pt x="12275" y="147"/>
                  </a:lnTo>
                  <a:lnTo>
                    <a:pt x="11472" y="73"/>
                  </a:lnTo>
                  <a:lnTo>
                    <a:pt x="10498" y="25"/>
                  </a:lnTo>
                  <a:lnTo>
                    <a:pt x="9377" y="0"/>
                  </a:lnTo>
                  <a:lnTo>
                    <a:pt x="9377" y="0"/>
                  </a:lnTo>
                  <a:lnTo>
                    <a:pt x="8257" y="25"/>
                  </a:lnTo>
                  <a:lnTo>
                    <a:pt x="7283" y="73"/>
                  </a:lnTo>
                  <a:lnTo>
                    <a:pt x="6479" y="147"/>
                  </a:lnTo>
                  <a:lnTo>
                    <a:pt x="5821" y="220"/>
                  </a:lnTo>
                  <a:lnTo>
                    <a:pt x="5310" y="317"/>
                  </a:lnTo>
                  <a:lnTo>
                    <a:pt x="4945" y="390"/>
                  </a:lnTo>
                  <a:lnTo>
                    <a:pt x="4652" y="439"/>
                  </a:lnTo>
                  <a:lnTo>
                    <a:pt x="4652" y="439"/>
                  </a:lnTo>
                  <a:lnTo>
                    <a:pt x="4409" y="536"/>
                  </a:lnTo>
                  <a:lnTo>
                    <a:pt x="4190" y="658"/>
                  </a:lnTo>
                  <a:lnTo>
                    <a:pt x="3970" y="804"/>
                  </a:lnTo>
                  <a:lnTo>
                    <a:pt x="3751" y="975"/>
                  </a:lnTo>
                  <a:lnTo>
                    <a:pt x="3581" y="1169"/>
                  </a:lnTo>
                  <a:lnTo>
                    <a:pt x="3410" y="1364"/>
                  </a:lnTo>
                  <a:lnTo>
                    <a:pt x="3264" y="1583"/>
                  </a:lnTo>
                  <a:lnTo>
                    <a:pt x="3167" y="1803"/>
                  </a:lnTo>
                  <a:lnTo>
                    <a:pt x="2266" y="4141"/>
                  </a:lnTo>
                  <a:lnTo>
                    <a:pt x="1023" y="4141"/>
                  </a:lnTo>
                  <a:lnTo>
                    <a:pt x="1023" y="4141"/>
                  </a:lnTo>
                  <a:lnTo>
                    <a:pt x="926" y="4141"/>
                  </a:lnTo>
                  <a:lnTo>
                    <a:pt x="829" y="4165"/>
                  </a:lnTo>
                  <a:lnTo>
                    <a:pt x="731" y="4214"/>
                  </a:lnTo>
                  <a:lnTo>
                    <a:pt x="634" y="4287"/>
                  </a:lnTo>
                  <a:lnTo>
                    <a:pt x="463" y="4433"/>
                  </a:lnTo>
                  <a:lnTo>
                    <a:pt x="293" y="4628"/>
                  </a:lnTo>
                  <a:lnTo>
                    <a:pt x="171" y="4847"/>
                  </a:lnTo>
                  <a:lnTo>
                    <a:pt x="74" y="5091"/>
                  </a:lnTo>
                  <a:lnTo>
                    <a:pt x="25" y="5334"/>
                  </a:lnTo>
                  <a:lnTo>
                    <a:pt x="1" y="5553"/>
                  </a:lnTo>
                  <a:lnTo>
                    <a:pt x="1" y="5553"/>
                  </a:lnTo>
                  <a:lnTo>
                    <a:pt x="25" y="5748"/>
                  </a:lnTo>
                  <a:lnTo>
                    <a:pt x="74" y="5894"/>
                  </a:lnTo>
                  <a:lnTo>
                    <a:pt x="171" y="6016"/>
                  </a:lnTo>
                  <a:lnTo>
                    <a:pt x="293" y="6089"/>
                  </a:lnTo>
                  <a:lnTo>
                    <a:pt x="463" y="6138"/>
                  </a:lnTo>
                  <a:lnTo>
                    <a:pt x="634" y="6187"/>
                  </a:lnTo>
                  <a:lnTo>
                    <a:pt x="1023" y="6187"/>
                  </a:lnTo>
                  <a:lnTo>
                    <a:pt x="1462" y="6187"/>
                  </a:lnTo>
                  <a:lnTo>
                    <a:pt x="1145" y="7015"/>
                  </a:lnTo>
                  <a:lnTo>
                    <a:pt x="1145" y="7015"/>
                  </a:lnTo>
                  <a:lnTo>
                    <a:pt x="999" y="7526"/>
                  </a:lnTo>
                  <a:lnTo>
                    <a:pt x="877" y="8086"/>
                  </a:lnTo>
                  <a:lnTo>
                    <a:pt x="780" y="8671"/>
                  </a:lnTo>
                  <a:lnTo>
                    <a:pt x="756" y="9207"/>
                  </a:lnTo>
                  <a:lnTo>
                    <a:pt x="756" y="13323"/>
                  </a:lnTo>
                  <a:lnTo>
                    <a:pt x="17999" y="13323"/>
                  </a:lnTo>
                  <a:lnTo>
                    <a:pt x="17999" y="9207"/>
                  </a:lnTo>
                  <a:lnTo>
                    <a:pt x="17999" y="9207"/>
                  </a:lnTo>
                  <a:lnTo>
                    <a:pt x="17975" y="8671"/>
                  </a:lnTo>
                  <a:lnTo>
                    <a:pt x="17877" y="8086"/>
                  </a:lnTo>
                  <a:lnTo>
                    <a:pt x="17755" y="7526"/>
                  </a:lnTo>
                  <a:lnTo>
                    <a:pt x="17609" y="7015"/>
                  </a:lnTo>
                  <a:lnTo>
                    <a:pt x="17293" y="6187"/>
                  </a:lnTo>
                  <a:lnTo>
                    <a:pt x="17731" y="6187"/>
                  </a:lnTo>
                  <a:lnTo>
                    <a:pt x="17731" y="6187"/>
                  </a:lnTo>
                  <a:lnTo>
                    <a:pt x="18121" y="6187"/>
                  </a:lnTo>
                  <a:lnTo>
                    <a:pt x="18291" y="6138"/>
                  </a:lnTo>
                  <a:lnTo>
                    <a:pt x="18462" y="6089"/>
                  </a:lnTo>
                  <a:lnTo>
                    <a:pt x="18583" y="6016"/>
                  </a:lnTo>
                  <a:lnTo>
                    <a:pt x="18681" y="5894"/>
                  </a:lnTo>
                  <a:lnTo>
                    <a:pt x="18730" y="5748"/>
                  </a:lnTo>
                  <a:lnTo>
                    <a:pt x="18754" y="5553"/>
                  </a:lnTo>
                  <a:lnTo>
                    <a:pt x="18754" y="555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4" name="Google Shape;194;p24"/>
            <p:cNvSpPr/>
            <p:nvPr/>
          </p:nvSpPr>
          <p:spPr>
            <a:xfrm>
              <a:off x="5351025" y="4375400"/>
              <a:ext cx="303250" cy="149825"/>
            </a:xfrm>
            <a:custGeom>
              <a:avLst/>
              <a:gdLst/>
              <a:ahLst/>
              <a:cxnLst/>
              <a:rect l="l" t="t" r="r" b="b"/>
              <a:pathLst>
                <a:path w="12130" h="5993" fill="none" extrusionOk="0">
                  <a:moveTo>
                    <a:pt x="1" y="4628"/>
                  </a:moveTo>
                  <a:lnTo>
                    <a:pt x="1" y="4628"/>
                  </a:lnTo>
                  <a:lnTo>
                    <a:pt x="171" y="4019"/>
                  </a:lnTo>
                  <a:lnTo>
                    <a:pt x="585" y="2656"/>
                  </a:lnTo>
                  <a:lnTo>
                    <a:pt x="805" y="1925"/>
                  </a:lnTo>
                  <a:lnTo>
                    <a:pt x="1024" y="1292"/>
                  </a:lnTo>
                  <a:lnTo>
                    <a:pt x="1194" y="829"/>
                  </a:lnTo>
                  <a:lnTo>
                    <a:pt x="1267" y="707"/>
                  </a:lnTo>
                  <a:lnTo>
                    <a:pt x="1316" y="658"/>
                  </a:lnTo>
                  <a:lnTo>
                    <a:pt x="1316" y="658"/>
                  </a:lnTo>
                  <a:lnTo>
                    <a:pt x="1535" y="561"/>
                  </a:lnTo>
                  <a:lnTo>
                    <a:pt x="1852" y="464"/>
                  </a:lnTo>
                  <a:lnTo>
                    <a:pt x="2315" y="342"/>
                  </a:lnTo>
                  <a:lnTo>
                    <a:pt x="2948" y="220"/>
                  </a:lnTo>
                  <a:lnTo>
                    <a:pt x="3776" y="98"/>
                  </a:lnTo>
                  <a:lnTo>
                    <a:pt x="4799" y="25"/>
                  </a:lnTo>
                  <a:lnTo>
                    <a:pt x="5408" y="1"/>
                  </a:lnTo>
                  <a:lnTo>
                    <a:pt x="6065" y="1"/>
                  </a:lnTo>
                  <a:lnTo>
                    <a:pt x="6065" y="1"/>
                  </a:lnTo>
                  <a:lnTo>
                    <a:pt x="6723" y="1"/>
                  </a:lnTo>
                  <a:lnTo>
                    <a:pt x="7332" y="25"/>
                  </a:lnTo>
                  <a:lnTo>
                    <a:pt x="8355" y="98"/>
                  </a:lnTo>
                  <a:lnTo>
                    <a:pt x="9183" y="220"/>
                  </a:lnTo>
                  <a:lnTo>
                    <a:pt x="9816" y="342"/>
                  </a:lnTo>
                  <a:lnTo>
                    <a:pt x="10279" y="464"/>
                  </a:lnTo>
                  <a:lnTo>
                    <a:pt x="10595" y="561"/>
                  </a:lnTo>
                  <a:lnTo>
                    <a:pt x="10814" y="658"/>
                  </a:lnTo>
                  <a:lnTo>
                    <a:pt x="10814" y="658"/>
                  </a:lnTo>
                  <a:lnTo>
                    <a:pt x="10863" y="707"/>
                  </a:lnTo>
                  <a:lnTo>
                    <a:pt x="10936" y="829"/>
                  </a:lnTo>
                  <a:lnTo>
                    <a:pt x="11107" y="1292"/>
                  </a:lnTo>
                  <a:lnTo>
                    <a:pt x="11326" y="1925"/>
                  </a:lnTo>
                  <a:lnTo>
                    <a:pt x="11545" y="2656"/>
                  </a:lnTo>
                  <a:lnTo>
                    <a:pt x="11959" y="4019"/>
                  </a:lnTo>
                  <a:lnTo>
                    <a:pt x="12130" y="4628"/>
                  </a:lnTo>
                  <a:lnTo>
                    <a:pt x="12130" y="4628"/>
                  </a:lnTo>
                  <a:lnTo>
                    <a:pt x="12105" y="4677"/>
                  </a:lnTo>
                  <a:lnTo>
                    <a:pt x="12057" y="4750"/>
                  </a:lnTo>
                  <a:lnTo>
                    <a:pt x="11959" y="4823"/>
                  </a:lnTo>
                  <a:lnTo>
                    <a:pt x="11813" y="4921"/>
                  </a:lnTo>
                  <a:lnTo>
                    <a:pt x="11618" y="5042"/>
                  </a:lnTo>
                  <a:lnTo>
                    <a:pt x="11375" y="5164"/>
                  </a:lnTo>
                  <a:lnTo>
                    <a:pt x="11058" y="5262"/>
                  </a:lnTo>
                  <a:lnTo>
                    <a:pt x="10717" y="5383"/>
                  </a:lnTo>
                  <a:lnTo>
                    <a:pt x="10327" y="5505"/>
                  </a:lnTo>
                  <a:lnTo>
                    <a:pt x="9865" y="5627"/>
                  </a:lnTo>
                  <a:lnTo>
                    <a:pt x="9377" y="5724"/>
                  </a:lnTo>
                  <a:lnTo>
                    <a:pt x="8817" y="5822"/>
                  </a:lnTo>
                  <a:lnTo>
                    <a:pt x="8208" y="5895"/>
                  </a:lnTo>
                  <a:lnTo>
                    <a:pt x="7551" y="5944"/>
                  </a:lnTo>
                  <a:lnTo>
                    <a:pt x="6845" y="5992"/>
                  </a:lnTo>
                  <a:lnTo>
                    <a:pt x="6065" y="5992"/>
                  </a:lnTo>
                  <a:lnTo>
                    <a:pt x="6065" y="5992"/>
                  </a:lnTo>
                  <a:lnTo>
                    <a:pt x="5286" y="5992"/>
                  </a:lnTo>
                  <a:lnTo>
                    <a:pt x="4580" y="5944"/>
                  </a:lnTo>
                  <a:lnTo>
                    <a:pt x="3922" y="5895"/>
                  </a:lnTo>
                  <a:lnTo>
                    <a:pt x="3313" y="5822"/>
                  </a:lnTo>
                  <a:lnTo>
                    <a:pt x="2753" y="5724"/>
                  </a:lnTo>
                  <a:lnTo>
                    <a:pt x="2266" y="5627"/>
                  </a:lnTo>
                  <a:lnTo>
                    <a:pt x="1803" y="5505"/>
                  </a:lnTo>
                  <a:lnTo>
                    <a:pt x="1413" y="5383"/>
                  </a:lnTo>
                  <a:lnTo>
                    <a:pt x="1072" y="5262"/>
                  </a:lnTo>
                  <a:lnTo>
                    <a:pt x="756" y="5164"/>
                  </a:lnTo>
                  <a:lnTo>
                    <a:pt x="512" y="5042"/>
                  </a:lnTo>
                  <a:lnTo>
                    <a:pt x="317" y="4921"/>
                  </a:lnTo>
                  <a:lnTo>
                    <a:pt x="171" y="4823"/>
                  </a:lnTo>
                  <a:lnTo>
                    <a:pt x="74" y="4750"/>
                  </a:lnTo>
                  <a:lnTo>
                    <a:pt x="25" y="4677"/>
                  </a:lnTo>
                  <a:lnTo>
                    <a:pt x="1" y="4628"/>
                  </a:lnTo>
                  <a:lnTo>
                    <a:pt x="1" y="46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5" name="Google Shape;195;p24"/>
            <p:cNvSpPr/>
            <p:nvPr/>
          </p:nvSpPr>
          <p:spPr>
            <a:xfrm>
              <a:off x="532667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32" y="2607"/>
                  </a:moveTo>
                  <a:lnTo>
                    <a:pt x="1632" y="2607"/>
                  </a:lnTo>
                  <a:lnTo>
                    <a:pt x="1291" y="2582"/>
                  </a:lnTo>
                  <a:lnTo>
                    <a:pt x="999" y="2509"/>
                  </a:lnTo>
                  <a:lnTo>
                    <a:pt x="731" y="2388"/>
                  </a:lnTo>
                  <a:lnTo>
                    <a:pt x="488" y="2217"/>
                  </a:lnTo>
                  <a:lnTo>
                    <a:pt x="293" y="2047"/>
                  </a:lnTo>
                  <a:lnTo>
                    <a:pt x="122" y="1803"/>
                  </a:lnTo>
                  <a:lnTo>
                    <a:pt x="74" y="1706"/>
                  </a:lnTo>
                  <a:lnTo>
                    <a:pt x="49" y="1559"/>
                  </a:lnTo>
                  <a:lnTo>
                    <a:pt x="25" y="1438"/>
                  </a:lnTo>
                  <a:lnTo>
                    <a:pt x="1" y="1316"/>
                  </a:lnTo>
                  <a:lnTo>
                    <a:pt x="1" y="1316"/>
                  </a:lnTo>
                  <a:lnTo>
                    <a:pt x="25" y="1170"/>
                  </a:lnTo>
                  <a:lnTo>
                    <a:pt x="49" y="1048"/>
                  </a:lnTo>
                  <a:lnTo>
                    <a:pt x="74" y="926"/>
                  </a:lnTo>
                  <a:lnTo>
                    <a:pt x="122" y="804"/>
                  </a:lnTo>
                  <a:lnTo>
                    <a:pt x="293" y="585"/>
                  </a:lnTo>
                  <a:lnTo>
                    <a:pt x="488" y="390"/>
                  </a:lnTo>
                  <a:lnTo>
                    <a:pt x="731" y="220"/>
                  </a:lnTo>
                  <a:lnTo>
                    <a:pt x="999" y="98"/>
                  </a:lnTo>
                  <a:lnTo>
                    <a:pt x="1291" y="25"/>
                  </a:lnTo>
                  <a:lnTo>
                    <a:pt x="1632" y="1"/>
                  </a:lnTo>
                  <a:lnTo>
                    <a:pt x="1632" y="1"/>
                  </a:lnTo>
                  <a:lnTo>
                    <a:pt x="1803" y="1"/>
                  </a:lnTo>
                  <a:lnTo>
                    <a:pt x="1949" y="49"/>
                  </a:lnTo>
                  <a:lnTo>
                    <a:pt x="2120" y="98"/>
                  </a:lnTo>
                  <a:lnTo>
                    <a:pt x="2266" y="171"/>
                  </a:lnTo>
                  <a:lnTo>
                    <a:pt x="2412" y="269"/>
                  </a:lnTo>
                  <a:lnTo>
                    <a:pt x="2534" y="390"/>
                  </a:lnTo>
                  <a:lnTo>
                    <a:pt x="2777" y="634"/>
                  </a:lnTo>
                  <a:lnTo>
                    <a:pt x="2972" y="926"/>
                  </a:lnTo>
                  <a:lnTo>
                    <a:pt x="3118" y="1219"/>
                  </a:lnTo>
                  <a:lnTo>
                    <a:pt x="3215" y="1535"/>
                  </a:lnTo>
                  <a:lnTo>
                    <a:pt x="3240" y="1681"/>
                  </a:lnTo>
                  <a:lnTo>
                    <a:pt x="3240" y="1803"/>
                  </a:lnTo>
                  <a:lnTo>
                    <a:pt x="3240" y="1803"/>
                  </a:lnTo>
                  <a:lnTo>
                    <a:pt x="3240" y="1949"/>
                  </a:lnTo>
                  <a:lnTo>
                    <a:pt x="3215" y="2047"/>
                  </a:lnTo>
                  <a:lnTo>
                    <a:pt x="3167" y="2144"/>
                  </a:lnTo>
                  <a:lnTo>
                    <a:pt x="3118" y="2241"/>
                  </a:lnTo>
                  <a:lnTo>
                    <a:pt x="3045" y="2314"/>
                  </a:lnTo>
                  <a:lnTo>
                    <a:pt x="2972" y="2388"/>
                  </a:lnTo>
                  <a:lnTo>
                    <a:pt x="2777" y="2485"/>
                  </a:lnTo>
                  <a:lnTo>
                    <a:pt x="2534" y="2558"/>
                  </a:lnTo>
                  <a:lnTo>
                    <a:pt x="2266" y="2582"/>
                  </a:lnTo>
                  <a:lnTo>
                    <a:pt x="1949" y="2607"/>
                  </a:lnTo>
                  <a:lnTo>
                    <a:pt x="1632" y="2607"/>
                  </a:lnTo>
                  <a:lnTo>
                    <a:pt x="1632" y="260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6" name="Google Shape;196;p24"/>
            <p:cNvSpPr/>
            <p:nvPr/>
          </p:nvSpPr>
          <p:spPr>
            <a:xfrm>
              <a:off x="5447225" y="4615925"/>
              <a:ext cx="110850" cy="25"/>
            </a:xfrm>
            <a:custGeom>
              <a:avLst/>
              <a:gdLst/>
              <a:ahLst/>
              <a:cxnLst/>
              <a:rect l="l" t="t" r="r" b="b"/>
              <a:pathLst>
                <a:path w="4434" h="1" fill="none" extrusionOk="0">
                  <a:moveTo>
                    <a:pt x="1" y="0"/>
                  </a:moveTo>
                  <a:lnTo>
                    <a:pt x="443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7" name="Google Shape;197;p24"/>
            <p:cNvSpPr/>
            <p:nvPr/>
          </p:nvSpPr>
          <p:spPr>
            <a:xfrm>
              <a:off x="5439925" y="4589125"/>
              <a:ext cx="125450" cy="25"/>
            </a:xfrm>
            <a:custGeom>
              <a:avLst/>
              <a:gdLst/>
              <a:ahLst/>
              <a:cxnLst/>
              <a:rect l="l" t="t" r="r" b="b"/>
              <a:pathLst>
                <a:path w="5018" h="1" fill="none" extrusionOk="0">
                  <a:moveTo>
                    <a:pt x="1" y="0"/>
                  </a:moveTo>
                  <a:lnTo>
                    <a:pt x="501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8" name="Google Shape;198;p24"/>
            <p:cNvSpPr/>
            <p:nvPr/>
          </p:nvSpPr>
          <p:spPr>
            <a:xfrm>
              <a:off x="5597625" y="4569025"/>
              <a:ext cx="81000" cy="65175"/>
            </a:xfrm>
            <a:custGeom>
              <a:avLst/>
              <a:gdLst/>
              <a:ahLst/>
              <a:cxnLst/>
              <a:rect l="l" t="t" r="r" b="b"/>
              <a:pathLst>
                <a:path w="3240" h="2607" fill="none" extrusionOk="0">
                  <a:moveTo>
                    <a:pt x="1608" y="2607"/>
                  </a:moveTo>
                  <a:lnTo>
                    <a:pt x="1608" y="2607"/>
                  </a:lnTo>
                  <a:lnTo>
                    <a:pt x="1291" y="2607"/>
                  </a:lnTo>
                  <a:lnTo>
                    <a:pt x="975" y="2582"/>
                  </a:lnTo>
                  <a:lnTo>
                    <a:pt x="707" y="2558"/>
                  </a:lnTo>
                  <a:lnTo>
                    <a:pt x="463" y="2485"/>
                  </a:lnTo>
                  <a:lnTo>
                    <a:pt x="268" y="2388"/>
                  </a:lnTo>
                  <a:lnTo>
                    <a:pt x="195" y="2314"/>
                  </a:lnTo>
                  <a:lnTo>
                    <a:pt x="122" y="2241"/>
                  </a:lnTo>
                  <a:lnTo>
                    <a:pt x="74" y="2144"/>
                  </a:lnTo>
                  <a:lnTo>
                    <a:pt x="25" y="2047"/>
                  </a:lnTo>
                  <a:lnTo>
                    <a:pt x="1" y="1949"/>
                  </a:lnTo>
                  <a:lnTo>
                    <a:pt x="1" y="1803"/>
                  </a:lnTo>
                  <a:lnTo>
                    <a:pt x="1" y="1803"/>
                  </a:lnTo>
                  <a:lnTo>
                    <a:pt x="1" y="1681"/>
                  </a:lnTo>
                  <a:lnTo>
                    <a:pt x="25" y="1535"/>
                  </a:lnTo>
                  <a:lnTo>
                    <a:pt x="122" y="1219"/>
                  </a:lnTo>
                  <a:lnTo>
                    <a:pt x="268" y="926"/>
                  </a:lnTo>
                  <a:lnTo>
                    <a:pt x="463" y="634"/>
                  </a:lnTo>
                  <a:lnTo>
                    <a:pt x="707" y="390"/>
                  </a:lnTo>
                  <a:lnTo>
                    <a:pt x="829" y="269"/>
                  </a:lnTo>
                  <a:lnTo>
                    <a:pt x="975" y="171"/>
                  </a:lnTo>
                  <a:lnTo>
                    <a:pt x="1121" y="98"/>
                  </a:lnTo>
                  <a:lnTo>
                    <a:pt x="1291" y="49"/>
                  </a:lnTo>
                  <a:lnTo>
                    <a:pt x="1438" y="1"/>
                  </a:lnTo>
                  <a:lnTo>
                    <a:pt x="1608" y="1"/>
                  </a:lnTo>
                  <a:lnTo>
                    <a:pt x="1608" y="1"/>
                  </a:lnTo>
                  <a:lnTo>
                    <a:pt x="1949" y="25"/>
                  </a:lnTo>
                  <a:lnTo>
                    <a:pt x="2241" y="98"/>
                  </a:lnTo>
                  <a:lnTo>
                    <a:pt x="2509" y="220"/>
                  </a:lnTo>
                  <a:lnTo>
                    <a:pt x="2753" y="390"/>
                  </a:lnTo>
                  <a:lnTo>
                    <a:pt x="2948" y="585"/>
                  </a:lnTo>
                  <a:lnTo>
                    <a:pt x="3118" y="804"/>
                  </a:lnTo>
                  <a:lnTo>
                    <a:pt x="3167" y="926"/>
                  </a:lnTo>
                  <a:lnTo>
                    <a:pt x="3191" y="1048"/>
                  </a:lnTo>
                  <a:lnTo>
                    <a:pt x="3215" y="1170"/>
                  </a:lnTo>
                  <a:lnTo>
                    <a:pt x="3240" y="1316"/>
                  </a:lnTo>
                  <a:lnTo>
                    <a:pt x="3240" y="1316"/>
                  </a:lnTo>
                  <a:lnTo>
                    <a:pt x="3215" y="1438"/>
                  </a:lnTo>
                  <a:lnTo>
                    <a:pt x="3191" y="1559"/>
                  </a:lnTo>
                  <a:lnTo>
                    <a:pt x="3167" y="1706"/>
                  </a:lnTo>
                  <a:lnTo>
                    <a:pt x="3118" y="1803"/>
                  </a:lnTo>
                  <a:lnTo>
                    <a:pt x="2948" y="2047"/>
                  </a:lnTo>
                  <a:lnTo>
                    <a:pt x="2753" y="2217"/>
                  </a:lnTo>
                  <a:lnTo>
                    <a:pt x="2509" y="2388"/>
                  </a:lnTo>
                  <a:lnTo>
                    <a:pt x="2241" y="2509"/>
                  </a:lnTo>
                  <a:lnTo>
                    <a:pt x="1949" y="2582"/>
                  </a:lnTo>
                  <a:lnTo>
                    <a:pt x="1608" y="2607"/>
                  </a:lnTo>
                  <a:lnTo>
                    <a:pt x="1608" y="260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aphicFrame>
        <p:nvGraphicFramePr>
          <p:cNvPr id="32" name="Диаграмма 31"/>
          <p:cNvGraphicFramePr/>
          <p:nvPr>
            <p:extLst>
              <p:ext uri="{D42A27DB-BD31-4B8C-83A1-F6EECF244321}">
                <p14:modId xmlns:p14="http://schemas.microsoft.com/office/powerpoint/2010/main" xmlns="" val="4056600502"/>
              </p:ext>
            </p:extLst>
          </p:nvPr>
        </p:nvGraphicFramePr>
        <p:xfrm>
          <a:off x="3917824" y="256782"/>
          <a:ext cx="4079085" cy="21435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TextBox 32"/>
          <p:cNvSpPr txBox="1"/>
          <p:nvPr/>
        </p:nvSpPr>
        <p:spPr>
          <a:xfrm>
            <a:off x="1" y="2954388"/>
            <a:ext cx="2597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Валовой региональный продукт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xmlns="" val="3048586151"/>
              </p:ext>
            </p:extLst>
          </p:nvPr>
        </p:nvGraphicFramePr>
        <p:xfrm>
          <a:off x="3598442" y="2448841"/>
          <a:ext cx="4735067" cy="2345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TextBox 1"/>
          <p:cNvSpPr txBox="1"/>
          <p:nvPr/>
        </p:nvSpPr>
        <p:spPr>
          <a:xfrm>
            <a:off x="3917824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2017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4742116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2018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1"/>
          <p:cNvSpPr txBox="1"/>
          <p:nvPr/>
        </p:nvSpPr>
        <p:spPr>
          <a:xfrm>
            <a:off x="5390570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2019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1"/>
          <p:cNvSpPr txBox="1"/>
          <p:nvPr/>
        </p:nvSpPr>
        <p:spPr>
          <a:xfrm>
            <a:off x="6039024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1"/>
          <p:cNvSpPr txBox="1"/>
          <p:nvPr/>
        </p:nvSpPr>
        <p:spPr>
          <a:xfrm>
            <a:off x="6687478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7287032" y="4749851"/>
            <a:ext cx="648454" cy="37302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2022 г.</a:t>
            </a:r>
            <a:endParaRPr lang="ru-RU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14</a:t>
            </a:fld>
            <a:endParaRPr/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xmlns="" val="2163591454"/>
              </p:ext>
            </p:extLst>
          </p:nvPr>
        </p:nvGraphicFramePr>
        <p:xfrm>
          <a:off x="3183228" y="166254"/>
          <a:ext cx="5373556" cy="24126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xmlns="" val="3122584888"/>
              </p:ext>
            </p:extLst>
          </p:nvPr>
        </p:nvGraphicFramePr>
        <p:xfrm>
          <a:off x="3183228" y="2743200"/>
          <a:ext cx="5689168" cy="2238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458688"/>
            <a:ext cx="2587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Реальные денежные доходы населения</a:t>
            </a:r>
            <a:endParaRPr lang="ru-RU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578894"/>
            <a:ext cx="25873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Численность населения (среднегодовая) (тыс.чел.)</a:t>
            </a:r>
            <a:endParaRPr lang="ru-RU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15</a:t>
            </a:fld>
            <a:endParaRPr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224106354"/>
              </p:ext>
            </p:extLst>
          </p:nvPr>
        </p:nvGraphicFramePr>
        <p:xfrm>
          <a:off x="2605070" y="384464"/>
          <a:ext cx="6538930" cy="716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177"/>
          <p:cNvSpPr>
            <a:spLocks noChangeArrowheads="1"/>
          </p:cNvSpPr>
          <p:nvPr/>
        </p:nvSpPr>
        <p:spPr bwMode="auto">
          <a:xfrm>
            <a:off x="3023594" y="59423"/>
            <a:ext cx="720725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2017г</a:t>
            </a:r>
            <a:r>
              <a:rPr lang="ru-RU" dirty="0">
                <a:solidFill>
                  <a:srgbClr val="E7E4DD">
                    <a:lumMod val="50000"/>
                  </a:srgbClr>
                </a:solidFill>
                <a:latin typeface="Times New Roman" pitchFamily="18" charset="0"/>
              </a:rPr>
              <a:t>.</a:t>
            </a:r>
            <a:endParaRPr lang="ru-RU" dirty="0">
              <a:solidFill>
                <a:srgbClr val="E7E4DD">
                  <a:lumMod val="50000"/>
                </a:srgbClr>
              </a:solidFill>
              <a:latin typeface="Times" pitchFamily="18" charset="0"/>
            </a:endParaRPr>
          </a:p>
        </p:txBody>
      </p:sp>
      <p:sp>
        <p:nvSpPr>
          <p:cNvPr id="11" name="Rectangle 178"/>
          <p:cNvSpPr>
            <a:spLocks noChangeArrowheads="1"/>
          </p:cNvSpPr>
          <p:nvPr/>
        </p:nvSpPr>
        <p:spPr bwMode="auto">
          <a:xfrm>
            <a:off x="3967694" y="59423"/>
            <a:ext cx="720725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2018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</a:p>
        </p:txBody>
      </p:sp>
      <p:sp>
        <p:nvSpPr>
          <p:cNvPr id="12" name="Rectangle 179"/>
          <p:cNvSpPr>
            <a:spLocks noChangeArrowheads="1"/>
          </p:cNvSpPr>
          <p:nvPr/>
        </p:nvSpPr>
        <p:spPr bwMode="auto">
          <a:xfrm>
            <a:off x="4968896" y="59423"/>
            <a:ext cx="720725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2019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13" name="Rectangle 176"/>
          <p:cNvSpPr>
            <a:spLocks noChangeArrowheads="1"/>
          </p:cNvSpPr>
          <p:nvPr/>
        </p:nvSpPr>
        <p:spPr bwMode="auto">
          <a:xfrm>
            <a:off x="6068291" y="59423"/>
            <a:ext cx="5818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2020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14" name="Rectangle 176"/>
          <p:cNvSpPr>
            <a:spLocks noChangeArrowheads="1"/>
          </p:cNvSpPr>
          <p:nvPr/>
        </p:nvSpPr>
        <p:spPr bwMode="auto">
          <a:xfrm>
            <a:off x="6988519" y="59423"/>
            <a:ext cx="720725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2021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15" name="Rectangle 176"/>
          <p:cNvSpPr>
            <a:spLocks noChangeArrowheads="1"/>
          </p:cNvSpPr>
          <p:nvPr/>
        </p:nvSpPr>
        <p:spPr bwMode="auto">
          <a:xfrm>
            <a:off x="7977636" y="59423"/>
            <a:ext cx="875419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</a:rPr>
              <a:t>2022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</a:rPr>
              <a:t>г.</a:t>
            </a:r>
            <a:endParaRPr lang="ru-RU" dirty="0">
              <a:solidFill>
                <a:srgbClr val="C00000"/>
              </a:solidFill>
              <a:latin typeface="Times" pitchFamily="18" charset="0"/>
            </a:endParaRPr>
          </a:p>
        </p:txBody>
      </p:sp>
      <p:sp>
        <p:nvSpPr>
          <p:cNvPr id="16" name="Text Box 29"/>
          <p:cNvSpPr txBox="1">
            <a:spLocks noChangeArrowheads="1"/>
          </p:cNvSpPr>
          <p:nvPr/>
        </p:nvSpPr>
        <p:spPr bwMode="gray">
          <a:xfrm>
            <a:off x="-1" y="0"/>
            <a:ext cx="256655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Уровень безработицы, </a:t>
            </a:r>
          </a:p>
          <a:p>
            <a:pPr algn="ctr" eaLnBrk="1" hangingPunct="1"/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% к рабочей силе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" name="Text Box 29"/>
          <p:cNvSpPr txBox="1">
            <a:spLocks noChangeArrowheads="1"/>
          </p:cNvSpPr>
          <p:nvPr/>
        </p:nvSpPr>
        <p:spPr bwMode="gray">
          <a:xfrm>
            <a:off x="0" y="1800493"/>
            <a:ext cx="2566555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Среднемесячная заработная плата</a:t>
            </a:r>
          </a:p>
          <a:p>
            <a:pPr algn="ctr">
              <a:defRPr/>
            </a:pPr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(%)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Text Box 29"/>
          <p:cNvSpPr txBox="1">
            <a:spLocks noChangeArrowheads="1"/>
          </p:cNvSpPr>
          <p:nvPr/>
        </p:nvSpPr>
        <p:spPr bwMode="gray">
          <a:xfrm>
            <a:off x="0" y="3431263"/>
            <a:ext cx="2566555" cy="156966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Размер прожиточного минимума </a:t>
            </a:r>
          </a:p>
          <a:p>
            <a:pPr algn="ctr">
              <a:defRPr/>
            </a:pPr>
            <a:r>
              <a:rPr lang="ru-RU" sz="2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(руб. в мес.)</a:t>
            </a:r>
            <a:endParaRPr lang="en-US" sz="2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xmlns="" val="4190017544"/>
              </p:ext>
            </p:extLst>
          </p:nvPr>
        </p:nvGraphicFramePr>
        <p:xfrm>
          <a:off x="2566555" y="1937442"/>
          <a:ext cx="6577446" cy="934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3" name="Диаграмма 22"/>
          <p:cNvGraphicFramePr/>
          <p:nvPr/>
        </p:nvGraphicFramePr>
        <p:xfrm>
          <a:off x="2566554" y="3638518"/>
          <a:ext cx="6538930" cy="13624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7"/>
            <a:ext cx="9144000" cy="5606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Результаты бюджетной политики, достигнутые в отчетном году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17 - 18</a:t>
            </a: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sz="2000" b="1"/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16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" name="Google Shape;592;p43"/>
          <p:cNvGrpSpPr/>
          <p:nvPr/>
        </p:nvGrpSpPr>
        <p:grpSpPr>
          <a:xfrm>
            <a:off x="4357932" y="1278306"/>
            <a:ext cx="759011" cy="778769"/>
            <a:chOff x="5961125" y="1623900"/>
            <a:chExt cx="427450" cy="448175"/>
          </a:xfrm>
        </p:grpSpPr>
        <p:sp>
          <p:nvSpPr>
            <p:cNvPr id="14" name="Google Shape;593;p43"/>
            <p:cNvSpPr/>
            <p:nvPr/>
          </p:nvSpPr>
          <p:spPr>
            <a:xfrm>
              <a:off x="5961125" y="1678700"/>
              <a:ext cx="376925" cy="376925"/>
            </a:xfrm>
            <a:custGeom>
              <a:avLst/>
              <a:gdLst/>
              <a:ahLst/>
              <a:cxnLst/>
              <a:rect l="l" t="t" r="r" b="b"/>
              <a:pathLst>
                <a:path w="15077" h="15077" fill="none" extrusionOk="0">
                  <a:moveTo>
                    <a:pt x="11813" y="1340"/>
                  </a:moveTo>
                  <a:lnTo>
                    <a:pt x="11813" y="1340"/>
                  </a:lnTo>
                  <a:lnTo>
                    <a:pt x="11350" y="1024"/>
                  </a:lnTo>
                  <a:lnTo>
                    <a:pt x="10863" y="780"/>
                  </a:lnTo>
                  <a:lnTo>
                    <a:pt x="10351" y="537"/>
                  </a:lnTo>
                  <a:lnTo>
                    <a:pt x="9816" y="342"/>
                  </a:lnTo>
                  <a:lnTo>
                    <a:pt x="9280" y="196"/>
                  </a:lnTo>
                  <a:lnTo>
                    <a:pt x="8720" y="98"/>
                  </a:lnTo>
                  <a:lnTo>
                    <a:pt x="8135" y="25"/>
                  </a:lnTo>
                  <a:lnTo>
                    <a:pt x="7551" y="1"/>
                  </a:lnTo>
                  <a:lnTo>
                    <a:pt x="7551" y="1"/>
                  </a:lnTo>
                  <a:lnTo>
                    <a:pt x="7161" y="1"/>
                  </a:lnTo>
                  <a:lnTo>
                    <a:pt x="6771" y="50"/>
                  </a:lnTo>
                  <a:lnTo>
                    <a:pt x="6406" y="98"/>
                  </a:lnTo>
                  <a:lnTo>
                    <a:pt x="6041" y="147"/>
                  </a:lnTo>
                  <a:lnTo>
                    <a:pt x="5675" y="244"/>
                  </a:lnTo>
                  <a:lnTo>
                    <a:pt x="5310" y="342"/>
                  </a:lnTo>
                  <a:lnTo>
                    <a:pt x="4969" y="464"/>
                  </a:lnTo>
                  <a:lnTo>
                    <a:pt x="4628" y="585"/>
                  </a:lnTo>
                  <a:lnTo>
                    <a:pt x="4287" y="731"/>
                  </a:lnTo>
                  <a:lnTo>
                    <a:pt x="3970" y="902"/>
                  </a:lnTo>
                  <a:lnTo>
                    <a:pt x="3654" y="1097"/>
                  </a:lnTo>
                  <a:lnTo>
                    <a:pt x="3337" y="1292"/>
                  </a:lnTo>
                  <a:lnTo>
                    <a:pt x="3045" y="1486"/>
                  </a:lnTo>
                  <a:lnTo>
                    <a:pt x="2753" y="1730"/>
                  </a:lnTo>
                  <a:lnTo>
                    <a:pt x="2485" y="1949"/>
                  </a:lnTo>
                  <a:lnTo>
                    <a:pt x="2217" y="2217"/>
                  </a:lnTo>
                  <a:lnTo>
                    <a:pt x="1973" y="2461"/>
                  </a:lnTo>
                  <a:lnTo>
                    <a:pt x="1730" y="2753"/>
                  </a:lnTo>
                  <a:lnTo>
                    <a:pt x="1510" y="3021"/>
                  </a:lnTo>
                  <a:lnTo>
                    <a:pt x="1291" y="3313"/>
                  </a:lnTo>
                  <a:lnTo>
                    <a:pt x="1096" y="3630"/>
                  </a:lnTo>
                  <a:lnTo>
                    <a:pt x="926" y="3946"/>
                  </a:lnTo>
                  <a:lnTo>
                    <a:pt x="755" y="4263"/>
                  </a:lnTo>
                  <a:lnTo>
                    <a:pt x="609" y="4604"/>
                  </a:lnTo>
                  <a:lnTo>
                    <a:pt x="463" y="4945"/>
                  </a:lnTo>
                  <a:lnTo>
                    <a:pt x="341" y="5286"/>
                  </a:lnTo>
                  <a:lnTo>
                    <a:pt x="244" y="5651"/>
                  </a:lnTo>
                  <a:lnTo>
                    <a:pt x="171" y="6016"/>
                  </a:lnTo>
                  <a:lnTo>
                    <a:pt x="98" y="6382"/>
                  </a:lnTo>
                  <a:lnTo>
                    <a:pt x="49" y="6771"/>
                  </a:lnTo>
                  <a:lnTo>
                    <a:pt x="25" y="7137"/>
                  </a:lnTo>
                  <a:lnTo>
                    <a:pt x="0" y="7526"/>
                  </a:lnTo>
                  <a:lnTo>
                    <a:pt x="0" y="7526"/>
                  </a:lnTo>
                  <a:lnTo>
                    <a:pt x="25" y="7916"/>
                  </a:lnTo>
                  <a:lnTo>
                    <a:pt x="49" y="8306"/>
                  </a:lnTo>
                  <a:lnTo>
                    <a:pt x="98" y="8671"/>
                  </a:lnTo>
                  <a:lnTo>
                    <a:pt x="171" y="9061"/>
                  </a:lnTo>
                  <a:lnTo>
                    <a:pt x="244" y="9426"/>
                  </a:lnTo>
                  <a:lnTo>
                    <a:pt x="341" y="9767"/>
                  </a:lnTo>
                  <a:lnTo>
                    <a:pt x="463" y="10132"/>
                  </a:lnTo>
                  <a:lnTo>
                    <a:pt x="609" y="10473"/>
                  </a:lnTo>
                  <a:lnTo>
                    <a:pt x="755" y="10790"/>
                  </a:lnTo>
                  <a:lnTo>
                    <a:pt x="926" y="11131"/>
                  </a:lnTo>
                  <a:lnTo>
                    <a:pt x="1096" y="11448"/>
                  </a:lnTo>
                  <a:lnTo>
                    <a:pt x="1291" y="11740"/>
                  </a:lnTo>
                  <a:lnTo>
                    <a:pt x="1510" y="12032"/>
                  </a:lnTo>
                  <a:lnTo>
                    <a:pt x="1730" y="12324"/>
                  </a:lnTo>
                  <a:lnTo>
                    <a:pt x="1973" y="12592"/>
                  </a:lnTo>
                  <a:lnTo>
                    <a:pt x="2217" y="12860"/>
                  </a:lnTo>
                  <a:lnTo>
                    <a:pt x="2485" y="13104"/>
                  </a:lnTo>
                  <a:lnTo>
                    <a:pt x="2753" y="13347"/>
                  </a:lnTo>
                  <a:lnTo>
                    <a:pt x="3045" y="13567"/>
                  </a:lnTo>
                  <a:lnTo>
                    <a:pt x="3337" y="13786"/>
                  </a:lnTo>
                  <a:lnTo>
                    <a:pt x="3654" y="13981"/>
                  </a:lnTo>
                  <a:lnTo>
                    <a:pt x="3970" y="14151"/>
                  </a:lnTo>
                  <a:lnTo>
                    <a:pt x="4287" y="14322"/>
                  </a:lnTo>
                  <a:lnTo>
                    <a:pt x="4628" y="14468"/>
                  </a:lnTo>
                  <a:lnTo>
                    <a:pt x="4969" y="14614"/>
                  </a:lnTo>
                  <a:lnTo>
                    <a:pt x="5310" y="14736"/>
                  </a:lnTo>
                  <a:lnTo>
                    <a:pt x="5675" y="14833"/>
                  </a:lnTo>
                  <a:lnTo>
                    <a:pt x="6041" y="14906"/>
                  </a:lnTo>
                  <a:lnTo>
                    <a:pt x="6406" y="14979"/>
                  </a:lnTo>
                  <a:lnTo>
                    <a:pt x="6771" y="15028"/>
                  </a:lnTo>
                  <a:lnTo>
                    <a:pt x="7161" y="15052"/>
                  </a:lnTo>
                  <a:lnTo>
                    <a:pt x="7551" y="15077"/>
                  </a:lnTo>
                  <a:lnTo>
                    <a:pt x="7551" y="15077"/>
                  </a:lnTo>
                  <a:lnTo>
                    <a:pt x="7940" y="15052"/>
                  </a:lnTo>
                  <a:lnTo>
                    <a:pt x="8306" y="15028"/>
                  </a:lnTo>
                  <a:lnTo>
                    <a:pt x="8695" y="14979"/>
                  </a:lnTo>
                  <a:lnTo>
                    <a:pt x="9061" y="14906"/>
                  </a:lnTo>
                  <a:lnTo>
                    <a:pt x="9426" y="14833"/>
                  </a:lnTo>
                  <a:lnTo>
                    <a:pt x="9791" y="14736"/>
                  </a:lnTo>
                  <a:lnTo>
                    <a:pt x="10132" y="14614"/>
                  </a:lnTo>
                  <a:lnTo>
                    <a:pt x="10473" y="14468"/>
                  </a:lnTo>
                  <a:lnTo>
                    <a:pt x="10814" y="14322"/>
                  </a:lnTo>
                  <a:lnTo>
                    <a:pt x="11131" y="14151"/>
                  </a:lnTo>
                  <a:lnTo>
                    <a:pt x="11447" y="13981"/>
                  </a:lnTo>
                  <a:lnTo>
                    <a:pt x="11764" y="13786"/>
                  </a:lnTo>
                  <a:lnTo>
                    <a:pt x="12056" y="13567"/>
                  </a:lnTo>
                  <a:lnTo>
                    <a:pt x="12348" y="13347"/>
                  </a:lnTo>
                  <a:lnTo>
                    <a:pt x="12616" y="13104"/>
                  </a:lnTo>
                  <a:lnTo>
                    <a:pt x="12884" y="12860"/>
                  </a:lnTo>
                  <a:lnTo>
                    <a:pt x="13128" y="12592"/>
                  </a:lnTo>
                  <a:lnTo>
                    <a:pt x="13371" y="12324"/>
                  </a:lnTo>
                  <a:lnTo>
                    <a:pt x="13591" y="12032"/>
                  </a:lnTo>
                  <a:lnTo>
                    <a:pt x="13785" y="11740"/>
                  </a:lnTo>
                  <a:lnTo>
                    <a:pt x="13980" y="11448"/>
                  </a:lnTo>
                  <a:lnTo>
                    <a:pt x="14175" y="11131"/>
                  </a:lnTo>
                  <a:lnTo>
                    <a:pt x="14346" y="10790"/>
                  </a:lnTo>
                  <a:lnTo>
                    <a:pt x="14492" y="10473"/>
                  </a:lnTo>
                  <a:lnTo>
                    <a:pt x="14613" y="10132"/>
                  </a:lnTo>
                  <a:lnTo>
                    <a:pt x="14735" y="9767"/>
                  </a:lnTo>
                  <a:lnTo>
                    <a:pt x="14857" y="9426"/>
                  </a:lnTo>
                  <a:lnTo>
                    <a:pt x="14930" y="9061"/>
                  </a:lnTo>
                  <a:lnTo>
                    <a:pt x="15003" y="8671"/>
                  </a:lnTo>
                  <a:lnTo>
                    <a:pt x="15052" y="8306"/>
                  </a:lnTo>
                  <a:lnTo>
                    <a:pt x="15076" y="7916"/>
                  </a:lnTo>
                  <a:lnTo>
                    <a:pt x="15076" y="7526"/>
                  </a:lnTo>
                  <a:lnTo>
                    <a:pt x="15076" y="7526"/>
                  </a:lnTo>
                  <a:lnTo>
                    <a:pt x="15052" y="6918"/>
                  </a:lnTo>
                  <a:lnTo>
                    <a:pt x="14979" y="6309"/>
                  </a:lnTo>
                  <a:lnTo>
                    <a:pt x="14857" y="5724"/>
                  </a:lnTo>
                  <a:lnTo>
                    <a:pt x="14687" y="5164"/>
                  </a:lnTo>
                  <a:lnTo>
                    <a:pt x="14492" y="4604"/>
                  </a:lnTo>
                  <a:lnTo>
                    <a:pt x="14248" y="4068"/>
                  </a:lnTo>
                  <a:lnTo>
                    <a:pt x="13956" y="3581"/>
                  </a:lnTo>
                  <a:lnTo>
                    <a:pt x="13615" y="309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5" name="Google Shape;594;p43"/>
            <p:cNvSpPr/>
            <p:nvPr/>
          </p:nvSpPr>
          <p:spPr>
            <a:xfrm>
              <a:off x="6009825" y="1727425"/>
              <a:ext cx="279500" cy="279500"/>
            </a:xfrm>
            <a:custGeom>
              <a:avLst/>
              <a:gdLst/>
              <a:ahLst/>
              <a:cxnLst/>
              <a:rect l="l" t="t" r="r" b="b"/>
              <a:pathLst>
                <a:path w="11180" h="11180" fill="none" extrusionOk="0">
                  <a:moveTo>
                    <a:pt x="10181" y="2387"/>
                  </a:moveTo>
                  <a:lnTo>
                    <a:pt x="10181" y="2387"/>
                  </a:lnTo>
                  <a:lnTo>
                    <a:pt x="10400" y="2728"/>
                  </a:lnTo>
                  <a:lnTo>
                    <a:pt x="10595" y="3093"/>
                  </a:lnTo>
                  <a:lnTo>
                    <a:pt x="10766" y="3483"/>
                  </a:lnTo>
                  <a:lnTo>
                    <a:pt x="10912" y="3873"/>
                  </a:lnTo>
                  <a:lnTo>
                    <a:pt x="11034" y="4287"/>
                  </a:lnTo>
                  <a:lnTo>
                    <a:pt x="11107" y="4701"/>
                  </a:lnTo>
                  <a:lnTo>
                    <a:pt x="11180" y="5139"/>
                  </a:lnTo>
                  <a:lnTo>
                    <a:pt x="11180" y="5577"/>
                  </a:lnTo>
                  <a:lnTo>
                    <a:pt x="11180" y="5577"/>
                  </a:lnTo>
                  <a:lnTo>
                    <a:pt x="11155" y="6162"/>
                  </a:lnTo>
                  <a:lnTo>
                    <a:pt x="11082" y="6722"/>
                  </a:lnTo>
                  <a:lnTo>
                    <a:pt x="10936" y="7234"/>
                  </a:lnTo>
                  <a:lnTo>
                    <a:pt x="10741" y="7769"/>
                  </a:lnTo>
                  <a:lnTo>
                    <a:pt x="10522" y="8257"/>
                  </a:lnTo>
                  <a:lnTo>
                    <a:pt x="10230" y="8695"/>
                  </a:lnTo>
                  <a:lnTo>
                    <a:pt x="9913" y="9133"/>
                  </a:lnTo>
                  <a:lnTo>
                    <a:pt x="9548" y="9523"/>
                  </a:lnTo>
                  <a:lnTo>
                    <a:pt x="9158" y="9888"/>
                  </a:lnTo>
                  <a:lnTo>
                    <a:pt x="8720" y="10205"/>
                  </a:lnTo>
                  <a:lnTo>
                    <a:pt x="8257" y="10497"/>
                  </a:lnTo>
                  <a:lnTo>
                    <a:pt x="7770" y="10741"/>
                  </a:lnTo>
                  <a:lnTo>
                    <a:pt x="7259" y="10911"/>
                  </a:lnTo>
                  <a:lnTo>
                    <a:pt x="6723" y="11057"/>
                  </a:lnTo>
                  <a:lnTo>
                    <a:pt x="6163" y="11155"/>
                  </a:lnTo>
                  <a:lnTo>
                    <a:pt x="5603" y="11179"/>
                  </a:lnTo>
                  <a:lnTo>
                    <a:pt x="5603" y="11179"/>
                  </a:lnTo>
                  <a:lnTo>
                    <a:pt x="5018" y="11155"/>
                  </a:lnTo>
                  <a:lnTo>
                    <a:pt x="4482" y="11057"/>
                  </a:lnTo>
                  <a:lnTo>
                    <a:pt x="3946" y="10911"/>
                  </a:lnTo>
                  <a:lnTo>
                    <a:pt x="3435" y="10741"/>
                  </a:lnTo>
                  <a:lnTo>
                    <a:pt x="2948" y="10497"/>
                  </a:lnTo>
                  <a:lnTo>
                    <a:pt x="2485" y="10205"/>
                  </a:lnTo>
                  <a:lnTo>
                    <a:pt x="2047" y="9888"/>
                  </a:lnTo>
                  <a:lnTo>
                    <a:pt x="1657" y="9523"/>
                  </a:lnTo>
                  <a:lnTo>
                    <a:pt x="1292" y="9133"/>
                  </a:lnTo>
                  <a:lnTo>
                    <a:pt x="975" y="8695"/>
                  </a:lnTo>
                  <a:lnTo>
                    <a:pt x="683" y="8257"/>
                  </a:lnTo>
                  <a:lnTo>
                    <a:pt x="464" y="7769"/>
                  </a:lnTo>
                  <a:lnTo>
                    <a:pt x="269" y="7234"/>
                  </a:lnTo>
                  <a:lnTo>
                    <a:pt x="123" y="6722"/>
                  </a:lnTo>
                  <a:lnTo>
                    <a:pt x="50" y="6162"/>
                  </a:lnTo>
                  <a:lnTo>
                    <a:pt x="1" y="5577"/>
                  </a:lnTo>
                  <a:lnTo>
                    <a:pt x="1" y="5577"/>
                  </a:lnTo>
                  <a:lnTo>
                    <a:pt x="50" y="5017"/>
                  </a:lnTo>
                  <a:lnTo>
                    <a:pt x="123" y="4457"/>
                  </a:lnTo>
                  <a:lnTo>
                    <a:pt x="269" y="3921"/>
                  </a:lnTo>
                  <a:lnTo>
                    <a:pt x="464" y="3410"/>
                  </a:lnTo>
                  <a:lnTo>
                    <a:pt x="683" y="2923"/>
                  </a:lnTo>
                  <a:lnTo>
                    <a:pt x="975" y="2460"/>
                  </a:lnTo>
                  <a:lnTo>
                    <a:pt x="1292" y="2046"/>
                  </a:lnTo>
                  <a:lnTo>
                    <a:pt x="1657" y="1632"/>
                  </a:lnTo>
                  <a:lnTo>
                    <a:pt x="2047" y="1267"/>
                  </a:lnTo>
                  <a:lnTo>
                    <a:pt x="2485" y="950"/>
                  </a:lnTo>
                  <a:lnTo>
                    <a:pt x="2948" y="682"/>
                  </a:lnTo>
                  <a:lnTo>
                    <a:pt x="3435" y="439"/>
                  </a:lnTo>
                  <a:lnTo>
                    <a:pt x="3946" y="244"/>
                  </a:lnTo>
                  <a:lnTo>
                    <a:pt x="4482" y="122"/>
                  </a:lnTo>
                  <a:lnTo>
                    <a:pt x="5018" y="25"/>
                  </a:lnTo>
                  <a:lnTo>
                    <a:pt x="5603" y="0"/>
                  </a:lnTo>
                  <a:lnTo>
                    <a:pt x="5603" y="0"/>
                  </a:lnTo>
                  <a:lnTo>
                    <a:pt x="6041" y="25"/>
                  </a:lnTo>
                  <a:lnTo>
                    <a:pt x="6479" y="73"/>
                  </a:lnTo>
                  <a:lnTo>
                    <a:pt x="6893" y="146"/>
                  </a:lnTo>
                  <a:lnTo>
                    <a:pt x="7307" y="268"/>
                  </a:lnTo>
                  <a:lnTo>
                    <a:pt x="7697" y="414"/>
                  </a:lnTo>
                  <a:lnTo>
                    <a:pt x="8087" y="585"/>
                  </a:lnTo>
                  <a:lnTo>
                    <a:pt x="8452" y="780"/>
                  </a:lnTo>
                  <a:lnTo>
                    <a:pt x="8793" y="99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" name="Google Shape;595;p43"/>
            <p:cNvSpPr/>
            <p:nvPr/>
          </p:nvSpPr>
          <p:spPr>
            <a:xfrm>
              <a:off x="6107250" y="1824850"/>
              <a:ext cx="84650" cy="84650"/>
            </a:xfrm>
            <a:custGeom>
              <a:avLst/>
              <a:gdLst/>
              <a:ahLst/>
              <a:cxnLst/>
              <a:rect l="l" t="t" r="r" b="b"/>
              <a:pathLst>
                <a:path w="3386" h="3386" fill="none" extrusionOk="0">
                  <a:moveTo>
                    <a:pt x="3362" y="1388"/>
                  </a:moveTo>
                  <a:lnTo>
                    <a:pt x="3362" y="1388"/>
                  </a:lnTo>
                  <a:lnTo>
                    <a:pt x="3386" y="1680"/>
                  </a:lnTo>
                  <a:lnTo>
                    <a:pt x="3386" y="1680"/>
                  </a:lnTo>
                  <a:lnTo>
                    <a:pt x="3386" y="1851"/>
                  </a:lnTo>
                  <a:lnTo>
                    <a:pt x="3362" y="2021"/>
                  </a:lnTo>
                  <a:lnTo>
                    <a:pt x="3313" y="2192"/>
                  </a:lnTo>
                  <a:lnTo>
                    <a:pt x="3264" y="2338"/>
                  </a:lnTo>
                  <a:lnTo>
                    <a:pt x="3191" y="2484"/>
                  </a:lnTo>
                  <a:lnTo>
                    <a:pt x="3118" y="2630"/>
                  </a:lnTo>
                  <a:lnTo>
                    <a:pt x="3021" y="2776"/>
                  </a:lnTo>
                  <a:lnTo>
                    <a:pt x="2899" y="2898"/>
                  </a:lnTo>
                  <a:lnTo>
                    <a:pt x="2777" y="2996"/>
                  </a:lnTo>
                  <a:lnTo>
                    <a:pt x="2655" y="3093"/>
                  </a:lnTo>
                  <a:lnTo>
                    <a:pt x="2509" y="3191"/>
                  </a:lnTo>
                  <a:lnTo>
                    <a:pt x="2363" y="3239"/>
                  </a:lnTo>
                  <a:lnTo>
                    <a:pt x="2217" y="3312"/>
                  </a:lnTo>
                  <a:lnTo>
                    <a:pt x="2046" y="3337"/>
                  </a:lnTo>
                  <a:lnTo>
                    <a:pt x="1876" y="3385"/>
                  </a:lnTo>
                  <a:lnTo>
                    <a:pt x="1706" y="3385"/>
                  </a:lnTo>
                  <a:lnTo>
                    <a:pt x="1706" y="3385"/>
                  </a:lnTo>
                  <a:lnTo>
                    <a:pt x="1535" y="3385"/>
                  </a:lnTo>
                  <a:lnTo>
                    <a:pt x="1365" y="3337"/>
                  </a:lnTo>
                  <a:lnTo>
                    <a:pt x="1194" y="3312"/>
                  </a:lnTo>
                  <a:lnTo>
                    <a:pt x="1048" y="3239"/>
                  </a:lnTo>
                  <a:lnTo>
                    <a:pt x="902" y="3191"/>
                  </a:lnTo>
                  <a:lnTo>
                    <a:pt x="756" y="3093"/>
                  </a:lnTo>
                  <a:lnTo>
                    <a:pt x="634" y="2996"/>
                  </a:lnTo>
                  <a:lnTo>
                    <a:pt x="512" y="2898"/>
                  </a:lnTo>
                  <a:lnTo>
                    <a:pt x="390" y="2776"/>
                  </a:lnTo>
                  <a:lnTo>
                    <a:pt x="293" y="2630"/>
                  </a:lnTo>
                  <a:lnTo>
                    <a:pt x="220" y="2484"/>
                  </a:lnTo>
                  <a:lnTo>
                    <a:pt x="147" y="2338"/>
                  </a:lnTo>
                  <a:lnTo>
                    <a:pt x="74" y="2192"/>
                  </a:lnTo>
                  <a:lnTo>
                    <a:pt x="49" y="2021"/>
                  </a:lnTo>
                  <a:lnTo>
                    <a:pt x="25" y="1851"/>
                  </a:lnTo>
                  <a:lnTo>
                    <a:pt x="1" y="1680"/>
                  </a:lnTo>
                  <a:lnTo>
                    <a:pt x="1" y="1680"/>
                  </a:lnTo>
                  <a:lnTo>
                    <a:pt x="25" y="1510"/>
                  </a:lnTo>
                  <a:lnTo>
                    <a:pt x="49" y="1340"/>
                  </a:lnTo>
                  <a:lnTo>
                    <a:pt x="74" y="1193"/>
                  </a:lnTo>
                  <a:lnTo>
                    <a:pt x="147" y="1023"/>
                  </a:lnTo>
                  <a:lnTo>
                    <a:pt x="220" y="877"/>
                  </a:lnTo>
                  <a:lnTo>
                    <a:pt x="293" y="731"/>
                  </a:lnTo>
                  <a:lnTo>
                    <a:pt x="390" y="609"/>
                  </a:lnTo>
                  <a:lnTo>
                    <a:pt x="512" y="487"/>
                  </a:lnTo>
                  <a:lnTo>
                    <a:pt x="634" y="390"/>
                  </a:lnTo>
                  <a:lnTo>
                    <a:pt x="756" y="292"/>
                  </a:lnTo>
                  <a:lnTo>
                    <a:pt x="902" y="195"/>
                  </a:lnTo>
                  <a:lnTo>
                    <a:pt x="1048" y="122"/>
                  </a:lnTo>
                  <a:lnTo>
                    <a:pt x="1194" y="73"/>
                  </a:lnTo>
                  <a:lnTo>
                    <a:pt x="1365" y="24"/>
                  </a:lnTo>
                  <a:lnTo>
                    <a:pt x="1535" y="0"/>
                  </a:lnTo>
                  <a:lnTo>
                    <a:pt x="1706" y="0"/>
                  </a:lnTo>
                  <a:lnTo>
                    <a:pt x="1706" y="0"/>
                  </a:lnTo>
                  <a:lnTo>
                    <a:pt x="1998" y="2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" name="Google Shape;596;p43"/>
            <p:cNvSpPr/>
            <p:nvPr/>
          </p:nvSpPr>
          <p:spPr>
            <a:xfrm>
              <a:off x="6058550" y="1776125"/>
              <a:ext cx="182075" cy="182075"/>
            </a:xfrm>
            <a:custGeom>
              <a:avLst/>
              <a:gdLst/>
              <a:ahLst/>
              <a:cxnLst/>
              <a:rect l="l" t="t" r="r" b="b"/>
              <a:pathLst>
                <a:path w="7283" h="7283" fill="none" extrusionOk="0">
                  <a:moveTo>
                    <a:pt x="5431" y="463"/>
                  </a:moveTo>
                  <a:lnTo>
                    <a:pt x="5431" y="463"/>
                  </a:lnTo>
                  <a:lnTo>
                    <a:pt x="5042" y="269"/>
                  </a:lnTo>
                  <a:lnTo>
                    <a:pt x="4823" y="195"/>
                  </a:lnTo>
                  <a:lnTo>
                    <a:pt x="4603" y="122"/>
                  </a:lnTo>
                  <a:lnTo>
                    <a:pt x="4360" y="74"/>
                  </a:lnTo>
                  <a:lnTo>
                    <a:pt x="4141" y="25"/>
                  </a:lnTo>
                  <a:lnTo>
                    <a:pt x="3897" y="1"/>
                  </a:lnTo>
                  <a:lnTo>
                    <a:pt x="3654" y="1"/>
                  </a:lnTo>
                  <a:lnTo>
                    <a:pt x="3654" y="1"/>
                  </a:lnTo>
                  <a:lnTo>
                    <a:pt x="3288" y="25"/>
                  </a:lnTo>
                  <a:lnTo>
                    <a:pt x="2923" y="74"/>
                  </a:lnTo>
                  <a:lnTo>
                    <a:pt x="2558" y="147"/>
                  </a:lnTo>
                  <a:lnTo>
                    <a:pt x="2241" y="293"/>
                  </a:lnTo>
                  <a:lnTo>
                    <a:pt x="1924" y="439"/>
                  </a:lnTo>
                  <a:lnTo>
                    <a:pt x="1608" y="609"/>
                  </a:lnTo>
                  <a:lnTo>
                    <a:pt x="1340" y="829"/>
                  </a:lnTo>
                  <a:lnTo>
                    <a:pt x="1072" y="1072"/>
                  </a:lnTo>
                  <a:lnTo>
                    <a:pt x="828" y="1316"/>
                  </a:lnTo>
                  <a:lnTo>
                    <a:pt x="633" y="1608"/>
                  </a:lnTo>
                  <a:lnTo>
                    <a:pt x="439" y="1900"/>
                  </a:lnTo>
                  <a:lnTo>
                    <a:pt x="293" y="2217"/>
                  </a:lnTo>
                  <a:lnTo>
                    <a:pt x="171" y="2558"/>
                  </a:lnTo>
                  <a:lnTo>
                    <a:pt x="73" y="2899"/>
                  </a:lnTo>
                  <a:lnTo>
                    <a:pt x="25" y="3264"/>
                  </a:lnTo>
                  <a:lnTo>
                    <a:pt x="0" y="3629"/>
                  </a:lnTo>
                  <a:lnTo>
                    <a:pt x="0" y="3629"/>
                  </a:lnTo>
                  <a:lnTo>
                    <a:pt x="25" y="4019"/>
                  </a:lnTo>
                  <a:lnTo>
                    <a:pt x="73" y="4360"/>
                  </a:lnTo>
                  <a:lnTo>
                    <a:pt x="171" y="4725"/>
                  </a:lnTo>
                  <a:lnTo>
                    <a:pt x="293" y="5066"/>
                  </a:lnTo>
                  <a:lnTo>
                    <a:pt x="439" y="5383"/>
                  </a:lnTo>
                  <a:lnTo>
                    <a:pt x="633" y="5675"/>
                  </a:lnTo>
                  <a:lnTo>
                    <a:pt x="828" y="5943"/>
                  </a:lnTo>
                  <a:lnTo>
                    <a:pt x="1072" y="6211"/>
                  </a:lnTo>
                  <a:lnTo>
                    <a:pt x="1340" y="6455"/>
                  </a:lnTo>
                  <a:lnTo>
                    <a:pt x="1608" y="6650"/>
                  </a:lnTo>
                  <a:lnTo>
                    <a:pt x="1924" y="6844"/>
                  </a:lnTo>
                  <a:lnTo>
                    <a:pt x="2241" y="6990"/>
                  </a:lnTo>
                  <a:lnTo>
                    <a:pt x="2558" y="7112"/>
                  </a:lnTo>
                  <a:lnTo>
                    <a:pt x="2923" y="7210"/>
                  </a:lnTo>
                  <a:lnTo>
                    <a:pt x="3288" y="7258"/>
                  </a:lnTo>
                  <a:lnTo>
                    <a:pt x="3654" y="7283"/>
                  </a:lnTo>
                  <a:lnTo>
                    <a:pt x="3654" y="7283"/>
                  </a:lnTo>
                  <a:lnTo>
                    <a:pt x="4019" y="7258"/>
                  </a:lnTo>
                  <a:lnTo>
                    <a:pt x="4384" y="7210"/>
                  </a:lnTo>
                  <a:lnTo>
                    <a:pt x="4725" y="7112"/>
                  </a:lnTo>
                  <a:lnTo>
                    <a:pt x="5066" y="6990"/>
                  </a:lnTo>
                  <a:lnTo>
                    <a:pt x="5383" y="6844"/>
                  </a:lnTo>
                  <a:lnTo>
                    <a:pt x="5675" y="6650"/>
                  </a:lnTo>
                  <a:lnTo>
                    <a:pt x="5967" y="6455"/>
                  </a:lnTo>
                  <a:lnTo>
                    <a:pt x="6235" y="6211"/>
                  </a:lnTo>
                  <a:lnTo>
                    <a:pt x="6454" y="5943"/>
                  </a:lnTo>
                  <a:lnTo>
                    <a:pt x="6674" y="5675"/>
                  </a:lnTo>
                  <a:lnTo>
                    <a:pt x="6844" y="5383"/>
                  </a:lnTo>
                  <a:lnTo>
                    <a:pt x="7014" y="5066"/>
                  </a:lnTo>
                  <a:lnTo>
                    <a:pt x="7136" y="4725"/>
                  </a:lnTo>
                  <a:lnTo>
                    <a:pt x="7209" y="4360"/>
                  </a:lnTo>
                  <a:lnTo>
                    <a:pt x="7282" y="4019"/>
                  </a:lnTo>
                  <a:lnTo>
                    <a:pt x="7282" y="3629"/>
                  </a:lnTo>
                  <a:lnTo>
                    <a:pt x="7282" y="3629"/>
                  </a:lnTo>
                  <a:lnTo>
                    <a:pt x="7282" y="3386"/>
                  </a:lnTo>
                  <a:lnTo>
                    <a:pt x="7258" y="3167"/>
                  </a:lnTo>
                  <a:lnTo>
                    <a:pt x="7234" y="2923"/>
                  </a:lnTo>
                  <a:lnTo>
                    <a:pt x="7161" y="2704"/>
                  </a:lnTo>
                  <a:lnTo>
                    <a:pt x="7112" y="2485"/>
                  </a:lnTo>
                  <a:lnTo>
                    <a:pt x="7014" y="2266"/>
                  </a:lnTo>
                  <a:lnTo>
                    <a:pt x="6820" y="1852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8" name="Google Shape;597;p43"/>
            <p:cNvSpPr/>
            <p:nvPr/>
          </p:nvSpPr>
          <p:spPr>
            <a:xfrm>
              <a:off x="5971475" y="2001400"/>
              <a:ext cx="74925" cy="70675"/>
            </a:xfrm>
            <a:custGeom>
              <a:avLst/>
              <a:gdLst/>
              <a:ahLst/>
              <a:cxnLst/>
              <a:rect l="l" t="t" r="r" b="b"/>
              <a:pathLst>
                <a:path w="2997" h="2827" fill="none" extrusionOk="0">
                  <a:moveTo>
                    <a:pt x="1462" y="1"/>
                  </a:moveTo>
                  <a:lnTo>
                    <a:pt x="293" y="1170"/>
                  </a:lnTo>
                  <a:lnTo>
                    <a:pt x="293" y="1170"/>
                  </a:lnTo>
                  <a:lnTo>
                    <a:pt x="171" y="1316"/>
                  </a:lnTo>
                  <a:lnTo>
                    <a:pt x="74" y="1487"/>
                  </a:lnTo>
                  <a:lnTo>
                    <a:pt x="25" y="1657"/>
                  </a:lnTo>
                  <a:lnTo>
                    <a:pt x="1" y="1852"/>
                  </a:lnTo>
                  <a:lnTo>
                    <a:pt x="25" y="2047"/>
                  </a:lnTo>
                  <a:lnTo>
                    <a:pt x="74" y="2217"/>
                  </a:lnTo>
                  <a:lnTo>
                    <a:pt x="171" y="2388"/>
                  </a:lnTo>
                  <a:lnTo>
                    <a:pt x="293" y="2534"/>
                  </a:lnTo>
                  <a:lnTo>
                    <a:pt x="293" y="2534"/>
                  </a:lnTo>
                  <a:lnTo>
                    <a:pt x="439" y="2656"/>
                  </a:lnTo>
                  <a:lnTo>
                    <a:pt x="609" y="2753"/>
                  </a:lnTo>
                  <a:lnTo>
                    <a:pt x="804" y="2802"/>
                  </a:lnTo>
                  <a:lnTo>
                    <a:pt x="975" y="2826"/>
                  </a:lnTo>
                  <a:lnTo>
                    <a:pt x="975" y="2826"/>
                  </a:lnTo>
                  <a:lnTo>
                    <a:pt x="1170" y="2802"/>
                  </a:lnTo>
                  <a:lnTo>
                    <a:pt x="1340" y="2753"/>
                  </a:lnTo>
                  <a:lnTo>
                    <a:pt x="1511" y="2656"/>
                  </a:lnTo>
                  <a:lnTo>
                    <a:pt x="1681" y="2534"/>
                  </a:lnTo>
                  <a:lnTo>
                    <a:pt x="2850" y="1365"/>
                  </a:lnTo>
                  <a:lnTo>
                    <a:pt x="2850" y="1365"/>
                  </a:lnTo>
                  <a:lnTo>
                    <a:pt x="2996" y="119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9" name="Google Shape;598;p43"/>
            <p:cNvSpPr/>
            <p:nvPr/>
          </p:nvSpPr>
          <p:spPr>
            <a:xfrm>
              <a:off x="6253375" y="2001400"/>
              <a:ext cx="74325" cy="70675"/>
            </a:xfrm>
            <a:custGeom>
              <a:avLst/>
              <a:gdLst/>
              <a:ahLst/>
              <a:cxnLst/>
              <a:rect l="l" t="t" r="r" b="b"/>
              <a:pathLst>
                <a:path w="2973" h="2827" fill="none" extrusionOk="0">
                  <a:moveTo>
                    <a:pt x="1" y="1194"/>
                  </a:moveTo>
                  <a:lnTo>
                    <a:pt x="1" y="1194"/>
                  </a:lnTo>
                  <a:lnTo>
                    <a:pt x="123" y="1365"/>
                  </a:lnTo>
                  <a:lnTo>
                    <a:pt x="1316" y="2534"/>
                  </a:lnTo>
                  <a:lnTo>
                    <a:pt x="1316" y="2534"/>
                  </a:lnTo>
                  <a:lnTo>
                    <a:pt x="1462" y="2656"/>
                  </a:lnTo>
                  <a:lnTo>
                    <a:pt x="1633" y="2753"/>
                  </a:lnTo>
                  <a:lnTo>
                    <a:pt x="1827" y="2802"/>
                  </a:lnTo>
                  <a:lnTo>
                    <a:pt x="1998" y="2826"/>
                  </a:lnTo>
                  <a:lnTo>
                    <a:pt x="1998" y="2826"/>
                  </a:lnTo>
                  <a:lnTo>
                    <a:pt x="2193" y="2802"/>
                  </a:lnTo>
                  <a:lnTo>
                    <a:pt x="2363" y="2753"/>
                  </a:lnTo>
                  <a:lnTo>
                    <a:pt x="2534" y="2656"/>
                  </a:lnTo>
                  <a:lnTo>
                    <a:pt x="2704" y="2534"/>
                  </a:lnTo>
                  <a:lnTo>
                    <a:pt x="2704" y="2534"/>
                  </a:lnTo>
                  <a:lnTo>
                    <a:pt x="2826" y="2388"/>
                  </a:lnTo>
                  <a:lnTo>
                    <a:pt x="2923" y="2217"/>
                  </a:lnTo>
                  <a:lnTo>
                    <a:pt x="2972" y="2047"/>
                  </a:lnTo>
                  <a:lnTo>
                    <a:pt x="2972" y="1852"/>
                  </a:lnTo>
                  <a:lnTo>
                    <a:pt x="2972" y="1657"/>
                  </a:lnTo>
                  <a:lnTo>
                    <a:pt x="2923" y="1487"/>
                  </a:lnTo>
                  <a:lnTo>
                    <a:pt x="2826" y="1316"/>
                  </a:lnTo>
                  <a:lnTo>
                    <a:pt x="2704" y="1170"/>
                  </a:lnTo>
                  <a:lnTo>
                    <a:pt x="1535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0" name="Google Shape;599;p43"/>
            <p:cNvSpPr/>
            <p:nvPr/>
          </p:nvSpPr>
          <p:spPr>
            <a:xfrm>
              <a:off x="6137700" y="1623900"/>
              <a:ext cx="250875" cy="255150"/>
            </a:xfrm>
            <a:custGeom>
              <a:avLst/>
              <a:gdLst/>
              <a:ahLst/>
              <a:cxnLst/>
              <a:rect l="l" t="t" r="r" b="b"/>
              <a:pathLst>
                <a:path w="10035" h="10206" fill="none" extrusionOk="0">
                  <a:moveTo>
                    <a:pt x="9718" y="2412"/>
                  </a:moveTo>
                  <a:lnTo>
                    <a:pt x="8671" y="2217"/>
                  </a:lnTo>
                  <a:lnTo>
                    <a:pt x="9694" y="1194"/>
                  </a:lnTo>
                  <a:lnTo>
                    <a:pt x="9694" y="1194"/>
                  </a:lnTo>
                  <a:lnTo>
                    <a:pt x="9767" y="1121"/>
                  </a:lnTo>
                  <a:lnTo>
                    <a:pt x="9815" y="1024"/>
                  </a:lnTo>
                  <a:lnTo>
                    <a:pt x="9840" y="951"/>
                  </a:lnTo>
                  <a:lnTo>
                    <a:pt x="9840" y="853"/>
                  </a:lnTo>
                  <a:lnTo>
                    <a:pt x="9840" y="756"/>
                  </a:lnTo>
                  <a:lnTo>
                    <a:pt x="9815" y="658"/>
                  </a:lnTo>
                  <a:lnTo>
                    <a:pt x="9767" y="585"/>
                  </a:lnTo>
                  <a:lnTo>
                    <a:pt x="9694" y="512"/>
                  </a:lnTo>
                  <a:lnTo>
                    <a:pt x="9694" y="512"/>
                  </a:lnTo>
                  <a:lnTo>
                    <a:pt x="9621" y="439"/>
                  </a:lnTo>
                  <a:lnTo>
                    <a:pt x="9548" y="391"/>
                  </a:lnTo>
                  <a:lnTo>
                    <a:pt x="9450" y="366"/>
                  </a:lnTo>
                  <a:lnTo>
                    <a:pt x="9353" y="366"/>
                  </a:lnTo>
                  <a:lnTo>
                    <a:pt x="9255" y="366"/>
                  </a:lnTo>
                  <a:lnTo>
                    <a:pt x="9182" y="391"/>
                  </a:lnTo>
                  <a:lnTo>
                    <a:pt x="9085" y="439"/>
                  </a:lnTo>
                  <a:lnTo>
                    <a:pt x="9012" y="512"/>
                  </a:lnTo>
                  <a:lnTo>
                    <a:pt x="7867" y="1657"/>
                  </a:lnTo>
                  <a:lnTo>
                    <a:pt x="7867" y="1657"/>
                  </a:lnTo>
                  <a:lnTo>
                    <a:pt x="7818" y="1487"/>
                  </a:lnTo>
                  <a:lnTo>
                    <a:pt x="7599" y="317"/>
                  </a:lnTo>
                  <a:lnTo>
                    <a:pt x="7599" y="317"/>
                  </a:lnTo>
                  <a:lnTo>
                    <a:pt x="7575" y="196"/>
                  </a:lnTo>
                  <a:lnTo>
                    <a:pt x="7526" y="98"/>
                  </a:lnTo>
                  <a:lnTo>
                    <a:pt x="7477" y="50"/>
                  </a:lnTo>
                  <a:lnTo>
                    <a:pt x="7404" y="1"/>
                  </a:lnTo>
                  <a:lnTo>
                    <a:pt x="7331" y="1"/>
                  </a:lnTo>
                  <a:lnTo>
                    <a:pt x="7234" y="25"/>
                  </a:lnTo>
                  <a:lnTo>
                    <a:pt x="7161" y="74"/>
                  </a:lnTo>
                  <a:lnTo>
                    <a:pt x="7063" y="147"/>
                  </a:lnTo>
                  <a:lnTo>
                    <a:pt x="5432" y="1754"/>
                  </a:lnTo>
                  <a:lnTo>
                    <a:pt x="5432" y="1754"/>
                  </a:lnTo>
                  <a:lnTo>
                    <a:pt x="5358" y="1852"/>
                  </a:lnTo>
                  <a:lnTo>
                    <a:pt x="5285" y="1974"/>
                  </a:lnTo>
                  <a:lnTo>
                    <a:pt x="5212" y="2120"/>
                  </a:lnTo>
                  <a:lnTo>
                    <a:pt x="5164" y="2242"/>
                  </a:lnTo>
                  <a:lnTo>
                    <a:pt x="5139" y="2388"/>
                  </a:lnTo>
                  <a:lnTo>
                    <a:pt x="5115" y="2534"/>
                  </a:lnTo>
                  <a:lnTo>
                    <a:pt x="5115" y="2680"/>
                  </a:lnTo>
                  <a:lnTo>
                    <a:pt x="5115" y="2802"/>
                  </a:lnTo>
                  <a:lnTo>
                    <a:pt x="5334" y="3971"/>
                  </a:lnTo>
                  <a:lnTo>
                    <a:pt x="5334" y="3971"/>
                  </a:lnTo>
                  <a:lnTo>
                    <a:pt x="5383" y="4141"/>
                  </a:lnTo>
                  <a:lnTo>
                    <a:pt x="147" y="9378"/>
                  </a:lnTo>
                  <a:lnTo>
                    <a:pt x="147" y="9378"/>
                  </a:lnTo>
                  <a:lnTo>
                    <a:pt x="73" y="9451"/>
                  </a:lnTo>
                  <a:lnTo>
                    <a:pt x="25" y="9548"/>
                  </a:lnTo>
                  <a:lnTo>
                    <a:pt x="0" y="9645"/>
                  </a:lnTo>
                  <a:lnTo>
                    <a:pt x="0" y="9718"/>
                  </a:lnTo>
                  <a:lnTo>
                    <a:pt x="0" y="9816"/>
                  </a:lnTo>
                  <a:lnTo>
                    <a:pt x="25" y="9913"/>
                  </a:lnTo>
                  <a:lnTo>
                    <a:pt x="73" y="9986"/>
                  </a:lnTo>
                  <a:lnTo>
                    <a:pt x="147" y="10059"/>
                  </a:lnTo>
                  <a:lnTo>
                    <a:pt x="147" y="10059"/>
                  </a:lnTo>
                  <a:lnTo>
                    <a:pt x="220" y="10133"/>
                  </a:lnTo>
                  <a:lnTo>
                    <a:pt x="293" y="10181"/>
                  </a:lnTo>
                  <a:lnTo>
                    <a:pt x="390" y="10206"/>
                  </a:lnTo>
                  <a:lnTo>
                    <a:pt x="488" y="10206"/>
                  </a:lnTo>
                  <a:lnTo>
                    <a:pt x="488" y="10206"/>
                  </a:lnTo>
                  <a:lnTo>
                    <a:pt x="585" y="10206"/>
                  </a:lnTo>
                  <a:lnTo>
                    <a:pt x="658" y="10181"/>
                  </a:lnTo>
                  <a:lnTo>
                    <a:pt x="755" y="10133"/>
                  </a:lnTo>
                  <a:lnTo>
                    <a:pt x="828" y="10059"/>
                  </a:lnTo>
                  <a:lnTo>
                    <a:pt x="6187" y="4726"/>
                  </a:lnTo>
                  <a:lnTo>
                    <a:pt x="7234" y="4896"/>
                  </a:lnTo>
                  <a:lnTo>
                    <a:pt x="7234" y="4896"/>
                  </a:lnTo>
                  <a:lnTo>
                    <a:pt x="7356" y="4921"/>
                  </a:lnTo>
                  <a:lnTo>
                    <a:pt x="7502" y="4921"/>
                  </a:lnTo>
                  <a:lnTo>
                    <a:pt x="7624" y="4896"/>
                  </a:lnTo>
                  <a:lnTo>
                    <a:pt x="7770" y="4848"/>
                  </a:lnTo>
                  <a:lnTo>
                    <a:pt x="7916" y="4799"/>
                  </a:lnTo>
                  <a:lnTo>
                    <a:pt x="8038" y="4750"/>
                  </a:lnTo>
                  <a:lnTo>
                    <a:pt x="8159" y="4677"/>
                  </a:lnTo>
                  <a:lnTo>
                    <a:pt x="8257" y="4580"/>
                  </a:lnTo>
                  <a:lnTo>
                    <a:pt x="9889" y="2948"/>
                  </a:lnTo>
                  <a:lnTo>
                    <a:pt x="9889" y="2948"/>
                  </a:lnTo>
                  <a:lnTo>
                    <a:pt x="9962" y="2875"/>
                  </a:lnTo>
                  <a:lnTo>
                    <a:pt x="10010" y="2777"/>
                  </a:lnTo>
                  <a:lnTo>
                    <a:pt x="10035" y="2704"/>
                  </a:lnTo>
                  <a:lnTo>
                    <a:pt x="10010" y="2607"/>
                  </a:lnTo>
                  <a:lnTo>
                    <a:pt x="9986" y="2558"/>
                  </a:lnTo>
                  <a:lnTo>
                    <a:pt x="9913" y="2485"/>
                  </a:lnTo>
                  <a:lnTo>
                    <a:pt x="9815" y="2436"/>
                  </a:lnTo>
                  <a:lnTo>
                    <a:pt x="9718" y="2412"/>
                  </a:lnTo>
                  <a:lnTo>
                    <a:pt x="9718" y="241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3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17</a:t>
            </a:fld>
            <a:endParaRPr/>
          </a:p>
        </p:txBody>
      </p:sp>
      <p:sp>
        <p:nvSpPr>
          <p:cNvPr id="344" name="Google Shape;344;p32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7336" cy="9408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НАПРАВЛЕНИЯ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 2019 год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5" name="Google Shape;345;p32"/>
          <p:cNvSpPr txBox="1">
            <a:spLocks noGrp="1"/>
          </p:cNvSpPr>
          <p:nvPr>
            <p:ph type="ctrTitle" idx="4294967295"/>
          </p:nvPr>
        </p:nvSpPr>
        <p:spPr>
          <a:xfrm>
            <a:off x="2734276" y="1240325"/>
            <a:ext cx="6120000" cy="720000"/>
          </a:xfrm>
          <a:prstGeom prst="rect">
            <a:avLst/>
          </a:prstGeom>
          <a:solidFill>
            <a:srgbClr val="FFA400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Необходимость поддержания сбалансированности бюджетной системы Республики Калмыкия за счет сохранения бюджетной устойчивости и получения доходов консолидированного бюджета Республики Калмыкия</a:t>
            </a:r>
            <a: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sz="1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endParaRPr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6" name="Google Shape;346;p32"/>
          <p:cNvSpPr txBox="1">
            <a:spLocks noGrp="1"/>
          </p:cNvSpPr>
          <p:nvPr>
            <p:ph type="ctrTitle" idx="4294967295"/>
          </p:nvPr>
        </p:nvSpPr>
        <p:spPr>
          <a:xfrm>
            <a:off x="2734276" y="4029851"/>
            <a:ext cx="6120000" cy="720000"/>
          </a:xfrm>
          <a:prstGeom prst="rect">
            <a:avLst/>
          </a:prstGeom>
          <a:solidFill>
            <a:srgbClr val="F67031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Стимулирование развития экономики</a:t>
            </a:r>
            <a:r>
              <a:rPr lang="ru-RU" sz="1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1000" dirty="0" smtClean="0">
                <a:latin typeface="Calibri" pitchFamily="34" charset="0"/>
                <a:cs typeface="Calibri" pitchFamily="34" charset="0"/>
              </a:rPr>
            </a:br>
            <a:endParaRPr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7" name="Google Shape;347;p32"/>
          <p:cNvSpPr txBox="1">
            <a:spLocks noGrp="1"/>
          </p:cNvSpPr>
          <p:nvPr>
            <p:ph type="ctrTitle" idx="4294967295"/>
          </p:nvPr>
        </p:nvSpPr>
        <p:spPr>
          <a:xfrm>
            <a:off x="2734276" y="3014804"/>
            <a:ext cx="6120000" cy="720000"/>
          </a:xfrm>
          <a:prstGeom prst="rect">
            <a:avLst/>
          </a:prstGeom>
          <a:solidFill>
            <a:srgbClr val="ED0036"/>
          </a:solidFill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ru-RU" sz="1200" dirty="0" smtClean="0">
                <a:latin typeface="Calibri" pitchFamily="34" charset="0"/>
                <a:cs typeface="Calibri" pitchFamily="34" charset="0"/>
              </a:rPr>
              <a:t>Повышение уровня и качества жизни населения</a:t>
            </a:r>
            <a:br>
              <a:rPr lang="ru-RU" sz="1200" dirty="0" smtClean="0">
                <a:latin typeface="Calibri" pitchFamily="34" charset="0"/>
                <a:cs typeface="Calibri" pitchFamily="34" charset="0"/>
              </a:rPr>
            </a:br>
            <a:endParaRPr sz="120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Google Shape;346;p32"/>
          <p:cNvSpPr txBox="1">
            <a:spLocks/>
          </p:cNvSpPr>
          <p:nvPr/>
        </p:nvSpPr>
        <p:spPr>
          <a:xfrm>
            <a:off x="2734276" y="2098264"/>
            <a:ext cx="6120000" cy="720000"/>
          </a:xfrm>
          <a:prstGeom prst="rect">
            <a:avLst/>
          </a:prstGeom>
          <a:solidFill>
            <a:srgbClr val="F670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Обеспечение исполнения расходных обязательств Республики Калмыкия</a:t>
            </a:r>
            <a:endParaRPr lang="ru-RU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Google Shape;347;p32"/>
          <p:cNvSpPr txBox="1">
            <a:spLocks/>
          </p:cNvSpPr>
          <p:nvPr/>
        </p:nvSpPr>
        <p:spPr>
          <a:xfrm>
            <a:off x="2734276" y="353085"/>
            <a:ext cx="6120000" cy="720000"/>
          </a:xfrm>
          <a:prstGeom prst="rect">
            <a:avLst/>
          </a:prstGeom>
          <a:solidFill>
            <a:srgbClr val="ED00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chemeClr val="dk1"/>
              </a:buClr>
              <a:buSzPts val="1100"/>
            </a:pPr>
            <a:r>
              <a:rPr lang="ru-RU" sz="1200" dirty="0" smtClean="0">
                <a:solidFill>
                  <a:srgbClr val="FFFFFF"/>
                </a:solidFill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Сохранение социальной и экономической стабильности Республики Калмыкия, обеспечение долгосрочной сбалансированности и финансовой устойчивости бюджетной системы</a:t>
            </a:r>
            <a:r>
              <a:rPr kumimoji="0" lang="ru-RU" sz="120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 и качества жизни населения</a:t>
            </a:r>
            <a:r>
              <a:rPr kumimoji="0" lang="ru-RU" sz="100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/>
            </a:r>
            <a:br>
              <a:rPr kumimoji="0" lang="ru-RU" sz="100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</a:br>
            <a:endParaRPr kumimoji="0" lang="ru-RU" sz="100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3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76945" cy="96903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РЕЗУЛЬТАТЫ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2" name="Google Shape;362;p3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18</a:t>
            </a:fld>
            <a:endParaRPr/>
          </a:p>
        </p:txBody>
      </p:sp>
      <p:sp>
        <p:nvSpPr>
          <p:cNvPr id="7" name="Google Shape;360;p33"/>
          <p:cNvSpPr txBox="1">
            <a:spLocks/>
          </p:cNvSpPr>
          <p:nvPr/>
        </p:nvSpPr>
        <p:spPr>
          <a:xfrm>
            <a:off x="2767412" y="284085"/>
            <a:ext cx="2576945" cy="1633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000" dirty="0" smtClean="0">
                <a:latin typeface="Calibri" pitchFamily="34" charset="0"/>
                <a:cs typeface="Calibri" pitchFamily="34" charset="0"/>
              </a:rPr>
              <a:t>В результате реализации Плана мероприятий по росту доходного потенциала Республики Калмыкия, оптимизации расходов республиканского бюджета и сокращению государственного долга Республики Калмыкия до 2024 года в отчетном году обеспечен рост налоговых и неналоговых доходов консолидированного бюджета Республики Калмыкия в сравнении с уровнем исполнения 2018 года в сопоставимых условиях на 6%, при установленном  плане - 2,7%. (2018 г.- 7 866,6 млн. руб.: 2019 г. - 8 336,0 млн. руб.).</a:t>
            </a:r>
            <a:endParaRPr lang="ru-RU" sz="1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Google Shape;360;p33"/>
          <p:cNvSpPr txBox="1">
            <a:spLocks/>
          </p:cNvSpPr>
          <p:nvPr/>
        </p:nvSpPr>
        <p:spPr>
          <a:xfrm>
            <a:off x="5681709" y="284085"/>
            <a:ext cx="3402569" cy="1375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>В 2019 году в рамках выполнения обязательств, предусмотренных соглашением проводилась работа по оптимизации неэффективных налоговых льгот, установленных законодательством Республики Калмыкия.</a:t>
            </a:r>
          </a:p>
        </p:txBody>
      </p:sp>
      <p:sp>
        <p:nvSpPr>
          <p:cNvPr id="9" name="Google Shape;360;p33"/>
          <p:cNvSpPr txBox="1">
            <a:spLocks/>
          </p:cNvSpPr>
          <p:nvPr/>
        </p:nvSpPr>
        <p:spPr>
          <a:xfrm>
            <a:off x="2767412" y="2840854"/>
            <a:ext cx="2761897" cy="1731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000" dirty="0" smtClean="0">
                <a:latin typeface="Calibri" pitchFamily="34" charset="0"/>
                <a:cs typeface="Calibri" pitchFamily="34" charset="0"/>
              </a:rPr>
              <a:t>Наряду с мерами по укреплению доходной базы также проводились мероприятия по оптимизации бюджетных расходов. Для обеспечения первоочередных и социально-значимых задач в республике действует режим экономии бюджетных средств, проводилась работа по сокращению необязательных в текущей ситуации затрат</a:t>
            </a:r>
            <a:r>
              <a:rPr lang="en-US" sz="1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sz="1000" dirty="0" smtClean="0">
                <a:latin typeface="Calibri" pitchFamily="34" charset="0"/>
                <a:cs typeface="Calibri" pitchFamily="34" charset="0"/>
              </a:rPr>
              <a:t>продолжена работа по централизации ведения бухгалтерского учета и бюджетной отчетности.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ru-RU" sz="1000" dirty="0" smtClean="0">
              <a:solidFill>
                <a:schemeClr val="tx1"/>
              </a:solidFill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  <p:sp>
        <p:nvSpPr>
          <p:cNvPr id="10" name="Google Shape;360;p33"/>
          <p:cNvSpPr txBox="1">
            <a:spLocks/>
          </p:cNvSpPr>
          <p:nvPr/>
        </p:nvSpPr>
        <p:spPr>
          <a:xfrm>
            <a:off x="5955975" y="2840854"/>
            <a:ext cx="2761897" cy="17311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000" dirty="0" smtClean="0">
                <a:latin typeface="Calibri" pitchFamily="34" charset="0"/>
                <a:cs typeface="Calibri" pitchFamily="34" charset="0"/>
              </a:rPr>
              <a:t>Просроченная кредиторская задолженность (за исключением бюджетных и автономных учреждений) в расходах консолидированного бюджета Республики Калмыкия за 2019 году не превышает предельные значения (1,28%), установленные  государственной программой Российской Федерации «Развитие федеративных отношений и создание условий для эффективного и ответственного управления региональными и муниципальными финансами».</a:t>
            </a: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endParaRPr lang="ru-RU" sz="1000" dirty="0" smtClean="0">
              <a:latin typeface="Calibri" pitchFamily="34" charset="0"/>
              <a:cs typeface="Calibri" pitchFamily="34" charset="0"/>
            </a:endParaRPr>
          </a:p>
          <a:p>
            <a:pPr algn="ctr"/>
            <a:endParaRPr lang="ru-RU" sz="1000" dirty="0" smtClean="0">
              <a:solidFill>
                <a:schemeClr val="tx1"/>
              </a:solidFill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7"/>
            <a:ext cx="9144000" cy="5606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Налоговые и неналоговые доходы республиканского бюджета за 2018-2019 гг.</a:t>
            </a: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20 - 21</a:t>
            </a:r>
            <a:endParaRPr sz="2000" b="1" dirty="0"/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19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1" name="Google Shape;836;p43"/>
          <p:cNvGrpSpPr/>
          <p:nvPr/>
        </p:nvGrpSpPr>
        <p:grpSpPr>
          <a:xfrm>
            <a:off x="4306872" y="1718898"/>
            <a:ext cx="510538" cy="500173"/>
            <a:chOff x="5973900" y="318475"/>
            <a:chExt cx="401900" cy="380575"/>
          </a:xfrm>
        </p:grpSpPr>
        <p:sp>
          <p:nvSpPr>
            <p:cNvPr id="22" name="Google Shape;837;p43"/>
            <p:cNvSpPr/>
            <p:nvPr/>
          </p:nvSpPr>
          <p:spPr>
            <a:xfrm>
              <a:off x="5973900" y="337975"/>
              <a:ext cx="401900" cy="67000"/>
            </a:xfrm>
            <a:custGeom>
              <a:avLst/>
              <a:gdLst/>
              <a:ahLst/>
              <a:cxnLst/>
              <a:rect l="l" t="t" r="r" b="b"/>
              <a:pathLst>
                <a:path w="16076" h="2680" fill="none" extrusionOk="0">
                  <a:moveTo>
                    <a:pt x="16075" y="2679"/>
                  </a:moveTo>
                  <a:lnTo>
                    <a:pt x="16075" y="0"/>
                  </a:lnTo>
                  <a:lnTo>
                    <a:pt x="1" y="0"/>
                  </a:lnTo>
                  <a:lnTo>
                    <a:pt x="1" y="26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838;p43"/>
            <p:cNvSpPr/>
            <p:nvPr/>
          </p:nvSpPr>
          <p:spPr>
            <a:xfrm>
              <a:off x="6024450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3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3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2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2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839;p43"/>
            <p:cNvSpPr/>
            <p:nvPr/>
          </p:nvSpPr>
          <p:spPr>
            <a:xfrm>
              <a:off x="6280175" y="348325"/>
              <a:ext cx="45075" cy="45075"/>
            </a:xfrm>
            <a:custGeom>
              <a:avLst/>
              <a:gdLst/>
              <a:ahLst/>
              <a:cxnLst/>
              <a:rect l="l" t="t" r="r" b="b"/>
              <a:pathLst>
                <a:path w="1803" h="1803" fill="none" extrusionOk="0">
                  <a:moveTo>
                    <a:pt x="902" y="1803"/>
                  </a:moveTo>
                  <a:lnTo>
                    <a:pt x="902" y="1803"/>
                  </a:lnTo>
                  <a:lnTo>
                    <a:pt x="731" y="1778"/>
                  </a:lnTo>
                  <a:lnTo>
                    <a:pt x="561" y="1729"/>
                  </a:lnTo>
                  <a:lnTo>
                    <a:pt x="390" y="1632"/>
                  </a:lnTo>
                  <a:lnTo>
                    <a:pt x="268" y="1535"/>
                  </a:lnTo>
                  <a:lnTo>
                    <a:pt x="147" y="1388"/>
                  </a:lnTo>
                  <a:lnTo>
                    <a:pt x="74" y="1242"/>
                  </a:lnTo>
                  <a:lnTo>
                    <a:pt x="25" y="1072"/>
                  </a:lnTo>
                  <a:lnTo>
                    <a:pt x="0" y="901"/>
                  </a:lnTo>
                  <a:lnTo>
                    <a:pt x="0" y="901"/>
                  </a:lnTo>
                  <a:lnTo>
                    <a:pt x="25" y="707"/>
                  </a:lnTo>
                  <a:lnTo>
                    <a:pt x="74" y="536"/>
                  </a:lnTo>
                  <a:lnTo>
                    <a:pt x="147" y="390"/>
                  </a:lnTo>
                  <a:lnTo>
                    <a:pt x="268" y="244"/>
                  </a:lnTo>
                  <a:lnTo>
                    <a:pt x="390" y="146"/>
                  </a:lnTo>
                  <a:lnTo>
                    <a:pt x="561" y="49"/>
                  </a:lnTo>
                  <a:lnTo>
                    <a:pt x="731" y="0"/>
                  </a:lnTo>
                  <a:lnTo>
                    <a:pt x="902" y="0"/>
                  </a:lnTo>
                  <a:lnTo>
                    <a:pt x="902" y="0"/>
                  </a:lnTo>
                  <a:lnTo>
                    <a:pt x="1072" y="0"/>
                  </a:lnTo>
                  <a:lnTo>
                    <a:pt x="1243" y="49"/>
                  </a:lnTo>
                  <a:lnTo>
                    <a:pt x="1413" y="146"/>
                  </a:lnTo>
                  <a:lnTo>
                    <a:pt x="1535" y="244"/>
                  </a:lnTo>
                  <a:lnTo>
                    <a:pt x="1657" y="390"/>
                  </a:lnTo>
                  <a:lnTo>
                    <a:pt x="1730" y="536"/>
                  </a:lnTo>
                  <a:lnTo>
                    <a:pt x="1778" y="707"/>
                  </a:lnTo>
                  <a:lnTo>
                    <a:pt x="1803" y="901"/>
                  </a:lnTo>
                  <a:lnTo>
                    <a:pt x="1803" y="901"/>
                  </a:lnTo>
                  <a:lnTo>
                    <a:pt x="1778" y="1072"/>
                  </a:lnTo>
                  <a:lnTo>
                    <a:pt x="1730" y="1242"/>
                  </a:lnTo>
                  <a:lnTo>
                    <a:pt x="1657" y="1388"/>
                  </a:lnTo>
                  <a:lnTo>
                    <a:pt x="1535" y="1535"/>
                  </a:lnTo>
                  <a:lnTo>
                    <a:pt x="1413" y="1632"/>
                  </a:lnTo>
                  <a:lnTo>
                    <a:pt x="1243" y="1729"/>
                  </a:lnTo>
                  <a:lnTo>
                    <a:pt x="1072" y="1778"/>
                  </a:lnTo>
                  <a:lnTo>
                    <a:pt x="902" y="1803"/>
                  </a:lnTo>
                  <a:lnTo>
                    <a:pt x="902" y="180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840;p43"/>
            <p:cNvSpPr/>
            <p:nvPr/>
          </p:nvSpPr>
          <p:spPr>
            <a:xfrm>
              <a:off x="5973900" y="667375"/>
              <a:ext cx="401900" cy="31675"/>
            </a:xfrm>
            <a:custGeom>
              <a:avLst/>
              <a:gdLst/>
              <a:ahLst/>
              <a:cxnLst/>
              <a:rect l="l" t="t" r="r" b="b"/>
              <a:pathLst>
                <a:path w="16076" h="1267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58"/>
                  </a:lnTo>
                  <a:lnTo>
                    <a:pt x="74" y="804"/>
                  </a:lnTo>
                  <a:lnTo>
                    <a:pt x="147" y="926"/>
                  </a:lnTo>
                  <a:lnTo>
                    <a:pt x="220" y="1048"/>
                  </a:lnTo>
                  <a:lnTo>
                    <a:pt x="342" y="1145"/>
                  </a:lnTo>
                  <a:lnTo>
                    <a:pt x="488" y="1218"/>
                  </a:lnTo>
                  <a:lnTo>
                    <a:pt x="634" y="1267"/>
                  </a:lnTo>
                  <a:lnTo>
                    <a:pt x="780" y="1267"/>
                  </a:lnTo>
                  <a:lnTo>
                    <a:pt x="15296" y="1267"/>
                  </a:lnTo>
                  <a:lnTo>
                    <a:pt x="15296" y="1267"/>
                  </a:lnTo>
                  <a:lnTo>
                    <a:pt x="15442" y="1267"/>
                  </a:lnTo>
                  <a:lnTo>
                    <a:pt x="15588" y="1218"/>
                  </a:lnTo>
                  <a:lnTo>
                    <a:pt x="15734" y="1145"/>
                  </a:lnTo>
                  <a:lnTo>
                    <a:pt x="15856" y="1048"/>
                  </a:lnTo>
                  <a:lnTo>
                    <a:pt x="15929" y="926"/>
                  </a:lnTo>
                  <a:lnTo>
                    <a:pt x="16002" y="804"/>
                  </a:lnTo>
                  <a:lnTo>
                    <a:pt x="16051" y="658"/>
                  </a:lnTo>
                  <a:lnTo>
                    <a:pt x="16075" y="487"/>
                  </a:lnTo>
                  <a:lnTo>
                    <a:pt x="16075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841;p43"/>
            <p:cNvSpPr/>
            <p:nvPr/>
          </p:nvSpPr>
          <p:spPr>
            <a:xfrm>
              <a:off x="6302700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4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842;p43"/>
            <p:cNvSpPr/>
            <p:nvPr/>
          </p:nvSpPr>
          <p:spPr>
            <a:xfrm>
              <a:off x="6046975" y="318475"/>
              <a:ext cx="28650" cy="63350"/>
            </a:xfrm>
            <a:custGeom>
              <a:avLst/>
              <a:gdLst/>
              <a:ahLst/>
              <a:cxnLst/>
              <a:rect l="l" t="t" r="r" b="b"/>
              <a:pathLst>
                <a:path w="1146" h="2534" fill="none" extrusionOk="0">
                  <a:moveTo>
                    <a:pt x="634" y="2534"/>
                  </a:moveTo>
                  <a:lnTo>
                    <a:pt x="488" y="2534"/>
                  </a:lnTo>
                  <a:lnTo>
                    <a:pt x="488" y="2534"/>
                  </a:lnTo>
                  <a:lnTo>
                    <a:pt x="390" y="2534"/>
                  </a:lnTo>
                  <a:lnTo>
                    <a:pt x="293" y="2485"/>
                  </a:lnTo>
                  <a:lnTo>
                    <a:pt x="220" y="2461"/>
                  </a:lnTo>
                  <a:lnTo>
                    <a:pt x="147" y="2388"/>
                  </a:lnTo>
                  <a:lnTo>
                    <a:pt x="74" y="2315"/>
                  </a:lnTo>
                  <a:lnTo>
                    <a:pt x="49" y="2242"/>
                  </a:lnTo>
                  <a:lnTo>
                    <a:pt x="1" y="2144"/>
                  </a:lnTo>
                  <a:lnTo>
                    <a:pt x="1" y="2047"/>
                  </a:lnTo>
                  <a:lnTo>
                    <a:pt x="1" y="488"/>
                  </a:lnTo>
                  <a:lnTo>
                    <a:pt x="1" y="488"/>
                  </a:lnTo>
                  <a:lnTo>
                    <a:pt x="1" y="391"/>
                  </a:lnTo>
                  <a:lnTo>
                    <a:pt x="49" y="293"/>
                  </a:lnTo>
                  <a:lnTo>
                    <a:pt x="74" y="220"/>
                  </a:lnTo>
                  <a:lnTo>
                    <a:pt x="147" y="147"/>
                  </a:lnTo>
                  <a:lnTo>
                    <a:pt x="220" y="74"/>
                  </a:lnTo>
                  <a:lnTo>
                    <a:pt x="293" y="50"/>
                  </a:lnTo>
                  <a:lnTo>
                    <a:pt x="390" y="1"/>
                  </a:lnTo>
                  <a:lnTo>
                    <a:pt x="488" y="1"/>
                  </a:lnTo>
                  <a:lnTo>
                    <a:pt x="682" y="1"/>
                  </a:lnTo>
                  <a:lnTo>
                    <a:pt x="682" y="1"/>
                  </a:lnTo>
                  <a:lnTo>
                    <a:pt x="780" y="1"/>
                  </a:lnTo>
                  <a:lnTo>
                    <a:pt x="877" y="50"/>
                  </a:lnTo>
                  <a:lnTo>
                    <a:pt x="950" y="74"/>
                  </a:lnTo>
                  <a:lnTo>
                    <a:pt x="1023" y="147"/>
                  </a:lnTo>
                  <a:lnTo>
                    <a:pt x="1072" y="220"/>
                  </a:lnTo>
                  <a:lnTo>
                    <a:pt x="1121" y="293"/>
                  </a:lnTo>
                  <a:lnTo>
                    <a:pt x="1145" y="391"/>
                  </a:lnTo>
                  <a:lnTo>
                    <a:pt x="1145" y="48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843;p43"/>
            <p:cNvSpPr/>
            <p:nvPr/>
          </p:nvSpPr>
          <p:spPr>
            <a:xfrm>
              <a:off x="5973900" y="407375"/>
              <a:ext cx="401900" cy="272200"/>
            </a:xfrm>
            <a:custGeom>
              <a:avLst/>
              <a:gdLst/>
              <a:ahLst/>
              <a:cxnLst/>
              <a:rect l="l" t="t" r="r" b="b"/>
              <a:pathLst>
                <a:path w="16076" h="10888" fill="none" extrusionOk="0">
                  <a:moveTo>
                    <a:pt x="1" y="1"/>
                  </a:moveTo>
                  <a:lnTo>
                    <a:pt x="1" y="10303"/>
                  </a:lnTo>
                  <a:lnTo>
                    <a:pt x="1" y="10303"/>
                  </a:lnTo>
                  <a:lnTo>
                    <a:pt x="25" y="10400"/>
                  </a:lnTo>
                  <a:lnTo>
                    <a:pt x="74" y="10498"/>
                  </a:lnTo>
                  <a:lnTo>
                    <a:pt x="147" y="10595"/>
                  </a:lnTo>
                  <a:lnTo>
                    <a:pt x="220" y="10693"/>
                  </a:lnTo>
                  <a:lnTo>
                    <a:pt x="342" y="10766"/>
                  </a:lnTo>
                  <a:lnTo>
                    <a:pt x="488" y="10839"/>
                  </a:lnTo>
                  <a:lnTo>
                    <a:pt x="634" y="10887"/>
                  </a:lnTo>
                  <a:lnTo>
                    <a:pt x="780" y="10887"/>
                  </a:lnTo>
                  <a:lnTo>
                    <a:pt x="15296" y="10887"/>
                  </a:lnTo>
                  <a:lnTo>
                    <a:pt x="15296" y="10887"/>
                  </a:lnTo>
                  <a:lnTo>
                    <a:pt x="15442" y="10887"/>
                  </a:lnTo>
                  <a:lnTo>
                    <a:pt x="15588" y="10839"/>
                  </a:lnTo>
                  <a:lnTo>
                    <a:pt x="15734" y="10766"/>
                  </a:lnTo>
                  <a:lnTo>
                    <a:pt x="15856" y="10668"/>
                  </a:lnTo>
                  <a:lnTo>
                    <a:pt x="15929" y="10546"/>
                  </a:lnTo>
                  <a:lnTo>
                    <a:pt x="16002" y="10425"/>
                  </a:lnTo>
                  <a:lnTo>
                    <a:pt x="16051" y="10278"/>
                  </a:lnTo>
                  <a:lnTo>
                    <a:pt x="16075" y="10108"/>
                  </a:lnTo>
                  <a:lnTo>
                    <a:pt x="16075" y="1"/>
                  </a:lnTo>
                  <a:lnTo>
                    <a:pt x="1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844;p43"/>
            <p:cNvSpPr/>
            <p:nvPr/>
          </p:nvSpPr>
          <p:spPr>
            <a:xfrm>
              <a:off x="6024450" y="456100"/>
              <a:ext cx="300800" cy="175375"/>
            </a:xfrm>
            <a:custGeom>
              <a:avLst/>
              <a:gdLst/>
              <a:ahLst/>
              <a:cxnLst/>
              <a:rect l="l" t="t" r="r" b="b"/>
              <a:pathLst>
                <a:path w="12032" h="7015" fill="none" extrusionOk="0">
                  <a:moveTo>
                    <a:pt x="0" y="0"/>
                  </a:moveTo>
                  <a:lnTo>
                    <a:pt x="12032" y="0"/>
                  </a:lnTo>
                  <a:lnTo>
                    <a:pt x="12032" y="7014"/>
                  </a:lnTo>
                  <a:lnTo>
                    <a:pt x="0" y="701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45;p43"/>
            <p:cNvSpPr/>
            <p:nvPr/>
          </p:nvSpPr>
          <p:spPr>
            <a:xfrm>
              <a:off x="6024450" y="57300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46;p43"/>
            <p:cNvSpPr/>
            <p:nvPr/>
          </p:nvSpPr>
          <p:spPr>
            <a:xfrm>
              <a:off x="6024450" y="514550"/>
              <a:ext cx="300800" cy="25"/>
            </a:xfrm>
            <a:custGeom>
              <a:avLst/>
              <a:gdLst/>
              <a:ahLst/>
              <a:cxnLst/>
              <a:rect l="l" t="t" r="r" b="b"/>
              <a:pathLst>
                <a:path w="12032" h="1" fill="none" extrusionOk="0">
                  <a:moveTo>
                    <a:pt x="0" y="0"/>
                  </a:moveTo>
                  <a:lnTo>
                    <a:pt x="12032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47;p43"/>
            <p:cNvSpPr/>
            <p:nvPr/>
          </p:nvSpPr>
          <p:spPr>
            <a:xfrm>
              <a:off x="626495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48;p43"/>
            <p:cNvSpPr/>
            <p:nvPr/>
          </p:nvSpPr>
          <p:spPr>
            <a:xfrm>
              <a:off x="620467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0" y="0"/>
                  </a:moveTo>
                  <a:lnTo>
                    <a:pt x="0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49;p43"/>
            <p:cNvSpPr/>
            <p:nvPr/>
          </p:nvSpPr>
          <p:spPr>
            <a:xfrm>
              <a:off x="6145000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50;p43"/>
            <p:cNvSpPr/>
            <p:nvPr/>
          </p:nvSpPr>
          <p:spPr>
            <a:xfrm>
              <a:off x="6084725" y="456100"/>
              <a:ext cx="25" cy="175375"/>
            </a:xfrm>
            <a:custGeom>
              <a:avLst/>
              <a:gdLst/>
              <a:ahLst/>
              <a:cxnLst/>
              <a:rect l="l" t="t" r="r" b="b"/>
              <a:pathLst>
                <a:path w="1" h="7015" fill="none" extrusionOk="0">
                  <a:moveTo>
                    <a:pt x="1" y="0"/>
                  </a:moveTo>
                  <a:lnTo>
                    <a:pt x="1" y="701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6"/>
          <p:cNvSpPr txBox="1">
            <a:spLocks noGrp="1"/>
          </p:cNvSpPr>
          <p:nvPr>
            <p:ph type="title"/>
          </p:nvPr>
        </p:nvSpPr>
        <p:spPr>
          <a:xfrm>
            <a:off x="0" y="1569396"/>
            <a:ext cx="2600528" cy="17509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Уважаемые жители Республики Калмыкия!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7" name="Google Shape;107;p16"/>
          <p:cNvSpPr txBox="1">
            <a:spLocks noGrp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</a:t>
            </a:fld>
            <a:endParaRPr/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xmlns="" id="{57B822EA-0837-C543-98D2-E3C9861C5B68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755735" y="174057"/>
            <a:ext cx="6075403" cy="4286432"/>
          </a:xfrm>
        </p:spPr>
        <p:txBody>
          <a:bodyPr/>
          <a:lstStyle/>
          <a:p>
            <a:pPr marL="11113" lvl="0" indent="1111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Вашему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вниманию представляется проект Закона Республики Калмыкия «Об исполнении республиканского бюджета за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год» в формате «Бюджет для граждан». Исполнение бюджета – один из этапов бюджетного процесса, который начинается после принятия закона о бюджете и осуществляется с 1 января по 31 декабря финансового года. </a:t>
            </a:r>
          </a:p>
          <a:p>
            <a:pPr marL="11113" lvl="0" indent="1111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Представленная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информация предназначена для широкого круга пользователей и будет интересна и полезна как служащим, так и педагогам, врачам, пенсионерам, студентам, молодым семьям и другим категориям населения, так как республиканский бюджет затрагивает интересы каждого жителя Республики Калмыкия.  В доступной и понятной форме для граждан показаны основные показатели исполнения республиканского бюджета за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год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11113" lvl="0" indent="11113" algn="just" defTabSz="914400">
              <a:lnSpc>
                <a:spcPct val="100000"/>
              </a:lnSpc>
              <a:spcBef>
                <a:spcPct val="20000"/>
              </a:spcBef>
              <a:buNone/>
              <a:defRPr/>
            </a:pP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Бюджет 2019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года сформирован и исполнен в соответствии с Бюджетным посланием Президента РФ и основными направлениями бюджетной и налоговой политики республики на </a:t>
            </a:r>
            <a:r>
              <a:rPr lang="ru-RU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 </a:t>
            </a:r>
            <a:r>
              <a:rPr lang="ru-RU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год. </a:t>
            </a:r>
          </a:p>
          <a:p>
            <a:endParaRPr lang="ru-RU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B6C6C652-DF8F-234A-8580-F8ADF9FA3D5E}"/>
              </a:ext>
            </a:extLst>
          </p:cNvPr>
          <p:cNvSpPr/>
          <p:nvPr/>
        </p:nvSpPr>
        <p:spPr>
          <a:xfrm>
            <a:off x="4259134" y="4048071"/>
            <a:ext cx="4572000" cy="8248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Министр финансов </a:t>
            </a:r>
          </a:p>
          <a:p>
            <a:pPr algn="r">
              <a:spcBef>
                <a:spcPct val="20000"/>
              </a:spcBef>
              <a:defRPr/>
            </a:pP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Республики Калмыкия</a:t>
            </a:r>
          </a:p>
          <a:p>
            <a:pPr algn="r">
              <a:spcBef>
                <a:spcPct val="20000"/>
              </a:spcBef>
              <a:defRPr/>
            </a:pPr>
            <a:r>
              <a:rPr lang="ru-RU" b="1" dirty="0">
                <a:latin typeface="Calibri" panose="020F0502020204030204" pitchFamily="34" charset="0"/>
                <a:cs typeface="Calibri" panose="020F0502020204030204" pitchFamily="34" charset="0"/>
              </a:rPr>
              <a:t>О. </a:t>
            </a:r>
            <a:r>
              <a:rPr lang="ru-RU" b="1" dirty="0" err="1">
                <a:latin typeface="Calibri" panose="020F0502020204030204" pitchFamily="34" charset="0"/>
                <a:cs typeface="Calibri" panose="020F0502020204030204" pitchFamily="34" charset="0"/>
              </a:rPr>
              <a:t>Шургучеев</a:t>
            </a:r>
            <a:endParaRPr lang="ru-RU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20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" y="151753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Налоговые доходы республиканского бюджета в 2018 – 2019 годах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2229534640"/>
              </p:ext>
            </p:extLst>
          </p:nvPr>
        </p:nvGraphicFramePr>
        <p:xfrm>
          <a:off x="0" y="848334"/>
          <a:ext cx="9036496" cy="4295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Равнобедренный треугольник 10"/>
          <p:cNvSpPr/>
          <p:nvPr/>
        </p:nvSpPr>
        <p:spPr>
          <a:xfrm>
            <a:off x="4020138" y="3075709"/>
            <a:ext cx="1019453" cy="405246"/>
          </a:xfrm>
          <a:prstGeom prst="triangl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b="1" kern="12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2" name="Text Box 40"/>
          <p:cNvSpPr txBox="1">
            <a:spLocks noChangeArrowheads="1"/>
          </p:cNvSpPr>
          <p:nvPr/>
        </p:nvSpPr>
        <p:spPr bwMode="auto">
          <a:xfrm>
            <a:off x="3751488" y="3480955"/>
            <a:ext cx="15905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kern="1200" dirty="0">
                <a:solidFill>
                  <a:srgbClr val="00B050"/>
                </a:solidFill>
                <a:latin typeface="Calibri" pitchFamily="34" charset="0"/>
                <a:ea typeface="+mn-ea"/>
                <a:cs typeface="Calibri" pitchFamily="34" charset="0"/>
              </a:rPr>
              <a:t>Темп роста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kern="1200" dirty="0">
                <a:solidFill>
                  <a:srgbClr val="00B050"/>
                </a:solidFill>
                <a:latin typeface="Calibri" pitchFamily="34" charset="0"/>
                <a:ea typeface="+mn-ea"/>
                <a:cs typeface="Calibri" pitchFamily="34" charset="0"/>
              </a:rPr>
              <a:t>115,7%</a:t>
            </a: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396750" y="1402773"/>
            <a:ext cx="130735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2019 г. </a:t>
            </a:r>
            <a:endParaRPr lang="ru-RU" b="1" kern="1200" dirty="0" smtClean="0">
              <a:solidFill>
                <a:srgbClr val="0070C0"/>
              </a:solidFill>
              <a:latin typeface="Calibri" pitchFamily="34" charset="0"/>
              <a:ea typeface="+mn-ea"/>
              <a:cs typeface="Calibr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5 </a:t>
            </a:r>
            <a:r>
              <a:rPr lang="ru-RU" b="1" kern="1200" dirty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787,9 </a:t>
            </a:r>
            <a:r>
              <a:rPr lang="ru-RU" b="1" kern="120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млн. рублей</a:t>
            </a:r>
            <a:endParaRPr lang="ru-RU" b="1" kern="1200" dirty="0">
              <a:solidFill>
                <a:srgbClr val="0070C0"/>
              </a:solidFill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7" name="Text Box 30"/>
          <p:cNvSpPr txBox="1">
            <a:spLocks noChangeArrowheads="1"/>
          </p:cNvSpPr>
          <p:nvPr/>
        </p:nvSpPr>
        <p:spPr bwMode="auto">
          <a:xfrm>
            <a:off x="7531304" y="3480955"/>
            <a:ext cx="12954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Calibri" pitchFamily="34" charset="0"/>
              </a:rPr>
              <a:t>2018 г. </a:t>
            </a:r>
            <a:endParaRPr lang="ru-RU" b="1" kern="1200" dirty="0" smtClean="0">
              <a:solidFill>
                <a:srgbClr val="FF0000"/>
              </a:solidFill>
              <a:latin typeface="Calibri" pitchFamily="34" charset="0"/>
              <a:ea typeface="+mn-ea"/>
              <a:cs typeface="Calibri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 smtClean="0">
                <a:solidFill>
                  <a:srgbClr val="FF0000"/>
                </a:solidFill>
                <a:latin typeface="Calibri" pitchFamily="34" charset="0"/>
                <a:ea typeface="+mn-ea"/>
                <a:cs typeface="Calibri" pitchFamily="34" charset="0"/>
              </a:rPr>
              <a:t>5 </a:t>
            </a:r>
            <a:r>
              <a:rPr lang="ru-RU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Calibri" pitchFamily="34" charset="0"/>
              </a:rPr>
              <a:t>641,1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1" grpId="0" animBg="1"/>
      <p:bldP spid="12" grpId="0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21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51753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Неналоговые доходы республиканского бюджета в 2018 – 2019 годах</a:t>
            </a:r>
          </a:p>
        </p:txBody>
      </p:sp>
      <p:graphicFrame>
        <p:nvGraphicFramePr>
          <p:cNvPr id="13" name="Диаграмма 12"/>
          <p:cNvGraphicFramePr/>
          <p:nvPr/>
        </p:nvGraphicFramePr>
        <p:xfrm>
          <a:off x="360619" y="888274"/>
          <a:ext cx="4405934" cy="3861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Таблица 13">
            <a:extLst>
              <a:ext uri="{FF2B5EF4-FFF2-40B4-BE49-F238E27FC236}">
                <a16:creationId xmlns:a16="http://schemas.microsoft.com/office/drawing/2014/main" xmlns="" id="{8CD8600D-ECFB-1140-816B-E5E5600BB0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8890725"/>
              </p:ext>
            </p:extLst>
          </p:nvPr>
        </p:nvGraphicFramePr>
        <p:xfrm>
          <a:off x="5029200" y="927718"/>
          <a:ext cx="3655601" cy="4040925"/>
        </p:xfrm>
        <a:graphic>
          <a:graphicData uri="http://schemas.openxmlformats.org/drawingml/2006/table">
            <a:tbl>
              <a:tblPr firstRow="1" firstCol="1" bandRow="1">
                <a:tableStyleId>{6182D9B4-80B2-4205-8621-30CB7F4B7148}</a:tableStyleId>
              </a:tblPr>
              <a:tblGrid>
                <a:gridCol w="17795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3580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4025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1952">
                <a:tc>
                  <a:txBody>
                    <a:bodyPr/>
                    <a:lstStyle/>
                    <a:p>
                      <a:pPr marL="0" indent="0" algn="l">
                        <a:tabLst>
                          <a:tab pos="1074738" algn="l"/>
                        </a:tabLs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Наименование муниципального</a:t>
                      </a:r>
                      <a:r>
                        <a:rPr lang="ru-RU" sz="1000" b="1" baseline="0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образования</a:t>
                      </a:r>
                      <a:endParaRPr lang="ru-RU" sz="1000" b="1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2018 </a:t>
                      </a:r>
                      <a:endParaRPr lang="en-US" sz="1000" b="0" baseline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/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(Тыс. руб.) </a:t>
                      </a:r>
                    </a:p>
                    <a:p>
                      <a:pPr algn="ctr"/>
                      <a:endParaRPr lang="ru-RU" sz="1000" b="0" baseline="300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2019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(Тыс.</a:t>
                      </a:r>
                      <a:r>
                        <a:rPr lang="ru-RU" sz="1000" b="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руб.)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7582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13 522,18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8 113,19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4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ПЛАТЕЖИ ПРИ ПОЛЬЗОВАНИИ ПРИРОДНЫМИ РЕСУРСАМИ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6 375,03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9 102,45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131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ДОХОДЫ ОТ ОКАЗАНИЯ ПЛАТНЫХ УСЛУГ (РАБОТ) И КОМПЕНСАЦИИ ЗАТРАТ ГОСУДАРСТВА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11 262,98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18 738,13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314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457,78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2 754,99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4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АДМИНИСТРАТИВНЫЕ ПЛАТЕЖИ И СБОРЫ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426,22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488,05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ШТРАФЫ, САНКЦИИ, ВОЗМЕЩЕНИЕ УЩЕРБА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90 834,21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105 316,58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ПРОЧИЕ НЕНАЛОГОВЫЕ ДОХОДЫ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-35 125,69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-59 956,81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6"/>
            <a:ext cx="9144000" cy="8622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Поступление имущественных налогов в республиканский бюджет за 2018 – 2019 годы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23 - 24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22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" name="Google Shape;559;p43"/>
          <p:cNvGrpSpPr/>
          <p:nvPr/>
        </p:nvGrpSpPr>
        <p:grpSpPr>
          <a:xfrm>
            <a:off x="4204507" y="1370322"/>
            <a:ext cx="750578" cy="740927"/>
            <a:chOff x="1236875" y="1623900"/>
            <a:chExt cx="465200" cy="455475"/>
          </a:xfrm>
        </p:grpSpPr>
        <p:sp>
          <p:nvSpPr>
            <p:cNvPr id="22" name="Google Shape;560;p43"/>
            <p:cNvSpPr/>
            <p:nvPr/>
          </p:nvSpPr>
          <p:spPr>
            <a:xfrm>
              <a:off x="1236875" y="1623900"/>
              <a:ext cx="465200" cy="445125"/>
            </a:xfrm>
            <a:custGeom>
              <a:avLst/>
              <a:gdLst/>
              <a:ahLst/>
              <a:cxnLst/>
              <a:rect l="l" t="t" r="r" b="b"/>
              <a:pathLst>
                <a:path w="18608" h="17805" fill="none" extrusionOk="0">
                  <a:moveTo>
                    <a:pt x="13493" y="14127"/>
                  </a:moveTo>
                  <a:lnTo>
                    <a:pt x="18608" y="17804"/>
                  </a:lnTo>
                  <a:lnTo>
                    <a:pt x="18608" y="17804"/>
                  </a:lnTo>
                  <a:lnTo>
                    <a:pt x="18608" y="17731"/>
                  </a:lnTo>
                  <a:lnTo>
                    <a:pt x="18608" y="6723"/>
                  </a:lnTo>
                  <a:lnTo>
                    <a:pt x="9304" y="1"/>
                  </a:lnTo>
                  <a:lnTo>
                    <a:pt x="1" y="6723"/>
                  </a:lnTo>
                  <a:lnTo>
                    <a:pt x="1" y="17731"/>
                  </a:lnTo>
                  <a:lnTo>
                    <a:pt x="1" y="17731"/>
                  </a:lnTo>
                  <a:lnTo>
                    <a:pt x="1" y="17804"/>
                  </a:lnTo>
                  <a:lnTo>
                    <a:pt x="5115" y="1412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3" name="Google Shape;561;p43"/>
            <p:cNvSpPr/>
            <p:nvPr/>
          </p:nvSpPr>
          <p:spPr>
            <a:xfrm>
              <a:off x="1244800" y="2078750"/>
              <a:ext cx="449375" cy="625"/>
            </a:xfrm>
            <a:custGeom>
              <a:avLst/>
              <a:gdLst/>
              <a:ahLst/>
              <a:cxnLst/>
              <a:rect l="l" t="t" r="r" b="b"/>
              <a:pathLst>
                <a:path w="17975" h="25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98" y="0"/>
                  </a:lnTo>
                  <a:lnTo>
                    <a:pt x="171" y="24"/>
                  </a:lnTo>
                  <a:lnTo>
                    <a:pt x="17804" y="24"/>
                  </a:lnTo>
                  <a:lnTo>
                    <a:pt x="17804" y="24"/>
                  </a:lnTo>
                  <a:lnTo>
                    <a:pt x="17877" y="0"/>
                  </a:lnTo>
                  <a:lnTo>
                    <a:pt x="1797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4" name="Google Shape;562;p43"/>
            <p:cNvSpPr/>
            <p:nvPr/>
          </p:nvSpPr>
          <p:spPr>
            <a:xfrm>
              <a:off x="1236875" y="1791950"/>
              <a:ext cx="465200" cy="171725"/>
            </a:xfrm>
            <a:custGeom>
              <a:avLst/>
              <a:gdLst/>
              <a:ahLst/>
              <a:cxnLst/>
              <a:rect l="l" t="t" r="r" b="b"/>
              <a:pathLst>
                <a:path w="18608" h="6869" fill="none" extrusionOk="0">
                  <a:moveTo>
                    <a:pt x="18608" y="1"/>
                  </a:moveTo>
                  <a:lnTo>
                    <a:pt x="9450" y="6820"/>
                  </a:lnTo>
                  <a:lnTo>
                    <a:pt x="9450" y="6820"/>
                  </a:lnTo>
                  <a:lnTo>
                    <a:pt x="9377" y="6845"/>
                  </a:lnTo>
                  <a:lnTo>
                    <a:pt x="9304" y="6869"/>
                  </a:lnTo>
                  <a:lnTo>
                    <a:pt x="9304" y="6869"/>
                  </a:lnTo>
                  <a:lnTo>
                    <a:pt x="9231" y="6845"/>
                  </a:lnTo>
                  <a:lnTo>
                    <a:pt x="9158" y="682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5" name="Google Shape;563;p43"/>
            <p:cNvSpPr/>
            <p:nvPr/>
          </p:nvSpPr>
          <p:spPr>
            <a:xfrm>
              <a:off x="1330025" y="1750550"/>
              <a:ext cx="278900" cy="110850"/>
            </a:xfrm>
            <a:custGeom>
              <a:avLst/>
              <a:gdLst/>
              <a:ahLst/>
              <a:cxnLst/>
              <a:rect l="l" t="t" r="r" b="b"/>
              <a:pathLst>
                <a:path w="11156" h="4434" fill="none" extrusionOk="0">
                  <a:moveTo>
                    <a:pt x="1" y="4433"/>
                  </a:moveTo>
                  <a:lnTo>
                    <a:pt x="1" y="1"/>
                  </a:lnTo>
                  <a:lnTo>
                    <a:pt x="11155" y="1"/>
                  </a:lnTo>
                  <a:lnTo>
                    <a:pt x="11155" y="44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6" name="Google Shape;564;p43"/>
            <p:cNvSpPr/>
            <p:nvPr/>
          </p:nvSpPr>
          <p:spPr>
            <a:xfrm>
              <a:off x="1402500" y="18102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7" name="Google Shape;565;p43"/>
            <p:cNvSpPr/>
            <p:nvPr/>
          </p:nvSpPr>
          <p:spPr>
            <a:xfrm>
              <a:off x="1402500" y="1844325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0" y="0"/>
                  </a:moveTo>
                  <a:lnTo>
                    <a:pt x="535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8" name="Google Shape;566;p43"/>
            <p:cNvSpPr/>
            <p:nvPr/>
          </p:nvSpPr>
          <p:spPr>
            <a:xfrm>
              <a:off x="1402500" y="1878425"/>
              <a:ext cx="85250" cy="25"/>
            </a:xfrm>
            <a:custGeom>
              <a:avLst/>
              <a:gdLst/>
              <a:ahLst/>
              <a:cxnLst/>
              <a:rect l="l" t="t" r="r" b="b"/>
              <a:pathLst>
                <a:path w="3410" h="1" fill="none" extrusionOk="0">
                  <a:moveTo>
                    <a:pt x="0" y="0"/>
                  </a:moveTo>
                  <a:lnTo>
                    <a:pt x="341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23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926773" y="188068"/>
            <a:ext cx="5290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Налог на имущество организаций</a:t>
            </a:r>
          </a:p>
        </p:txBody>
      </p:sp>
      <p:graphicFrame>
        <p:nvGraphicFramePr>
          <p:cNvPr id="398338" name="Object 2"/>
          <p:cNvGraphicFramePr>
            <a:graphicFrameLocks/>
          </p:cNvGraphicFramePr>
          <p:nvPr/>
        </p:nvGraphicFramePr>
        <p:xfrm>
          <a:off x="197427" y="1236518"/>
          <a:ext cx="4488873" cy="3284733"/>
        </p:xfrm>
        <a:graphic>
          <a:graphicData uri="http://schemas.openxmlformats.org/presentationml/2006/ole">
            <p:oleObj spid="_x0000_s528389" name="Worksheet" r:id="rId3" imgW="5095788" imgH="3476520" progId="Excel.Sheet.8">
              <p:embed/>
            </p:oleObj>
          </a:graphicData>
        </a:graphic>
      </p:graphicFrame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642910" y="1465117"/>
            <a:ext cx="1071590" cy="30777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kern="1200" dirty="0" smtClean="0">
                <a:latin typeface="Calibri" pitchFamily="34" charset="0"/>
                <a:ea typeface="+mn-ea"/>
                <a:cs typeface="Calibri" pitchFamily="34" charset="0"/>
              </a:rPr>
              <a:t> млн.руб</a:t>
            </a:r>
            <a:r>
              <a:rPr lang="ru-RU" kern="1200" dirty="0">
                <a:solidFill>
                  <a:srgbClr val="000000">
                    <a:lumMod val="50000"/>
                    <a:lumOff val="50000"/>
                  </a:srgbClr>
                </a:solidFill>
                <a:latin typeface="Calibri" pitchFamily="34" charset="0"/>
                <a:ea typeface="+mn-ea"/>
                <a:cs typeface="Calibri" pitchFamily="34" charset="0"/>
              </a:rPr>
              <a:t>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73337" y="1772894"/>
            <a:ext cx="3683448" cy="2476988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solidFill>
              <a:srgbClr val="FF0000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73337" y="2101782"/>
            <a:ext cx="368344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kern="5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Снижение поступлений связано с досрочной уплатой налога в 2018 г. крупнейшим плательщиком сумме 132,0 млн. руб. за IV квартал 2018 г. по сроку уплаты до 30.03.2019 г. Кроме того, в соответствии с федеральным законодательством с 1 января 2019 г. из налогооблагаемых объектов налогом на имущество организаций исключено движимое имущество, выпадающие доходы ориентировочно оставили 124,9 млн. руб.</a:t>
            </a:r>
            <a:endParaRPr lang="ru-RU" sz="1200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Google Shape;731;p43"/>
          <p:cNvSpPr/>
          <p:nvPr/>
        </p:nvSpPr>
        <p:spPr>
          <a:xfrm>
            <a:off x="4374572" y="1236518"/>
            <a:ext cx="623455" cy="576843"/>
          </a:xfrm>
          <a:custGeom>
            <a:avLst/>
            <a:gdLst/>
            <a:ahLst/>
            <a:cxnLst/>
            <a:rect l="l" t="t" r="r" b="b"/>
            <a:pathLst>
              <a:path w="16367" h="16368" fill="none" extrusionOk="0">
                <a:moveTo>
                  <a:pt x="16074" y="4385"/>
                </a:moveTo>
                <a:lnTo>
                  <a:pt x="11983" y="293"/>
                </a:lnTo>
                <a:lnTo>
                  <a:pt x="11983" y="293"/>
                </a:lnTo>
                <a:lnTo>
                  <a:pt x="11812" y="171"/>
                </a:lnTo>
                <a:lnTo>
                  <a:pt x="11642" y="74"/>
                </a:lnTo>
                <a:lnTo>
                  <a:pt x="11447" y="25"/>
                </a:lnTo>
                <a:lnTo>
                  <a:pt x="11252" y="1"/>
                </a:lnTo>
                <a:lnTo>
                  <a:pt x="5115" y="1"/>
                </a:lnTo>
                <a:lnTo>
                  <a:pt x="5115" y="1"/>
                </a:lnTo>
                <a:lnTo>
                  <a:pt x="4920" y="25"/>
                </a:lnTo>
                <a:lnTo>
                  <a:pt x="4725" y="74"/>
                </a:lnTo>
                <a:lnTo>
                  <a:pt x="4554" y="171"/>
                </a:lnTo>
                <a:lnTo>
                  <a:pt x="4384" y="293"/>
                </a:lnTo>
                <a:lnTo>
                  <a:pt x="292" y="4385"/>
                </a:lnTo>
                <a:lnTo>
                  <a:pt x="292" y="4385"/>
                </a:lnTo>
                <a:lnTo>
                  <a:pt x="171" y="4555"/>
                </a:lnTo>
                <a:lnTo>
                  <a:pt x="73" y="4726"/>
                </a:lnTo>
                <a:lnTo>
                  <a:pt x="24" y="4921"/>
                </a:lnTo>
                <a:lnTo>
                  <a:pt x="0" y="5115"/>
                </a:lnTo>
                <a:lnTo>
                  <a:pt x="0" y="11253"/>
                </a:lnTo>
                <a:lnTo>
                  <a:pt x="0" y="11253"/>
                </a:lnTo>
                <a:lnTo>
                  <a:pt x="24" y="11448"/>
                </a:lnTo>
                <a:lnTo>
                  <a:pt x="73" y="11642"/>
                </a:lnTo>
                <a:lnTo>
                  <a:pt x="171" y="11813"/>
                </a:lnTo>
                <a:lnTo>
                  <a:pt x="292" y="11983"/>
                </a:lnTo>
                <a:lnTo>
                  <a:pt x="4384" y="16075"/>
                </a:lnTo>
                <a:lnTo>
                  <a:pt x="4384" y="16075"/>
                </a:lnTo>
                <a:lnTo>
                  <a:pt x="4554" y="16197"/>
                </a:lnTo>
                <a:lnTo>
                  <a:pt x="4725" y="16294"/>
                </a:lnTo>
                <a:lnTo>
                  <a:pt x="4920" y="16343"/>
                </a:lnTo>
                <a:lnTo>
                  <a:pt x="5115" y="16367"/>
                </a:lnTo>
                <a:lnTo>
                  <a:pt x="11252" y="16367"/>
                </a:lnTo>
                <a:lnTo>
                  <a:pt x="11252" y="16367"/>
                </a:lnTo>
                <a:lnTo>
                  <a:pt x="11447" y="16343"/>
                </a:lnTo>
                <a:lnTo>
                  <a:pt x="11642" y="16294"/>
                </a:lnTo>
                <a:lnTo>
                  <a:pt x="11812" y="16197"/>
                </a:lnTo>
                <a:lnTo>
                  <a:pt x="11983" y="16075"/>
                </a:lnTo>
                <a:lnTo>
                  <a:pt x="16074" y="11983"/>
                </a:lnTo>
                <a:lnTo>
                  <a:pt x="16074" y="11983"/>
                </a:lnTo>
                <a:lnTo>
                  <a:pt x="16196" y="11813"/>
                </a:lnTo>
                <a:lnTo>
                  <a:pt x="16294" y="11642"/>
                </a:lnTo>
                <a:lnTo>
                  <a:pt x="16342" y="11448"/>
                </a:lnTo>
                <a:lnTo>
                  <a:pt x="16367" y="11253"/>
                </a:lnTo>
                <a:lnTo>
                  <a:pt x="16367" y="5115"/>
                </a:lnTo>
                <a:lnTo>
                  <a:pt x="16367" y="5115"/>
                </a:lnTo>
                <a:lnTo>
                  <a:pt x="16342" y="4921"/>
                </a:lnTo>
                <a:lnTo>
                  <a:pt x="16294" y="4726"/>
                </a:lnTo>
                <a:lnTo>
                  <a:pt x="16196" y="4555"/>
                </a:lnTo>
                <a:lnTo>
                  <a:pt x="16074" y="4385"/>
                </a:lnTo>
                <a:lnTo>
                  <a:pt x="16074" y="4385"/>
                </a:lnTo>
                <a:close/>
                <a:moveTo>
                  <a:pt x="9864" y="8452"/>
                </a:moveTo>
                <a:lnTo>
                  <a:pt x="11203" y="9792"/>
                </a:lnTo>
                <a:lnTo>
                  <a:pt x="11203" y="9792"/>
                </a:lnTo>
                <a:lnTo>
                  <a:pt x="11252" y="9840"/>
                </a:lnTo>
                <a:lnTo>
                  <a:pt x="11276" y="9913"/>
                </a:lnTo>
                <a:lnTo>
                  <a:pt x="11301" y="10059"/>
                </a:lnTo>
                <a:lnTo>
                  <a:pt x="11276" y="10206"/>
                </a:lnTo>
                <a:lnTo>
                  <a:pt x="11252" y="10279"/>
                </a:lnTo>
                <a:lnTo>
                  <a:pt x="11203" y="10327"/>
                </a:lnTo>
                <a:lnTo>
                  <a:pt x="10327" y="11204"/>
                </a:lnTo>
                <a:lnTo>
                  <a:pt x="10327" y="11204"/>
                </a:lnTo>
                <a:lnTo>
                  <a:pt x="10278" y="11253"/>
                </a:lnTo>
                <a:lnTo>
                  <a:pt x="10205" y="11277"/>
                </a:lnTo>
                <a:lnTo>
                  <a:pt x="10059" y="11302"/>
                </a:lnTo>
                <a:lnTo>
                  <a:pt x="9913" y="11277"/>
                </a:lnTo>
                <a:lnTo>
                  <a:pt x="9840" y="11253"/>
                </a:lnTo>
                <a:lnTo>
                  <a:pt x="9791" y="11204"/>
                </a:lnTo>
                <a:lnTo>
                  <a:pt x="8451" y="9865"/>
                </a:lnTo>
                <a:lnTo>
                  <a:pt x="8451" y="9865"/>
                </a:lnTo>
                <a:lnTo>
                  <a:pt x="8403" y="9816"/>
                </a:lnTo>
                <a:lnTo>
                  <a:pt x="8330" y="9792"/>
                </a:lnTo>
                <a:lnTo>
                  <a:pt x="8183" y="9767"/>
                </a:lnTo>
                <a:lnTo>
                  <a:pt x="8037" y="9792"/>
                </a:lnTo>
                <a:lnTo>
                  <a:pt x="7964" y="9816"/>
                </a:lnTo>
                <a:lnTo>
                  <a:pt x="7915" y="9865"/>
                </a:lnTo>
                <a:lnTo>
                  <a:pt x="6576" y="11204"/>
                </a:lnTo>
                <a:lnTo>
                  <a:pt x="6576" y="11204"/>
                </a:lnTo>
                <a:lnTo>
                  <a:pt x="6527" y="11253"/>
                </a:lnTo>
                <a:lnTo>
                  <a:pt x="6454" y="11277"/>
                </a:lnTo>
                <a:lnTo>
                  <a:pt x="6308" y="11302"/>
                </a:lnTo>
                <a:lnTo>
                  <a:pt x="6162" y="11277"/>
                </a:lnTo>
                <a:lnTo>
                  <a:pt x="6089" y="11253"/>
                </a:lnTo>
                <a:lnTo>
                  <a:pt x="6040" y="11204"/>
                </a:lnTo>
                <a:lnTo>
                  <a:pt x="5163" y="10327"/>
                </a:lnTo>
                <a:lnTo>
                  <a:pt x="5163" y="10327"/>
                </a:lnTo>
                <a:lnTo>
                  <a:pt x="5115" y="10279"/>
                </a:lnTo>
                <a:lnTo>
                  <a:pt x="5090" y="10206"/>
                </a:lnTo>
                <a:lnTo>
                  <a:pt x="5066" y="10059"/>
                </a:lnTo>
                <a:lnTo>
                  <a:pt x="5090" y="9913"/>
                </a:lnTo>
                <a:lnTo>
                  <a:pt x="5115" y="9840"/>
                </a:lnTo>
                <a:lnTo>
                  <a:pt x="5163" y="9792"/>
                </a:lnTo>
                <a:lnTo>
                  <a:pt x="6503" y="8452"/>
                </a:lnTo>
                <a:lnTo>
                  <a:pt x="6503" y="8452"/>
                </a:lnTo>
                <a:lnTo>
                  <a:pt x="6552" y="8403"/>
                </a:lnTo>
                <a:lnTo>
                  <a:pt x="6576" y="8330"/>
                </a:lnTo>
                <a:lnTo>
                  <a:pt x="6600" y="8184"/>
                </a:lnTo>
                <a:lnTo>
                  <a:pt x="6576" y="8038"/>
                </a:lnTo>
                <a:lnTo>
                  <a:pt x="6552" y="7965"/>
                </a:lnTo>
                <a:lnTo>
                  <a:pt x="6503" y="7916"/>
                </a:lnTo>
                <a:lnTo>
                  <a:pt x="5163" y="6577"/>
                </a:lnTo>
                <a:lnTo>
                  <a:pt x="5163" y="6577"/>
                </a:lnTo>
                <a:lnTo>
                  <a:pt x="5115" y="6528"/>
                </a:lnTo>
                <a:lnTo>
                  <a:pt x="5090" y="6455"/>
                </a:lnTo>
                <a:lnTo>
                  <a:pt x="5066" y="6309"/>
                </a:lnTo>
                <a:lnTo>
                  <a:pt x="5090" y="6163"/>
                </a:lnTo>
                <a:lnTo>
                  <a:pt x="5115" y="6090"/>
                </a:lnTo>
                <a:lnTo>
                  <a:pt x="5163" y="6041"/>
                </a:lnTo>
                <a:lnTo>
                  <a:pt x="6040" y="5164"/>
                </a:lnTo>
                <a:lnTo>
                  <a:pt x="6040" y="5164"/>
                </a:lnTo>
                <a:lnTo>
                  <a:pt x="6089" y="5115"/>
                </a:lnTo>
                <a:lnTo>
                  <a:pt x="6162" y="5091"/>
                </a:lnTo>
                <a:lnTo>
                  <a:pt x="6308" y="5067"/>
                </a:lnTo>
                <a:lnTo>
                  <a:pt x="6454" y="5091"/>
                </a:lnTo>
                <a:lnTo>
                  <a:pt x="6527" y="5115"/>
                </a:lnTo>
                <a:lnTo>
                  <a:pt x="6576" y="5164"/>
                </a:lnTo>
                <a:lnTo>
                  <a:pt x="7915" y="6504"/>
                </a:lnTo>
                <a:lnTo>
                  <a:pt x="7915" y="6504"/>
                </a:lnTo>
                <a:lnTo>
                  <a:pt x="7964" y="6552"/>
                </a:lnTo>
                <a:lnTo>
                  <a:pt x="8037" y="6577"/>
                </a:lnTo>
                <a:lnTo>
                  <a:pt x="8183" y="6601"/>
                </a:lnTo>
                <a:lnTo>
                  <a:pt x="8330" y="6577"/>
                </a:lnTo>
                <a:lnTo>
                  <a:pt x="8403" y="6552"/>
                </a:lnTo>
                <a:lnTo>
                  <a:pt x="8451" y="6504"/>
                </a:lnTo>
                <a:lnTo>
                  <a:pt x="9791" y="5164"/>
                </a:lnTo>
                <a:lnTo>
                  <a:pt x="9791" y="5164"/>
                </a:lnTo>
                <a:lnTo>
                  <a:pt x="9840" y="5115"/>
                </a:lnTo>
                <a:lnTo>
                  <a:pt x="9913" y="5091"/>
                </a:lnTo>
                <a:lnTo>
                  <a:pt x="10059" y="5067"/>
                </a:lnTo>
                <a:lnTo>
                  <a:pt x="10205" y="5091"/>
                </a:lnTo>
                <a:lnTo>
                  <a:pt x="10278" y="5115"/>
                </a:lnTo>
                <a:lnTo>
                  <a:pt x="10327" y="5164"/>
                </a:lnTo>
                <a:lnTo>
                  <a:pt x="11203" y="6041"/>
                </a:lnTo>
                <a:lnTo>
                  <a:pt x="11203" y="6041"/>
                </a:lnTo>
                <a:lnTo>
                  <a:pt x="11252" y="6090"/>
                </a:lnTo>
                <a:lnTo>
                  <a:pt x="11276" y="6163"/>
                </a:lnTo>
                <a:lnTo>
                  <a:pt x="11301" y="6309"/>
                </a:lnTo>
                <a:lnTo>
                  <a:pt x="11276" y="6455"/>
                </a:lnTo>
                <a:lnTo>
                  <a:pt x="11252" y="6528"/>
                </a:lnTo>
                <a:lnTo>
                  <a:pt x="11203" y="6577"/>
                </a:lnTo>
                <a:lnTo>
                  <a:pt x="9864" y="7916"/>
                </a:lnTo>
                <a:lnTo>
                  <a:pt x="9864" y="7916"/>
                </a:lnTo>
                <a:lnTo>
                  <a:pt x="9815" y="7965"/>
                </a:lnTo>
                <a:lnTo>
                  <a:pt x="9791" y="8038"/>
                </a:lnTo>
                <a:lnTo>
                  <a:pt x="9766" y="8184"/>
                </a:lnTo>
                <a:lnTo>
                  <a:pt x="9791" y="8330"/>
                </a:lnTo>
                <a:lnTo>
                  <a:pt x="9815" y="8403"/>
                </a:lnTo>
                <a:lnTo>
                  <a:pt x="9864" y="8452"/>
                </a:lnTo>
                <a:lnTo>
                  <a:pt x="9864" y="8452"/>
                </a:lnTo>
                <a:close/>
              </a:path>
            </a:pathLst>
          </a:custGeom>
          <a:solidFill>
            <a:srgbClr val="FF0000"/>
          </a:solidFill>
          <a:ln w="12175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>
              <a:solidFill>
                <a:srgbClr val="F67031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98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24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926773" y="168613"/>
            <a:ext cx="52904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Транспортный налог</a:t>
            </a: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xmlns="" val="3233873333"/>
              </p:ext>
            </p:extLst>
          </p:nvPr>
        </p:nvGraphicFramePr>
        <p:xfrm>
          <a:off x="215106" y="1402773"/>
          <a:ext cx="4071142" cy="25457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Прямоугольник 22"/>
          <p:cNvSpPr>
            <a:spLocks noChangeArrowheads="1"/>
          </p:cNvSpPr>
          <p:nvPr/>
        </p:nvSpPr>
        <p:spPr bwMode="auto">
          <a:xfrm>
            <a:off x="1414758" y="2202873"/>
            <a:ext cx="86085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Calibri" pitchFamily="34" charset="0"/>
              </a:rPr>
              <a:t>2019 г.</a:t>
            </a:r>
          </a:p>
        </p:txBody>
      </p:sp>
      <p:sp>
        <p:nvSpPr>
          <p:cNvPr id="14" name="Прямоугольник 22"/>
          <p:cNvSpPr>
            <a:spLocks noChangeArrowheads="1"/>
          </p:cNvSpPr>
          <p:nvPr/>
        </p:nvSpPr>
        <p:spPr bwMode="auto">
          <a:xfrm>
            <a:off x="588362" y="3190009"/>
            <a:ext cx="970273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2018 г.</a:t>
            </a:r>
          </a:p>
        </p:txBody>
      </p:sp>
      <p:sp>
        <p:nvSpPr>
          <p:cNvPr id="17" name="Прямоугольник 22"/>
          <p:cNvSpPr>
            <a:spLocks noChangeArrowheads="1"/>
          </p:cNvSpPr>
          <p:nvPr/>
        </p:nvSpPr>
        <p:spPr bwMode="auto">
          <a:xfrm>
            <a:off x="215106" y="2249040"/>
            <a:ext cx="119704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00B050"/>
                </a:solidFill>
                <a:latin typeface="Calibri" pitchFamily="34" charset="0"/>
                <a:ea typeface="+mn-ea"/>
                <a:cs typeface="Calibri" pitchFamily="34" charset="0"/>
              </a:rPr>
              <a:t>Темп роста  115,2%</a:t>
            </a: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516586" y="888274"/>
            <a:ext cx="2156849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Calibri" pitchFamily="34" charset="0"/>
              </a:rPr>
              <a:t>Средний темп роста по: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kern="1200" dirty="0">
                <a:latin typeface="Calibri" pitchFamily="34" charset="0"/>
                <a:ea typeface="+mn-ea"/>
                <a:cs typeface="Calibri" pitchFamily="34" charset="0"/>
              </a:rPr>
              <a:t> РФ – 108,6%;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kern="1200" dirty="0">
                <a:latin typeface="Calibri" pitchFamily="34" charset="0"/>
                <a:ea typeface="+mn-ea"/>
                <a:cs typeface="Calibri" pitchFamily="34" charset="0"/>
              </a:rPr>
              <a:t> ЮФО – 114,5%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914173" y="1853810"/>
            <a:ext cx="3851275" cy="2193131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r>
              <a:rPr lang="ru-RU" b="1" kern="12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Рост количества транспортных средств</a:t>
            </a:r>
          </a:p>
        </p:txBody>
      </p:sp>
      <p:graphicFrame>
        <p:nvGraphicFramePr>
          <p:cNvPr id="20" name="Схема 19"/>
          <p:cNvGraphicFramePr/>
          <p:nvPr>
            <p:extLst>
              <p:ext uri="{D42A27DB-BD31-4B8C-83A1-F6EECF244321}">
                <p14:modId xmlns:p14="http://schemas.microsoft.com/office/powerpoint/2010/main" xmlns="" val="4005791753"/>
              </p:ext>
            </p:extLst>
          </p:nvPr>
        </p:nvGraphicFramePr>
        <p:xfrm>
          <a:off x="4914172" y="2249040"/>
          <a:ext cx="3851275" cy="1104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pSp>
        <p:nvGrpSpPr>
          <p:cNvPr id="2" name="Группа 15"/>
          <p:cNvGrpSpPr>
            <a:grpSpLocks/>
          </p:cNvGrpSpPr>
          <p:nvPr/>
        </p:nvGrpSpPr>
        <p:grpSpPr bwMode="auto">
          <a:xfrm>
            <a:off x="5673435" y="3497786"/>
            <a:ext cx="2333625" cy="408385"/>
            <a:chOff x="2202541" y="1027863"/>
            <a:chExt cx="1541554" cy="734073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2202541" y="1027863"/>
              <a:ext cx="1541554" cy="734073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2224563" y="1049265"/>
              <a:ext cx="1497510" cy="691270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34290" tIns="22860" rIns="34290" bIns="2286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1600" b="1" kern="1200" dirty="0">
                  <a:solidFill>
                    <a:srgbClr val="00B050"/>
                  </a:solidFill>
                  <a:latin typeface="Calibri" pitchFamily="34" charset="0"/>
                  <a:cs typeface="Calibri" pitchFamily="34" charset="0"/>
                </a:rPr>
                <a:t>Прирост 3 928 ед.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AsOne/>
      </p:bldGraphic>
      <p:bldP spid="19" grpId="0" animBg="1"/>
      <p:bldGraphic spid="20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6"/>
            <a:ext cx="9144000" cy="86221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задачи и направления бюджетной, налоговой и долговой политики Республики Калмыкия на 2020-2022 годы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26 -27</a:t>
            </a:r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25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61616" y="4149687"/>
            <a:ext cx="654386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(определены постановлением Правительства Республики Калмыкия от 14 октября 2019 г. N 285 "Об основных направлениях бюджетной политики, налоговой и государственной долговой политики Республики Калмыкия на 2020 год и на плановый период 2021 и 2022 годов»</a:t>
            </a:r>
            <a:r>
              <a:rPr lang="ru-RU" sz="1100" dirty="0" smtClean="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rPr>
              <a:t>)</a:t>
            </a:r>
            <a:endParaRPr lang="ru-RU" sz="11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5" name="Google Shape;525;p43"/>
          <p:cNvSpPr/>
          <p:nvPr/>
        </p:nvSpPr>
        <p:spPr>
          <a:xfrm>
            <a:off x="4459751" y="1769431"/>
            <a:ext cx="345712" cy="475235"/>
          </a:xfrm>
          <a:custGeom>
            <a:avLst/>
            <a:gdLst/>
            <a:ahLst/>
            <a:cxnLst/>
            <a:rect l="l" t="t" r="r" b="b"/>
            <a:pathLst>
              <a:path w="11983" h="15880" fill="none" extrusionOk="0">
                <a:moveTo>
                  <a:pt x="5992" y="0"/>
                </a:moveTo>
                <a:lnTo>
                  <a:pt x="5992" y="0"/>
                </a:lnTo>
                <a:lnTo>
                  <a:pt x="5675" y="0"/>
                </a:lnTo>
                <a:lnTo>
                  <a:pt x="5383" y="25"/>
                </a:lnTo>
                <a:lnTo>
                  <a:pt x="5091" y="73"/>
                </a:lnTo>
                <a:lnTo>
                  <a:pt x="4774" y="122"/>
                </a:lnTo>
                <a:lnTo>
                  <a:pt x="4506" y="195"/>
                </a:lnTo>
                <a:lnTo>
                  <a:pt x="4214" y="268"/>
                </a:lnTo>
                <a:lnTo>
                  <a:pt x="3654" y="463"/>
                </a:lnTo>
                <a:lnTo>
                  <a:pt x="3142" y="731"/>
                </a:lnTo>
                <a:lnTo>
                  <a:pt x="2631" y="1023"/>
                </a:lnTo>
                <a:lnTo>
                  <a:pt x="2192" y="1364"/>
                </a:lnTo>
                <a:lnTo>
                  <a:pt x="1754" y="1754"/>
                </a:lnTo>
                <a:lnTo>
                  <a:pt x="1364" y="2192"/>
                </a:lnTo>
                <a:lnTo>
                  <a:pt x="1023" y="2631"/>
                </a:lnTo>
                <a:lnTo>
                  <a:pt x="731" y="3142"/>
                </a:lnTo>
                <a:lnTo>
                  <a:pt x="463" y="3653"/>
                </a:lnTo>
                <a:lnTo>
                  <a:pt x="268" y="4214"/>
                </a:lnTo>
                <a:lnTo>
                  <a:pt x="195" y="4506"/>
                </a:lnTo>
                <a:lnTo>
                  <a:pt x="122" y="4774"/>
                </a:lnTo>
                <a:lnTo>
                  <a:pt x="73" y="5090"/>
                </a:lnTo>
                <a:lnTo>
                  <a:pt x="25" y="5383"/>
                </a:lnTo>
                <a:lnTo>
                  <a:pt x="0" y="5675"/>
                </a:lnTo>
                <a:lnTo>
                  <a:pt x="0" y="5991"/>
                </a:lnTo>
                <a:lnTo>
                  <a:pt x="0" y="5991"/>
                </a:lnTo>
                <a:lnTo>
                  <a:pt x="25" y="6430"/>
                </a:lnTo>
                <a:lnTo>
                  <a:pt x="73" y="6868"/>
                </a:lnTo>
                <a:lnTo>
                  <a:pt x="147" y="7331"/>
                </a:lnTo>
                <a:lnTo>
                  <a:pt x="268" y="7769"/>
                </a:lnTo>
                <a:lnTo>
                  <a:pt x="390" y="8208"/>
                </a:lnTo>
                <a:lnTo>
                  <a:pt x="561" y="8646"/>
                </a:lnTo>
                <a:lnTo>
                  <a:pt x="731" y="9085"/>
                </a:lnTo>
                <a:lnTo>
                  <a:pt x="926" y="9523"/>
                </a:lnTo>
                <a:lnTo>
                  <a:pt x="1145" y="9937"/>
                </a:lnTo>
                <a:lnTo>
                  <a:pt x="1389" y="10375"/>
                </a:lnTo>
                <a:lnTo>
                  <a:pt x="1900" y="11179"/>
                </a:lnTo>
                <a:lnTo>
                  <a:pt x="2436" y="11958"/>
                </a:lnTo>
                <a:lnTo>
                  <a:pt x="2996" y="12689"/>
                </a:lnTo>
                <a:lnTo>
                  <a:pt x="3556" y="13371"/>
                </a:lnTo>
                <a:lnTo>
                  <a:pt x="4092" y="13980"/>
                </a:lnTo>
                <a:lnTo>
                  <a:pt x="4603" y="14540"/>
                </a:lnTo>
                <a:lnTo>
                  <a:pt x="5066" y="15003"/>
                </a:lnTo>
                <a:lnTo>
                  <a:pt x="5724" y="15636"/>
                </a:lnTo>
                <a:lnTo>
                  <a:pt x="5992" y="15880"/>
                </a:lnTo>
                <a:lnTo>
                  <a:pt x="5992" y="15880"/>
                </a:lnTo>
                <a:lnTo>
                  <a:pt x="6260" y="15636"/>
                </a:lnTo>
                <a:lnTo>
                  <a:pt x="6917" y="15003"/>
                </a:lnTo>
                <a:lnTo>
                  <a:pt x="7380" y="14540"/>
                </a:lnTo>
                <a:lnTo>
                  <a:pt x="7891" y="13980"/>
                </a:lnTo>
                <a:lnTo>
                  <a:pt x="8427" y="13371"/>
                </a:lnTo>
                <a:lnTo>
                  <a:pt x="8987" y="12689"/>
                </a:lnTo>
                <a:lnTo>
                  <a:pt x="9548" y="11958"/>
                </a:lnTo>
                <a:lnTo>
                  <a:pt x="10083" y="11179"/>
                </a:lnTo>
                <a:lnTo>
                  <a:pt x="10595" y="10375"/>
                </a:lnTo>
                <a:lnTo>
                  <a:pt x="10838" y="9937"/>
                </a:lnTo>
                <a:lnTo>
                  <a:pt x="11058" y="9523"/>
                </a:lnTo>
                <a:lnTo>
                  <a:pt x="11252" y="9085"/>
                </a:lnTo>
                <a:lnTo>
                  <a:pt x="11423" y="8646"/>
                </a:lnTo>
                <a:lnTo>
                  <a:pt x="11593" y="8208"/>
                </a:lnTo>
                <a:lnTo>
                  <a:pt x="11715" y="7769"/>
                </a:lnTo>
                <a:lnTo>
                  <a:pt x="11837" y="7331"/>
                </a:lnTo>
                <a:lnTo>
                  <a:pt x="11910" y="6868"/>
                </a:lnTo>
                <a:lnTo>
                  <a:pt x="11959" y="6430"/>
                </a:lnTo>
                <a:lnTo>
                  <a:pt x="11983" y="5991"/>
                </a:lnTo>
                <a:lnTo>
                  <a:pt x="11983" y="5991"/>
                </a:lnTo>
                <a:lnTo>
                  <a:pt x="11983" y="5675"/>
                </a:lnTo>
                <a:lnTo>
                  <a:pt x="11959" y="5383"/>
                </a:lnTo>
                <a:lnTo>
                  <a:pt x="11910" y="5090"/>
                </a:lnTo>
                <a:lnTo>
                  <a:pt x="11861" y="4774"/>
                </a:lnTo>
                <a:lnTo>
                  <a:pt x="11788" y="4506"/>
                </a:lnTo>
                <a:lnTo>
                  <a:pt x="11715" y="4214"/>
                </a:lnTo>
                <a:lnTo>
                  <a:pt x="11520" y="3653"/>
                </a:lnTo>
                <a:lnTo>
                  <a:pt x="11252" y="3142"/>
                </a:lnTo>
                <a:lnTo>
                  <a:pt x="10960" y="2631"/>
                </a:lnTo>
                <a:lnTo>
                  <a:pt x="10619" y="2192"/>
                </a:lnTo>
                <a:lnTo>
                  <a:pt x="10229" y="1754"/>
                </a:lnTo>
                <a:lnTo>
                  <a:pt x="9791" y="1364"/>
                </a:lnTo>
                <a:lnTo>
                  <a:pt x="9353" y="1023"/>
                </a:lnTo>
                <a:lnTo>
                  <a:pt x="8841" y="731"/>
                </a:lnTo>
                <a:lnTo>
                  <a:pt x="8330" y="463"/>
                </a:lnTo>
                <a:lnTo>
                  <a:pt x="7770" y="268"/>
                </a:lnTo>
                <a:lnTo>
                  <a:pt x="7477" y="195"/>
                </a:lnTo>
                <a:lnTo>
                  <a:pt x="7209" y="122"/>
                </a:lnTo>
                <a:lnTo>
                  <a:pt x="6893" y="73"/>
                </a:lnTo>
                <a:lnTo>
                  <a:pt x="6601" y="25"/>
                </a:lnTo>
                <a:lnTo>
                  <a:pt x="6308" y="0"/>
                </a:lnTo>
                <a:lnTo>
                  <a:pt x="5992" y="0"/>
                </a:lnTo>
                <a:lnTo>
                  <a:pt x="5992" y="0"/>
                </a:lnTo>
                <a:close/>
                <a:moveTo>
                  <a:pt x="5992" y="8549"/>
                </a:moveTo>
                <a:lnTo>
                  <a:pt x="5992" y="8549"/>
                </a:lnTo>
                <a:lnTo>
                  <a:pt x="5724" y="8549"/>
                </a:lnTo>
                <a:lnTo>
                  <a:pt x="5480" y="8500"/>
                </a:lnTo>
                <a:lnTo>
                  <a:pt x="5237" y="8451"/>
                </a:lnTo>
                <a:lnTo>
                  <a:pt x="4993" y="8354"/>
                </a:lnTo>
                <a:lnTo>
                  <a:pt x="4774" y="8257"/>
                </a:lnTo>
                <a:lnTo>
                  <a:pt x="4555" y="8110"/>
                </a:lnTo>
                <a:lnTo>
                  <a:pt x="4360" y="7964"/>
                </a:lnTo>
                <a:lnTo>
                  <a:pt x="4189" y="7794"/>
                </a:lnTo>
                <a:lnTo>
                  <a:pt x="4019" y="7623"/>
                </a:lnTo>
                <a:lnTo>
                  <a:pt x="3873" y="7428"/>
                </a:lnTo>
                <a:lnTo>
                  <a:pt x="3727" y="7209"/>
                </a:lnTo>
                <a:lnTo>
                  <a:pt x="3629" y="6990"/>
                </a:lnTo>
                <a:lnTo>
                  <a:pt x="3532" y="6746"/>
                </a:lnTo>
                <a:lnTo>
                  <a:pt x="3483" y="6503"/>
                </a:lnTo>
                <a:lnTo>
                  <a:pt x="3434" y="6259"/>
                </a:lnTo>
                <a:lnTo>
                  <a:pt x="3434" y="5991"/>
                </a:lnTo>
                <a:lnTo>
                  <a:pt x="3434" y="5991"/>
                </a:lnTo>
                <a:lnTo>
                  <a:pt x="3434" y="5724"/>
                </a:lnTo>
                <a:lnTo>
                  <a:pt x="3483" y="5480"/>
                </a:lnTo>
                <a:lnTo>
                  <a:pt x="3532" y="5236"/>
                </a:lnTo>
                <a:lnTo>
                  <a:pt x="3629" y="4993"/>
                </a:lnTo>
                <a:lnTo>
                  <a:pt x="3727" y="4774"/>
                </a:lnTo>
                <a:lnTo>
                  <a:pt x="3873" y="4555"/>
                </a:lnTo>
                <a:lnTo>
                  <a:pt x="4019" y="4360"/>
                </a:lnTo>
                <a:lnTo>
                  <a:pt x="4189" y="4189"/>
                </a:lnTo>
                <a:lnTo>
                  <a:pt x="4360" y="4019"/>
                </a:lnTo>
                <a:lnTo>
                  <a:pt x="4555" y="3873"/>
                </a:lnTo>
                <a:lnTo>
                  <a:pt x="4774" y="3726"/>
                </a:lnTo>
                <a:lnTo>
                  <a:pt x="4993" y="3629"/>
                </a:lnTo>
                <a:lnTo>
                  <a:pt x="5237" y="3532"/>
                </a:lnTo>
                <a:lnTo>
                  <a:pt x="5480" y="3483"/>
                </a:lnTo>
                <a:lnTo>
                  <a:pt x="5724" y="3434"/>
                </a:lnTo>
                <a:lnTo>
                  <a:pt x="5992" y="3434"/>
                </a:lnTo>
                <a:lnTo>
                  <a:pt x="5992" y="3434"/>
                </a:lnTo>
                <a:lnTo>
                  <a:pt x="6260" y="3434"/>
                </a:lnTo>
                <a:lnTo>
                  <a:pt x="6503" y="3483"/>
                </a:lnTo>
                <a:lnTo>
                  <a:pt x="6747" y="3532"/>
                </a:lnTo>
                <a:lnTo>
                  <a:pt x="6990" y="3629"/>
                </a:lnTo>
                <a:lnTo>
                  <a:pt x="7209" y="3726"/>
                </a:lnTo>
                <a:lnTo>
                  <a:pt x="7429" y="3873"/>
                </a:lnTo>
                <a:lnTo>
                  <a:pt x="7623" y="4019"/>
                </a:lnTo>
                <a:lnTo>
                  <a:pt x="7794" y="4189"/>
                </a:lnTo>
                <a:lnTo>
                  <a:pt x="7964" y="4360"/>
                </a:lnTo>
                <a:lnTo>
                  <a:pt x="8111" y="4555"/>
                </a:lnTo>
                <a:lnTo>
                  <a:pt x="8257" y="4774"/>
                </a:lnTo>
                <a:lnTo>
                  <a:pt x="8354" y="4993"/>
                </a:lnTo>
                <a:lnTo>
                  <a:pt x="8452" y="5236"/>
                </a:lnTo>
                <a:lnTo>
                  <a:pt x="8500" y="5480"/>
                </a:lnTo>
                <a:lnTo>
                  <a:pt x="8549" y="5724"/>
                </a:lnTo>
                <a:lnTo>
                  <a:pt x="8549" y="5991"/>
                </a:lnTo>
                <a:lnTo>
                  <a:pt x="8549" y="5991"/>
                </a:lnTo>
                <a:lnTo>
                  <a:pt x="8549" y="6259"/>
                </a:lnTo>
                <a:lnTo>
                  <a:pt x="8500" y="6503"/>
                </a:lnTo>
                <a:lnTo>
                  <a:pt x="8452" y="6746"/>
                </a:lnTo>
                <a:lnTo>
                  <a:pt x="8354" y="6990"/>
                </a:lnTo>
                <a:lnTo>
                  <a:pt x="8257" y="7209"/>
                </a:lnTo>
                <a:lnTo>
                  <a:pt x="8111" y="7428"/>
                </a:lnTo>
                <a:lnTo>
                  <a:pt x="7964" y="7623"/>
                </a:lnTo>
                <a:lnTo>
                  <a:pt x="7794" y="7794"/>
                </a:lnTo>
                <a:lnTo>
                  <a:pt x="7623" y="7964"/>
                </a:lnTo>
                <a:lnTo>
                  <a:pt x="7429" y="8110"/>
                </a:lnTo>
                <a:lnTo>
                  <a:pt x="7209" y="8257"/>
                </a:lnTo>
                <a:lnTo>
                  <a:pt x="6990" y="8354"/>
                </a:lnTo>
                <a:lnTo>
                  <a:pt x="6747" y="8451"/>
                </a:lnTo>
                <a:lnTo>
                  <a:pt x="6503" y="8500"/>
                </a:lnTo>
                <a:lnTo>
                  <a:pt x="6260" y="8549"/>
                </a:lnTo>
                <a:lnTo>
                  <a:pt x="5992" y="8549"/>
                </a:lnTo>
                <a:lnTo>
                  <a:pt x="5992" y="8549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347;p32"/>
          <p:cNvSpPr txBox="1">
            <a:spLocks/>
          </p:cNvSpPr>
          <p:nvPr/>
        </p:nvSpPr>
        <p:spPr>
          <a:xfrm>
            <a:off x="2734275" y="3309851"/>
            <a:ext cx="6120000" cy="1440000"/>
          </a:xfrm>
          <a:prstGeom prst="rect">
            <a:avLst/>
          </a:prstGeom>
          <a:solidFill>
            <a:srgbClr val="ED00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unito Sans"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/>
            </a:r>
            <a:b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</a:b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  <p:sp>
        <p:nvSpPr>
          <p:cNvPr id="6" name="Google Shape;346;p32"/>
          <p:cNvSpPr txBox="1">
            <a:spLocks/>
          </p:cNvSpPr>
          <p:nvPr/>
        </p:nvSpPr>
        <p:spPr>
          <a:xfrm>
            <a:off x="2734275" y="1818327"/>
            <a:ext cx="6120000" cy="1440000"/>
          </a:xfrm>
          <a:prstGeom prst="rect">
            <a:avLst/>
          </a:prstGeom>
          <a:solidFill>
            <a:srgbClr val="F670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tabLst/>
              <a:defRPr/>
            </a:pPr>
            <a: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  <a:t/>
            </a:r>
            <a:br>
              <a:rPr kumimoji="0" lang="ru-RU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Nunito Sans"/>
                <a:cs typeface="Calibri" pitchFamily="34" charset="0"/>
                <a:sym typeface="Nunito Sans"/>
              </a:rPr>
            </a:br>
            <a:endParaRPr kumimoji="0" lang="ru-RU" sz="10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  <p:sp>
        <p:nvSpPr>
          <p:cNvPr id="5" name="Google Shape;345;p32"/>
          <p:cNvSpPr txBox="1">
            <a:spLocks/>
          </p:cNvSpPr>
          <p:nvPr/>
        </p:nvSpPr>
        <p:spPr>
          <a:xfrm>
            <a:off x="2734274" y="306504"/>
            <a:ext cx="6120000" cy="1440000"/>
          </a:xfrm>
          <a:prstGeom prst="rect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tabLst/>
              <a:defRPr/>
            </a:pPr>
            <a:endParaRPr kumimoji="0" lang="ru-RU" sz="1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itchFamily="34" charset="0"/>
              <a:ea typeface="Nunito Sans"/>
              <a:cs typeface="Calibri" pitchFamily="34" charset="0"/>
              <a:sym typeface="Nunito Sans"/>
            </a:endParaRPr>
          </a:p>
        </p:txBody>
      </p:sp>
      <p:sp>
        <p:nvSpPr>
          <p:cNvPr id="362" name="Google Shape;362;p3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26</a:t>
            </a:fld>
            <a:endParaRPr/>
          </a:p>
        </p:txBody>
      </p:sp>
      <p:sp>
        <p:nvSpPr>
          <p:cNvPr id="4" name="Прямоугольник 3"/>
          <p:cNvSpPr/>
          <p:nvPr/>
        </p:nvSpPr>
        <p:spPr>
          <a:xfrm>
            <a:off x="2734275" y="115410"/>
            <a:ext cx="6380039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• обеспечение сбалансированности и повышение устойчивости бюджета Республики Калмыкия;</a:t>
            </a:r>
            <a:br>
              <a:rPr lang="ru-RU" dirty="0" smtClean="0"/>
            </a:br>
            <a:r>
              <a:rPr lang="ru-RU" dirty="0" smtClean="0"/>
              <a:t>• концентрация финансовых средств на достижении целей и результатов региональных проектов, направленных на реализацию национальных проектов;</a:t>
            </a:r>
            <a:br>
              <a:rPr lang="ru-RU" dirty="0" smtClean="0"/>
            </a:br>
            <a:r>
              <a:rPr lang="ru-RU" dirty="0" smtClean="0"/>
              <a:t>• сохранение достигнутого уровня соотношения между уровнем оплаты труда отдельных категорий работников бюджетной сферы</a:t>
            </a:r>
            <a:br>
              <a:rPr lang="ru-RU" dirty="0" smtClean="0"/>
            </a:br>
            <a:r>
              <a:rPr lang="ru-RU" dirty="0" smtClean="0"/>
              <a:t>• повышение эффективности администрирования, уровня собираемости налоговых и неналоговых доходов, подлежащих зачислению в консолидированный бюджет Республики Калмыкия</a:t>
            </a:r>
            <a:br>
              <a:rPr lang="ru-RU" dirty="0" smtClean="0"/>
            </a:br>
            <a:r>
              <a:rPr lang="ru-RU" dirty="0" smtClean="0"/>
              <a:t>• проведение ежегодной оценки эффективности налоговых расходов</a:t>
            </a:r>
            <a:br>
              <a:rPr lang="ru-RU" dirty="0" smtClean="0"/>
            </a:br>
            <a:r>
              <a:rPr lang="ru-RU" dirty="0" smtClean="0"/>
              <a:t>• недопущение рисков возникновения кризисных ситуаций при исполнении республиканского бюджета;</a:t>
            </a:r>
            <a:br>
              <a:rPr lang="ru-RU" dirty="0" smtClean="0"/>
            </a:br>
            <a:r>
              <a:rPr lang="ru-RU" dirty="0" smtClean="0"/>
              <a:t>• поддержание размера и структуры государственного долга Республики Калмыкия в объеме, обеспечивающем возможность гарантированного выполнения долговых обязательств в полном размере и установленные сроки;</a:t>
            </a:r>
            <a:br>
              <a:rPr lang="ru-RU" dirty="0" smtClean="0"/>
            </a:br>
            <a:r>
              <a:rPr lang="ru-RU" dirty="0" smtClean="0"/>
              <a:t>• обеспечение минимально возможной стоимости обслуживания долговых обязательств Республики Калмыкия</a:t>
            </a:r>
            <a:endParaRPr lang="ru-RU" dirty="0"/>
          </a:p>
        </p:txBody>
      </p:sp>
      <p:sp>
        <p:nvSpPr>
          <p:cNvPr id="8" name="Google Shape;307;p29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116" cy="1018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задачи и направления</a:t>
            </a:r>
            <a:endParaRPr lang="ru-RU" sz="1800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27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350102" y="67898"/>
            <a:ext cx="68289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Межбюджетные отношения Республики Калмыкия 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 2019 году, млн.руб.</a:t>
            </a:r>
          </a:p>
          <a:p>
            <a:pPr algn="ctr"/>
            <a:endParaRPr lang="ru-RU" sz="1600" b="1" dirty="0"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28" name="Google Shape;154;p22"/>
          <p:cNvSpPr/>
          <p:nvPr/>
        </p:nvSpPr>
        <p:spPr>
          <a:xfrm>
            <a:off x="131358" y="2553201"/>
            <a:ext cx="2299125" cy="2328265"/>
          </a:xfrm>
          <a:prstGeom prst="ellipse">
            <a:avLst/>
          </a:prstGeom>
          <a:solidFill>
            <a:srgbClr val="FFA4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12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38" name="Google Shape;152;p22"/>
          <p:cNvSpPr/>
          <p:nvPr/>
        </p:nvSpPr>
        <p:spPr>
          <a:xfrm>
            <a:off x="3427694" y="982748"/>
            <a:ext cx="2299125" cy="2328371"/>
          </a:xfrm>
          <a:prstGeom prst="ellipse">
            <a:avLst/>
          </a:prstGeom>
          <a:solidFill>
            <a:srgbClr val="F670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12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0" name="Google Shape;153;p22"/>
          <p:cNvSpPr/>
          <p:nvPr/>
        </p:nvSpPr>
        <p:spPr>
          <a:xfrm>
            <a:off x="6706935" y="2678340"/>
            <a:ext cx="2299125" cy="2252792"/>
          </a:xfrm>
          <a:prstGeom prst="ellipse">
            <a:avLst/>
          </a:prstGeom>
          <a:solidFill>
            <a:srgbClr val="ED003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 sz="12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31" name="Picture 2" descr="P:\OBMEN\UFP&amp;MBP\_Иван\Материалы для бюджета для граждан\картинки\russia_flag_map__larg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289" y="2843730"/>
            <a:ext cx="2308194" cy="15396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39887" y="3428071"/>
            <a:ext cx="1609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Федеральный</a:t>
            </a:r>
          </a:p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бюджет</a:t>
            </a:r>
            <a:endParaRPr lang="ru-RU" sz="1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575E5F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2" name="Picture 5" descr="P:\OBMEN\UFP&amp;MBP\_Иван\Материалы для бюджета для граждан\картинки\калмыкия карта.png"/>
          <p:cNvPicPr>
            <a:picLocks noChangeAspect="1" noChangeArrowheads="1"/>
          </p:cNvPicPr>
          <p:nvPr/>
        </p:nvPicPr>
        <p:blipFill>
          <a:blip r:embed="rId5" cstate="print">
            <a:lum/>
          </a:blip>
          <a:srcRect/>
          <a:stretch>
            <a:fillRect/>
          </a:stretch>
        </p:blipFill>
        <p:spPr bwMode="auto">
          <a:xfrm>
            <a:off x="2950401" y="998087"/>
            <a:ext cx="2627747" cy="216796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3535768" y="1876092"/>
            <a:ext cx="2082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latin typeface="Calibri" pitchFamily="34" charset="0"/>
                <a:cs typeface="Calibri" pitchFamily="34" charset="0"/>
              </a:rPr>
              <a:t>Республиканский бюджет</a:t>
            </a:r>
            <a:endParaRPr lang="ru-RU" sz="1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575E5F">
                  <a:tint val="85000"/>
                  <a:satMod val="155000"/>
                </a:srgb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3" name="Рисунок 32" descr="admin-map-kalmykia-region.gif.png"/>
          <p:cNvPicPr>
            <a:picLocks noChangeAspect="1"/>
          </p:cNvPicPr>
          <p:nvPr/>
        </p:nvPicPr>
        <p:blipFill>
          <a:blip r:embed="rId6">
            <a:lum bright="-19000" contrast="-28000"/>
          </a:blip>
          <a:stretch>
            <a:fillRect/>
          </a:stretch>
        </p:blipFill>
        <p:spPr>
          <a:xfrm>
            <a:off x="6380344" y="2774835"/>
            <a:ext cx="2536293" cy="2059802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6698437" y="3066072"/>
            <a:ext cx="23076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ln w="12700">
                  <a:solidFill>
                    <a:srgbClr val="000000"/>
                  </a:solidFill>
                  <a:prstDash val="solid"/>
                </a:ln>
                <a:solidFill>
                  <a:srgbClr val="575E5F">
                    <a:tint val="85000"/>
                    <a:satMod val="155000"/>
                  </a:srgbClr>
                </a:solidFill>
                <a:latin typeface="Calibri" pitchFamily="34" charset="0"/>
                <a:cs typeface="Calibri" pitchFamily="34" charset="0"/>
              </a:rPr>
              <a:t>Бюджеты муниципальных образований Республики Калмыкия</a:t>
            </a:r>
            <a:endParaRPr lang="ru-RU" sz="1800" b="1" dirty="0">
              <a:ln w="12700">
                <a:solidFill>
                  <a:srgbClr val="000000"/>
                </a:solidFill>
                <a:prstDash val="solid"/>
              </a:ln>
              <a:solidFill>
                <a:srgbClr val="575E5F">
                  <a:tint val="85000"/>
                  <a:satMod val="155000"/>
                </a:srgb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4" name="Google Shape;364;p33"/>
          <p:cNvSpPr/>
          <p:nvPr/>
        </p:nvSpPr>
        <p:spPr>
          <a:xfrm rot="19585240">
            <a:off x="1930645" y="2367223"/>
            <a:ext cx="2039509" cy="953015"/>
          </a:xfrm>
          <a:prstGeom prst="chevron">
            <a:avLst>
              <a:gd name="adj" fmla="val 29853"/>
            </a:avLst>
          </a:prstGeom>
          <a:solidFill>
            <a:srgbClr val="92D050">
              <a:alpha val="715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5" name="Google Shape;364;p33"/>
          <p:cNvSpPr/>
          <p:nvPr/>
        </p:nvSpPr>
        <p:spPr>
          <a:xfrm rot="1982037">
            <a:off x="5247675" y="2461361"/>
            <a:ext cx="1949459" cy="883417"/>
          </a:xfrm>
          <a:prstGeom prst="chevron">
            <a:avLst>
              <a:gd name="adj" fmla="val 29853"/>
            </a:avLst>
          </a:prstGeom>
          <a:solidFill>
            <a:srgbClr val="00B050">
              <a:alpha val="7154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endParaRPr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155216" y="2366676"/>
            <a:ext cx="15903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Дотации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5210,1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Субсидии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2958,9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Субвенции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899,7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Иные МБТ </a:t>
            </a:r>
            <a:r>
              <a:rPr lang="ru-RU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1094,7</a:t>
            </a:r>
            <a:endParaRPr lang="ru-RU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78148" y="2357012"/>
            <a:ext cx="1601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Дотации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159,3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Субсидии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1492,7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Субвенции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3207,2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Иные МБТ</a:t>
            </a:r>
            <a:r>
              <a:rPr lang="ru-RU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11,3</a:t>
            </a:r>
            <a:endParaRPr lang="ru-RU" dirty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49" name="Диаграмма 48"/>
          <p:cNvGraphicFramePr/>
          <p:nvPr/>
        </p:nvGraphicFramePr>
        <p:xfrm>
          <a:off x="2706937" y="3250879"/>
          <a:ext cx="3673407" cy="19638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0" name="TextBox 49"/>
          <p:cNvSpPr txBox="1"/>
          <p:nvPr/>
        </p:nvSpPr>
        <p:spPr>
          <a:xfrm>
            <a:off x="4392582" y="4301835"/>
            <a:ext cx="5715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2018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102463" y="4301835"/>
            <a:ext cx="6243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2019</a:t>
            </a:r>
            <a:endParaRPr lang="ru-RU" sz="1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"/>
          <p:cNvSpPr txBox="1">
            <a:spLocks noGrp="1"/>
          </p:cNvSpPr>
          <p:nvPr>
            <p:ph type="ctrTitle" idx="4294967295"/>
          </p:nvPr>
        </p:nvSpPr>
        <p:spPr>
          <a:xfrm>
            <a:off x="0" y="2244667"/>
            <a:ext cx="9144000" cy="56064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Основные параметры и исполнение республиканского бюджета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Слайды 29 - 30</a:t>
            </a:r>
            <a:endParaRPr sz="2000" b="1" dirty="0"/>
          </a:p>
        </p:txBody>
      </p:sp>
      <p:sp>
        <p:nvSpPr>
          <p:cNvPr id="332" name="Google Shape;332;p3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28</a:t>
            </a:fld>
            <a:endParaRPr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21" name="Google Shape;688;p43"/>
          <p:cNvGrpSpPr/>
          <p:nvPr/>
        </p:nvGrpSpPr>
        <p:grpSpPr>
          <a:xfrm>
            <a:off x="4213139" y="1763157"/>
            <a:ext cx="548280" cy="415046"/>
            <a:chOff x="2599525" y="3688600"/>
            <a:chExt cx="428675" cy="351950"/>
          </a:xfrm>
        </p:grpSpPr>
        <p:sp>
          <p:nvSpPr>
            <p:cNvPr id="36" name="Google Shape;689;p43"/>
            <p:cNvSpPr/>
            <p:nvPr/>
          </p:nvSpPr>
          <p:spPr>
            <a:xfrm>
              <a:off x="2599525" y="3688600"/>
              <a:ext cx="428675" cy="168675"/>
            </a:xfrm>
            <a:custGeom>
              <a:avLst/>
              <a:gdLst/>
              <a:ahLst/>
              <a:cxnLst/>
              <a:rect l="l" t="t" r="r" b="b"/>
              <a:pathLst>
                <a:path w="17147" h="6747" fill="none" extrusionOk="0">
                  <a:moveTo>
                    <a:pt x="16660" y="1876"/>
                  </a:moveTo>
                  <a:lnTo>
                    <a:pt x="11594" y="1876"/>
                  </a:lnTo>
                  <a:lnTo>
                    <a:pt x="11594" y="1462"/>
                  </a:lnTo>
                  <a:lnTo>
                    <a:pt x="11594" y="1462"/>
                  </a:lnTo>
                  <a:lnTo>
                    <a:pt x="11594" y="1316"/>
                  </a:lnTo>
                  <a:lnTo>
                    <a:pt x="11569" y="1170"/>
                  </a:lnTo>
                  <a:lnTo>
                    <a:pt x="11472" y="902"/>
                  </a:lnTo>
                  <a:lnTo>
                    <a:pt x="11350" y="658"/>
                  </a:lnTo>
                  <a:lnTo>
                    <a:pt x="11155" y="439"/>
                  </a:lnTo>
                  <a:lnTo>
                    <a:pt x="10961" y="268"/>
                  </a:lnTo>
                  <a:lnTo>
                    <a:pt x="10693" y="122"/>
                  </a:lnTo>
                  <a:lnTo>
                    <a:pt x="10425" y="49"/>
                  </a:lnTo>
                  <a:lnTo>
                    <a:pt x="10279" y="25"/>
                  </a:lnTo>
                  <a:lnTo>
                    <a:pt x="10133" y="1"/>
                  </a:lnTo>
                  <a:lnTo>
                    <a:pt x="7015" y="1"/>
                  </a:lnTo>
                  <a:lnTo>
                    <a:pt x="7015" y="1"/>
                  </a:lnTo>
                  <a:lnTo>
                    <a:pt x="6869" y="25"/>
                  </a:lnTo>
                  <a:lnTo>
                    <a:pt x="6723" y="49"/>
                  </a:lnTo>
                  <a:lnTo>
                    <a:pt x="6455" y="122"/>
                  </a:lnTo>
                  <a:lnTo>
                    <a:pt x="6187" y="268"/>
                  </a:lnTo>
                  <a:lnTo>
                    <a:pt x="5992" y="439"/>
                  </a:lnTo>
                  <a:lnTo>
                    <a:pt x="5797" y="658"/>
                  </a:lnTo>
                  <a:lnTo>
                    <a:pt x="5676" y="902"/>
                  </a:lnTo>
                  <a:lnTo>
                    <a:pt x="5578" y="1170"/>
                  </a:lnTo>
                  <a:lnTo>
                    <a:pt x="5554" y="1316"/>
                  </a:lnTo>
                  <a:lnTo>
                    <a:pt x="5554" y="1462"/>
                  </a:lnTo>
                  <a:lnTo>
                    <a:pt x="5554" y="1876"/>
                  </a:lnTo>
                  <a:lnTo>
                    <a:pt x="488" y="1876"/>
                  </a:lnTo>
                  <a:lnTo>
                    <a:pt x="488" y="1876"/>
                  </a:lnTo>
                  <a:lnTo>
                    <a:pt x="391" y="1876"/>
                  </a:lnTo>
                  <a:lnTo>
                    <a:pt x="293" y="1900"/>
                  </a:lnTo>
                  <a:lnTo>
                    <a:pt x="220" y="1949"/>
                  </a:lnTo>
                  <a:lnTo>
                    <a:pt x="147" y="2022"/>
                  </a:lnTo>
                  <a:lnTo>
                    <a:pt x="74" y="2071"/>
                  </a:lnTo>
                  <a:lnTo>
                    <a:pt x="50" y="2168"/>
                  </a:lnTo>
                  <a:lnTo>
                    <a:pt x="1" y="2266"/>
                  </a:lnTo>
                  <a:lnTo>
                    <a:pt x="1" y="2363"/>
                  </a:lnTo>
                  <a:lnTo>
                    <a:pt x="1" y="5773"/>
                  </a:lnTo>
                  <a:lnTo>
                    <a:pt x="1" y="5773"/>
                  </a:lnTo>
                  <a:lnTo>
                    <a:pt x="25" y="5967"/>
                  </a:lnTo>
                  <a:lnTo>
                    <a:pt x="74" y="6138"/>
                  </a:lnTo>
                  <a:lnTo>
                    <a:pt x="171" y="6308"/>
                  </a:lnTo>
                  <a:lnTo>
                    <a:pt x="293" y="6455"/>
                  </a:lnTo>
                  <a:lnTo>
                    <a:pt x="439" y="6576"/>
                  </a:lnTo>
                  <a:lnTo>
                    <a:pt x="585" y="6674"/>
                  </a:lnTo>
                  <a:lnTo>
                    <a:pt x="780" y="6722"/>
                  </a:lnTo>
                  <a:lnTo>
                    <a:pt x="975" y="6747"/>
                  </a:lnTo>
                  <a:lnTo>
                    <a:pt x="7721" y="6747"/>
                  </a:lnTo>
                  <a:lnTo>
                    <a:pt x="7721" y="6138"/>
                  </a:lnTo>
                  <a:lnTo>
                    <a:pt x="7721" y="6138"/>
                  </a:lnTo>
                  <a:lnTo>
                    <a:pt x="7746" y="6041"/>
                  </a:lnTo>
                  <a:lnTo>
                    <a:pt x="7770" y="5967"/>
                  </a:lnTo>
                  <a:lnTo>
                    <a:pt x="7819" y="5870"/>
                  </a:lnTo>
                  <a:lnTo>
                    <a:pt x="7868" y="5797"/>
                  </a:lnTo>
                  <a:lnTo>
                    <a:pt x="7941" y="5748"/>
                  </a:lnTo>
                  <a:lnTo>
                    <a:pt x="8038" y="5700"/>
                  </a:lnTo>
                  <a:lnTo>
                    <a:pt x="8111" y="5675"/>
                  </a:lnTo>
                  <a:lnTo>
                    <a:pt x="8209" y="5651"/>
                  </a:lnTo>
                  <a:lnTo>
                    <a:pt x="8939" y="5651"/>
                  </a:lnTo>
                  <a:lnTo>
                    <a:pt x="8939" y="5651"/>
                  </a:lnTo>
                  <a:lnTo>
                    <a:pt x="9037" y="5675"/>
                  </a:lnTo>
                  <a:lnTo>
                    <a:pt x="9110" y="5700"/>
                  </a:lnTo>
                  <a:lnTo>
                    <a:pt x="9207" y="5748"/>
                  </a:lnTo>
                  <a:lnTo>
                    <a:pt x="9280" y="5797"/>
                  </a:lnTo>
                  <a:lnTo>
                    <a:pt x="9329" y="5870"/>
                  </a:lnTo>
                  <a:lnTo>
                    <a:pt x="9378" y="5967"/>
                  </a:lnTo>
                  <a:lnTo>
                    <a:pt x="9402" y="6041"/>
                  </a:lnTo>
                  <a:lnTo>
                    <a:pt x="9426" y="6138"/>
                  </a:lnTo>
                  <a:lnTo>
                    <a:pt x="9426" y="6747"/>
                  </a:lnTo>
                  <a:lnTo>
                    <a:pt x="16173" y="6747"/>
                  </a:lnTo>
                  <a:lnTo>
                    <a:pt x="16173" y="6747"/>
                  </a:lnTo>
                  <a:lnTo>
                    <a:pt x="16367" y="6722"/>
                  </a:lnTo>
                  <a:lnTo>
                    <a:pt x="16562" y="6674"/>
                  </a:lnTo>
                  <a:lnTo>
                    <a:pt x="16708" y="6576"/>
                  </a:lnTo>
                  <a:lnTo>
                    <a:pt x="16855" y="6455"/>
                  </a:lnTo>
                  <a:lnTo>
                    <a:pt x="16976" y="6308"/>
                  </a:lnTo>
                  <a:lnTo>
                    <a:pt x="17074" y="6138"/>
                  </a:lnTo>
                  <a:lnTo>
                    <a:pt x="17122" y="5967"/>
                  </a:lnTo>
                  <a:lnTo>
                    <a:pt x="17147" y="5773"/>
                  </a:lnTo>
                  <a:lnTo>
                    <a:pt x="17147" y="2363"/>
                  </a:lnTo>
                  <a:lnTo>
                    <a:pt x="17147" y="2363"/>
                  </a:lnTo>
                  <a:lnTo>
                    <a:pt x="17147" y="2266"/>
                  </a:lnTo>
                  <a:lnTo>
                    <a:pt x="17098" y="2168"/>
                  </a:lnTo>
                  <a:lnTo>
                    <a:pt x="17074" y="2071"/>
                  </a:lnTo>
                  <a:lnTo>
                    <a:pt x="17001" y="2022"/>
                  </a:lnTo>
                  <a:lnTo>
                    <a:pt x="16928" y="1949"/>
                  </a:lnTo>
                  <a:lnTo>
                    <a:pt x="16855" y="1900"/>
                  </a:lnTo>
                  <a:lnTo>
                    <a:pt x="16757" y="1876"/>
                  </a:lnTo>
                  <a:lnTo>
                    <a:pt x="16660" y="1876"/>
                  </a:lnTo>
                  <a:lnTo>
                    <a:pt x="16660" y="1876"/>
                  </a:lnTo>
                  <a:close/>
                  <a:moveTo>
                    <a:pt x="10620" y="1876"/>
                  </a:moveTo>
                  <a:lnTo>
                    <a:pt x="6528" y="1876"/>
                  </a:lnTo>
                  <a:lnTo>
                    <a:pt x="6528" y="1462"/>
                  </a:lnTo>
                  <a:lnTo>
                    <a:pt x="6528" y="1462"/>
                  </a:lnTo>
                  <a:lnTo>
                    <a:pt x="6528" y="1364"/>
                  </a:lnTo>
                  <a:lnTo>
                    <a:pt x="6577" y="1291"/>
                  </a:lnTo>
                  <a:lnTo>
                    <a:pt x="6601" y="1194"/>
                  </a:lnTo>
                  <a:lnTo>
                    <a:pt x="6674" y="1121"/>
                  </a:lnTo>
                  <a:lnTo>
                    <a:pt x="6747" y="1072"/>
                  </a:lnTo>
                  <a:lnTo>
                    <a:pt x="6820" y="1023"/>
                  </a:lnTo>
                  <a:lnTo>
                    <a:pt x="6918" y="999"/>
                  </a:lnTo>
                  <a:lnTo>
                    <a:pt x="7015" y="975"/>
                  </a:lnTo>
                  <a:lnTo>
                    <a:pt x="10133" y="975"/>
                  </a:lnTo>
                  <a:lnTo>
                    <a:pt x="10133" y="975"/>
                  </a:lnTo>
                  <a:lnTo>
                    <a:pt x="10230" y="999"/>
                  </a:lnTo>
                  <a:lnTo>
                    <a:pt x="10327" y="1023"/>
                  </a:lnTo>
                  <a:lnTo>
                    <a:pt x="10400" y="1072"/>
                  </a:lnTo>
                  <a:lnTo>
                    <a:pt x="10474" y="1121"/>
                  </a:lnTo>
                  <a:lnTo>
                    <a:pt x="10547" y="1194"/>
                  </a:lnTo>
                  <a:lnTo>
                    <a:pt x="10571" y="1291"/>
                  </a:lnTo>
                  <a:lnTo>
                    <a:pt x="10620" y="1364"/>
                  </a:lnTo>
                  <a:lnTo>
                    <a:pt x="10620" y="1462"/>
                  </a:lnTo>
                  <a:lnTo>
                    <a:pt x="10620" y="1876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690;p43"/>
            <p:cNvSpPr/>
            <p:nvPr/>
          </p:nvSpPr>
          <p:spPr>
            <a:xfrm>
              <a:off x="2792550" y="3862125"/>
              <a:ext cx="42650" cy="23775"/>
            </a:xfrm>
            <a:custGeom>
              <a:avLst/>
              <a:gdLst/>
              <a:ahLst/>
              <a:cxnLst/>
              <a:rect l="l" t="t" r="r" b="b"/>
              <a:pathLst>
                <a:path w="1706" h="951" fill="none" extrusionOk="0">
                  <a:moveTo>
                    <a:pt x="1705" y="1"/>
                  </a:moveTo>
                  <a:lnTo>
                    <a:pt x="1705" y="463"/>
                  </a:lnTo>
                  <a:lnTo>
                    <a:pt x="1705" y="463"/>
                  </a:lnTo>
                  <a:lnTo>
                    <a:pt x="1681" y="561"/>
                  </a:lnTo>
                  <a:lnTo>
                    <a:pt x="1657" y="658"/>
                  </a:lnTo>
                  <a:lnTo>
                    <a:pt x="1608" y="756"/>
                  </a:lnTo>
                  <a:lnTo>
                    <a:pt x="1559" y="804"/>
                  </a:lnTo>
                  <a:lnTo>
                    <a:pt x="1486" y="877"/>
                  </a:lnTo>
                  <a:lnTo>
                    <a:pt x="1389" y="926"/>
                  </a:lnTo>
                  <a:lnTo>
                    <a:pt x="1316" y="951"/>
                  </a:lnTo>
                  <a:lnTo>
                    <a:pt x="1218" y="951"/>
                  </a:lnTo>
                  <a:lnTo>
                    <a:pt x="488" y="951"/>
                  </a:lnTo>
                  <a:lnTo>
                    <a:pt x="488" y="951"/>
                  </a:lnTo>
                  <a:lnTo>
                    <a:pt x="390" y="951"/>
                  </a:lnTo>
                  <a:lnTo>
                    <a:pt x="317" y="926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56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0" y="463"/>
                  </a:ln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91;p43"/>
            <p:cNvSpPr/>
            <p:nvPr/>
          </p:nvSpPr>
          <p:spPr>
            <a:xfrm>
              <a:off x="2599525" y="3852375"/>
              <a:ext cx="428675" cy="188175"/>
            </a:xfrm>
            <a:custGeom>
              <a:avLst/>
              <a:gdLst/>
              <a:ahLst/>
              <a:cxnLst/>
              <a:rect l="l" t="t" r="r" b="b"/>
              <a:pathLst>
                <a:path w="17147" h="7527" fill="none" extrusionOk="0">
                  <a:moveTo>
                    <a:pt x="1" y="1"/>
                  </a:moveTo>
                  <a:lnTo>
                    <a:pt x="1" y="7040"/>
                  </a:lnTo>
                  <a:lnTo>
                    <a:pt x="1" y="7040"/>
                  </a:lnTo>
                  <a:lnTo>
                    <a:pt x="1" y="7137"/>
                  </a:lnTo>
                  <a:lnTo>
                    <a:pt x="50" y="7210"/>
                  </a:lnTo>
                  <a:lnTo>
                    <a:pt x="74" y="7307"/>
                  </a:lnTo>
                  <a:lnTo>
                    <a:pt x="147" y="7381"/>
                  </a:lnTo>
                  <a:lnTo>
                    <a:pt x="220" y="7429"/>
                  </a:lnTo>
                  <a:lnTo>
                    <a:pt x="293" y="7478"/>
                  </a:lnTo>
                  <a:lnTo>
                    <a:pt x="391" y="7502"/>
                  </a:lnTo>
                  <a:lnTo>
                    <a:pt x="488" y="7527"/>
                  </a:lnTo>
                  <a:lnTo>
                    <a:pt x="16660" y="7527"/>
                  </a:lnTo>
                  <a:lnTo>
                    <a:pt x="16660" y="7527"/>
                  </a:lnTo>
                  <a:lnTo>
                    <a:pt x="16757" y="7502"/>
                  </a:lnTo>
                  <a:lnTo>
                    <a:pt x="16855" y="7478"/>
                  </a:lnTo>
                  <a:lnTo>
                    <a:pt x="16928" y="7429"/>
                  </a:lnTo>
                  <a:lnTo>
                    <a:pt x="17001" y="7381"/>
                  </a:lnTo>
                  <a:lnTo>
                    <a:pt x="17074" y="7307"/>
                  </a:lnTo>
                  <a:lnTo>
                    <a:pt x="17098" y="7210"/>
                  </a:lnTo>
                  <a:lnTo>
                    <a:pt x="17147" y="7137"/>
                  </a:lnTo>
                  <a:lnTo>
                    <a:pt x="17147" y="7040"/>
                  </a:lnTo>
                  <a:lnTo>
                    <a:pt x="17147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Содержимое 11"/>
          <p:cNvGraphicFramePr>
            <a:graphicFrameLocks/>
          </p:cNvGraphicFramePr>
          <p:nvPr/>
        </p:nvGraphicFramePr>
        <p:xfrm>
          <a:off x="253496" y="985736"/>
          <a:ext cx="7362819" cy="40378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6646"/>
                <a:gridCol w="1543298"/>
                <a:gridCol w="1706018"/>
                <a:gridCol w="1346857"/>
              </a:tblGrid>
              <a:tr h="29606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</a:t>
                      </a:r>
                      <a:r>
                        <a:rPr lang="ru-RU" sz="12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 исполнении бюджета за 2018 год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  <a:endParaRPr lang="ru-RU" sz="12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Исполнение 2019 г. к 2018 г., %</a:t>
                      </a:r>
                      <a:endParaRPr lang="ru-RU" sz="12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0277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 об исполнении бюджета за 2019 год 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1106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ДОХОДЫ, всего: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12 620 999,4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15 639 451,5 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123,9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6063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3322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5 728 883,3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5 872 477,2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102,5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6 892 116,0</a:t>
                      </a:r>
                      <a:endParaRPr lang="ru-RU" sz="1200" b="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9 766 974,2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141,7</a:t>
                      </a:r>
                      <a:endParaRPr lang="ru-RU" sz="120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5025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РАСХОДЫ, всего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latin typeface="Times New Roman"/>
                          <a:ea typeface="Times New Roman"/>
                        </a:rPr>
                        <a:t>12 698 548,6</a:t>
                      </a:r>
                      <a:endParaRPr lang="ru-RU" sz="1200" b="0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16 107 160,4 </a:t>
                      </a:r>
                      <a:endParaRPr kumimoji="0" lang="ru-RU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126,8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31387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ДЕФИЦИТ (-), ПРОФИЦИТ(+)</a:t>
                      </a:r>
                      <a:endParaRPr lang="ru-RU" sz="1200" b="1" dirty="0">
                        <a:solidFill>
                          <a:schemeClr val="bg1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77 549,2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467 708,9</a:t>
                      </a:r>
                      <a:endParaRPr lang="ru-RU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1" dirty="0">
                        <a:solidFill>
                          <a:srgbClr val="006699"/>
                        </a:solidFill>
                        <a:latin typeface="Times New Roman" pitchFamily="18" charset="0"/>
                        <a:ea typeface="Tahoma" pitchFamily="34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29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181583"/>
            <a:ext cx="91612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Основные параметры исполнения республиканского бюджета за 2019 год</a:t>
            </a:r>
            <a:endParaRPr lang="ru-RU" sz="20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952291" y="888274"/>
            <a:ext cx="12089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(тыс. рублей)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7031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oogle Shape;241;p27" descr="aoc7tslb1o8-lauren-mancke.jpg"/>
          <p:cNvPicPr preferRelativeResize="0"/>
          <p:nvPr/>
        </p:nvPicPr>
        <p:blipFill>
          <a:blip r:embed="rId3">
            <a:alphaModFix amt="29000"/>
          </a:blip>
          <a:stretch>
            <a:fillRect/>
          </a:stretch>
        </p:blipFill>
        <p:spPr>
          <a:xfrm>
            <a:off x="0" y="4"/>
            <a:ext cx="9144000" cy="5143496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</p:pic>
      <p:sp>
        <p:nvSpPr>
          <p:cNvPr id="243" name="Google Shape;243;p27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3</a:t>
            </a:fld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3090042" y="1940251"/>
            <a:ext cx="32161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ГЛОССАРИЙ</a:t>
            </a:r>
            <a:endParaRPr lang="ru-RU" sz="44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20495" y="92870"/>
            <a:ext cx="1051258" cy="657225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8000594" y="92870"/>
            <a:ext cx="885825" cy="657225"/>
          </a:xfrm>
          <a:prstGeom prst="flowChartConnector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30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1" y="129702"/>
            <a:ext cx="910548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Исполнение безвозмездных поступлений республиканского бюджета за 2019 год</a:t>
            </a:r>
          </a:p>
          <a:p>
            <a:pPr algn="ctr"/>
            <a:endParaRPr lang="ru-RU" sz="16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graphicFrame>
        <p:nvGraphicFramePr>
          <p:cNvPr id="13" name="Содержимое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65085993"/>
              </p:ext>
            </p:extLst>
          </p:nvPr>
        </p:nvGraphicFramePr>
        <p:xfrm>
          <a:off x="129705" y="648651"/>
          <a:ext cx="8874131" cy="415200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3535782"/>
                <a:gridCol w="831955"/>
                <a:gridCol w="984473"/>
                <a:gridCol w="1127306"/>
                <a:gridCol w="1178001"/>
                <a:gridCol w="1216614"/>
              </a:tblGrid>
              <a:tr h="6160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Наименование показателя</a:t>
                      </a:r>
                      <a:endParaRPr lang="ru-RU" sz="1000" b="1" dirty="0" smtClean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Факт </a:t>
                      </a:r>
                      <a:endParaRPr lang="en-US" sz="10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2018 года</a:t>
                      </a:r>
                      <a:endParaRPr lang="ru-RU" sz="1000" dirty="0"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Уточненный план 2019 года</a:t>
                      </a:r>
                      <a:endParaRPr lang="ru-RU" sz="1000" dirty="0"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Отчет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об исполнении </a:t>
                      </a:r>
                      <a:endParaRPr lang="en-US" sz="10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2019 года </a:t>
                      </a:r>
                      <a:endParaRPr lang="ru-RU" sz="1000" dirty="0"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Процент исполнения в 2019 году,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%</a:t>
                      </a:r>
                      <a:endParaRPr lang="ru-RU" sz="1000" b="1" dirty="0" smtClean="0">
                        <a:solidFill>
                          <a:srgbClr val="006699"/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Рост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(снижение) поступлений </a:t>
                      </a:r>
                      <a:endParaRPr lang="en-US" sz="10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к 2018 году, %</a:t>
                      </a:r>
                      <a:endParaRPr lang="ru-RU" sz="1000" b="1" dirty="0" smtClean="0">
                        <a:solidFill>
                          <a:schemeClr val="bg1"/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98082">
                <a:tc>
                  <a:txBody>
                    <a:bodyPr/>
                    <a:lstStyle/>
                    <a:p>
                      <a:pPr marL="0" algn="l">
                        <a:lnSpc>
                          <a:spcPct val="90000"/>
                        </a:lnSpc>
                        <a:spcBef>
                          <a:spcPts val="200"/>
                        </a:spcBef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Безвозмездные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поступления, всего</a:t>
                      </a:r>
                      <a:endParaRPr lang="ru-RU" sz="10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6 892 116,0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10 869 241,4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9 766 974,2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89,9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141,7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29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в том числе: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559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smtClean="0">
                          <a:latin typeface="Calibri" pitchFamily="34" charset="0"/>
                          <a:cs typeface="Calibri" pitchFamily="34" charset="0"/>
                        </a:rPr>
                        <a:t>Дотации бюджетам субъектов Российской Федерации</a:t>
                      </a:r>
                      <a:r>
                        <a:rPr lang="ru-RU" sz="1000" baseline="0" smtClean="0">
                          <a:latin typeface="Calibri" pitchFamily="34" charset="0"/>
                          <a:cs typeface="Calibri" pitchFamily="34" charset="0"/>
                        </a:rPr>
                        <a:t> и муниципальных образований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4 382 735,8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5 193 241,80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5 210 068,80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100,3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118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,9</a:t>
                      </a:r>
                      <a:endParaRPr lang="ru-RU" sz="1000" u="none" strike="noStrike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282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Субсидии бюджетам субъектов Российской Федерации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и муниципальных образований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1 528 800,6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3 572 048,28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2 958 865,35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82,8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193,5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331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Субвенции бюджетам субъектов Российской Федерации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и муниципальных образований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734 562,7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914 024,56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899 714,71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98,4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122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,5</a:t>
                      </a:r>
                      <a:endParaRPr lang="ru-RU" sz="1000" u="none" strike="noStrike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980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Иные межбюджетные трансферты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295 184,4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1 166 880,30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1 094 664,17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93,8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370,8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229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Прочие безвозмездные поступления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2 189,4</a:t>
                      </a: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523,10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553,10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105,7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25,3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7233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Доходы бюджетов бюджетной системы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 РФ </a:t>
                      </a: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от возврата бюджетам бюджетной  системы Российской Федерации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и организациями остатков субсидий, субвенций и иных межбюджетных трансфертов, имеющих целевое назначение, прошлых лет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227,9</a:t>
                      </a: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420,31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184,4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5444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Calibri" pitchFamily="34" charset="0"/>
                          <a:cs typeface="Calibri" pitchFamily="34" charset="0"/>
                        </a:rPr>
                        <a:t>Возврат остатков субсидий,</a:t>
                      </a:r>
                      <a:r>
                        <a:rPr lang="ru-RU" sz="1000" baseline="0" dirty="0" smtClean="0">
                          <a:latin typeface="Calibri" pitchFamily="34" charset="0"/>
                          <a:cs typeface="Calibri" pitchFamily="34" charset="0"/>
                        </a:rPr>
                        <a:t> субвенций и иных межбюджетных трансфертов, имеющих целевое назначение, прошлых лет</a:t>
                      </a:r>
                      <a:endParaRPr lang="ru-RU" sz="1000" b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ea typeface="Tahoma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-51 584,7</a:t>
                      </a: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t">
                        <a:lnSpc>
                          <a:spcPct val="90000"/>
                        </a:lnSpc>
                      </a:pPr>
                      <a:r>
                        <a:rPr lang="ru-RU" sz="1000" u="none" strike="noStrike" dirty="0" smtClean="0">
                          <a:latin typeface="Calibri" pitchFamily="34" charset="0"/>
                          <a:cs typeface="Calibri" pitchFamily="34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104253" marR="104253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-412 915,84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u="none" strike="noStrike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6570"/>
            <a:ext cx="9143999" cy="65722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Объемы межбюджетных трансфертов, переданных местным бюджетам в 2019 году, тыс.руб.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Слайды 32 47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20494" y="92871"/>
            <a:ext cx="1190625" cy="56435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Блок-схема: узел 28"/>
          <p:cNvSpPr/>
          <p:nvPr/>
        </p:nvSpPr>
        <p:spPr>
          <a:xfrm>
            <a:off x="8000594" y="239951"/>
            <a:ext cx="885825" cy="657225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Google Shape;918;p43"/>
          <p:cNvGrpSpPr/>
          <p:nvPr/>
        </p:nvGrpSpPr>
        <p:grpSpPr>
          <a:xfrm>
            <a:off x="4284826" y="1562911"/>
            <a:ext cx="601594" cy="583659"/>
            <a:chOff x="4556450" y="4963575"/>
            <a:chExt cx="548025" cy="498100"/>
          </a:xfrm>
        </p:grpSpPr>
        <p:sp>
          <p:nvSpPr>
            <p:cNvPr id="7" name="Google Shape;919;p43"/>
            <p:cNvSpPr/>
            <p:nvPr/>
          </p:nvSpPr>
          <p:spPr>
            <a:xfrm>
              <a:off x="4611850" y="5222350"/>
              <a:ext cx="436600" cy="239325"/>
            </a:xfrm>
            <a:custGeom>
              <a:avLst/>
              <a:gdLst/>
              <a:ahLst/>
              <a:cxnLst/>
              <a:rect l="l" t="t" r="r" b="b"/>
              <a:pathLst>
                <a:path w="17464" h="9573" fill="none" extrusionOk="0">
                  <a:moveTo>
                    <a:pt x="1" y="1"/>
                  </a:moveTo>
                  <a:lnTo>
                    <a:pt x="1" y="4677"/>
                  </a:lnTo>
                  <a:lnTo>
                    <a:pt x="8720" y="9572"/>
                  </a:lnTo>
                  <a:lnTo>
                    <a:pt x="17463" y="4677"/>
                  </a:lnTo>
                  <a:lnTo>
                    <a:pt x="1746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920;p43"/>
            <p:cNvSpPr/>
            <p:nvPr/>
          </p:nvSpPr>
          <p:spPr>
            <a:xfrm>
              <a:off x="4612475" y="4963575"/>
              <a:ext cx="435975" cy="125450"/>
            </a:xfrm>
            <a:custGeom>
              <a:avLst/>
              <a:gdLst/>
              <a:ahLst/>
              <a:cxnLst/>
              <a:rect l="l" t="t" r="r" b="b"/>
              <a:pathLst>
                <a:path w="17439" h="5018" fill="none" extrusionOk="0">
                  <a:moveTo>
                    <a:pt x="17438" y="5018"/>
                  </a:moveTo>
                  <a:lnTo>
                    <a:pt x="8671" y="1"/>
                  </a:lnTo>
                  <a:lnTo>
                    <a:pt x="0" y="501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921;p43"/>
            <p:cNvSpPr/>
            <p:nvPr/>
          </p:nvSpPr>
          <p:spPr>
            <a:xfrm>
              <a:off x="4556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8720" y="9037"/>
                  </a:moveTo>
                  <a:lnTo>
                    <a:pt x="1" y="4068"/>
                  </a:lnTo>
                  <a:lnTo>
                    <a:pt x="2241" y="1"/>
                  </a:lnTo>
                  <a:lnTo>
                    <a:pt x="10960" y="4969"/>
                  </a:lnTo>
                  <a:lnTo>
                    <a:pt x="8720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922;p43"/>
            <p:cNvSpPr/>
            <p:nvPr/>
          </p:nvSpPr>
          <p:spPr>
            <a:xfrm>
              <a:off x="4830450" y="5089000"/>
              <a:ext cx="274025" cy="225925"/>
            </a:xfrm>
            <a:custGeom>
              <a:avLst/>
              <a:gdLst/>
              <a:ahLst/>
              <a:cxnLst/>
              <a:rect l="l" t="t" r="r" b="b"/>
              <a:pathLst>
                <a:path w="10961" h="9037" fill="none" extrusionOk="0">
                  <a:moveTo>
                    <a:pt x="2241" y="9037"/>
                  </a:moveTo>
                  <a:lnTo>
                    <a:pt x="10960" y="4068"/>
                  </a:lnTo>
                  <a:lnTo>
                    <a:pt x="8719" y="1"/>
                  </a:lnTo>
                  <a:lnTo>
                    <a:pt x="0" y="4969"/>
                  </a:lnTo>
                  <a:lnTo>
                    <a:pt x="2241" y="9037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923;p43"/>
            <p:cNvSpPr/>
            <p:nvPr/>
          </p:nvSpPr>
          <p:spPr>
            <a:xfrm>
              <a:off x="4830450" y="5213225"/>
              <a:ext cx="25" cy="248450"/>
            </a:xfrm>
            <a:custGeom>
              <a:avLst/>
              <a:gdLst/>
              <a:ahLst/>
              <a:cxnLst/>
              <a:rect l="l" t="t" r="r" b="b"/>
              <a:pathLst>
                <a:path w="1" h="9938" fill="none" extrusionOk="0">
                  <a:moveTo>
                    <a:pt x="0" y="0"/>
                  </a:moveTo>
                  <a:lnTo>
                    <a:pt x="0" y="9937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32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475051"/>
              </p:ext>
            </p:extLst>
          </p:nvPr>
        </p:nvGraphicFramePr>
        <p:xfrm>
          <a:off x="0" y="1"/>
          <a:ext cx="9144000" cy="5143505"/>
        </p:xfrm>
        <a:graphic>
          <a:graphicData uri="http://schemas.openxmlformats.org/drawingml/2006/table">
            <a:tbl>
              <a:tblPr/>
              <a:tblGrid>
                <a:gridCol w="1600200"/>
                <a:gridCol w="907868"/>
                <a:gridCol w="959033"/>
                <a:gridCol w="70974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362173">
                <a:tc rowSpan="3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 gridSpan="5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31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Дотации на поддержку мер по обеспечению сбалансированности бюджетов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15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Городовиковское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148 741,4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247 981,3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197 885,8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2 312,4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2 312,4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Ики-Бурульское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149 694,9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216 189,6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196 446,4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1 377,0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1 377,0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Кетченеровское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134 720,7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207 004,4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185 327,9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Лаганское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189 894,9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301 196,3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288 241,6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Малодербетовское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378 248,0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453 085,0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276 094,5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17 455,9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17 455,9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100 291,7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153 181,6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148 787,4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119 269,6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254 410,4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233 607,3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6 146,5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6 146,5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131 121,7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184 507,3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163 399,6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6 887,3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6 887,3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388 874,3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493 422,9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493 201,7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33 313,3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33 313,3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124 325,6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188 353,8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188 207,5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163 230,8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238 617,5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199 218,3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9 593,0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9 593,0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293 661,5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348 885,6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195 330,3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193 660,1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308 346,5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290 192,1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1 060 462,3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2 029 290,1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1 814 723,1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67 233,5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67 233,5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51107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3 576 197,5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5 624 472,2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4 870 663,4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159 318,9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159 318,9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33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79253398"/>
              </p:ext>
            </p:extLst>
          </p:nvPr>
        </p:nvGraphicFramePr>
        <p:xfrm>
          <a:off x="2" y="26562"/>
          <a:ext cx="9143998" cy="5144404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32332">
                <a:tc rowSpan="3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7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Субсидии на капитальный ремонт, ремонт и содержание автомобильных дорог общего пользования местного значения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Субсидии бюджетам на </a:t>
                      </a:r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оснащение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объектов спортивной инфраструктуры спортивно-технологическим оборудованием(закупка спортивно-технологического оборудования для создания малых спортивных площадок)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2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Times New Roman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12 706,7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12 706,7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9 756,4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9 386,9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3 459,5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15 258,9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15 258,9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Times New Roman"/>
                        </a:rPr>
                        <a:t>Яшалтинское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7 195,6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2 758,4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Times New Roman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59 906,9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59 906,9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  <a:tr h="23742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Times New Roman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197 872,5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173 670,9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16 549,9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16 549,9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16 549,9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34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1"/>
          <a:ext cx="9144000" cy="5144401"/>
        </p:xfrm>
        <a:graphic>
          <a:graphicData uri="http://schemas.openxmlformats.org/drawingml/2006/table">
            <a:tbl>
              <a:tblPr/>
              <a:tblGrid>
                <a:gridCol w="1672044"/>
                <a:gridCol w="836023"/>
                <a:gridCol w="836023"/>
                <a:gridCol w="832758"/>
                <a:gridCol w="574764"/>
                <a:gridCol w="809898"/>
                <a:gridCol w="813164"/>
                <a:gridCol w="813164"/>
                <a:gridCol w="813164"/>
                <a:gridCol w="574764"/>
                <a:gridCol w="568234"/>
              </a:tblGrid>
              <a:tr h="23417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56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софинансирование капитальных вложений в объекты государственной (муниципальной) собственности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создание в общеобразовательных организациях, расположенных в сельской местности, условий для занятий физической культурой и спортом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9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26 100,0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</a:rPr>
                        <a:t>18 555,4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</a:rPr>
                        <a:t>10 268,4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8 040,0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8 039,3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2 269,7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2 269,6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7 800,0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14 629,2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10 329,1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13 300,0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14 104,8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11 069,9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17 190,2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3 245,8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3 245,8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8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93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107 700,0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88 035,1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51 222,1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21 436,6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21 436,6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21 436,6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35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0"/>
          <a:ext cx="9143998" cy="5144398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3256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поддержку отрасли культуры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бюджетам на реализацию мероприятий  по содействию созданию в субъектах Российской Федерации новых мест в общеобразовательных организациях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44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19 830,1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19 830,1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25 635,9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12 780,5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283 139,9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287 032,9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110 269,9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22 439,0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22 419,2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21 084,9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15 354,6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4 153,2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1 153,2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170 791,5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170 791,5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170 791,5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2 270,5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2 270,5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4 217,4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4 217,4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6 363,2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6 363,2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24 567,4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22 147,4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11 500,0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9 580,1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3 600,0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3 600,0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3 600,0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76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79 250,1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76 810,3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469 531,4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541 649,5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341 380,9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36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403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306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51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поддержку государственных программ субъектов Российской Федерации и муниципальных программ формирования современной городской среды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обеспечение развития и укрепления материально-технической базы  домов культуры в населенных пунктах с числом жителей до 50 тыс. человек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3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4 265,3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4 265,3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5 398,0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5 398,0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12 132,6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12 132,6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13 663,3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13 663,3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2 454,0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2 454,0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14 949,0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14 949,0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06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1 375,7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1 375,7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078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42 827,5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41 884,7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67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93 235,7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92 292,9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8 020,7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8 020,7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37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400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851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129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бюджетам муниципальных образований на финансовое обеспечение государственных полномочий по организации отдыха детей в каникулярное время в лагерях дневного пребывания на базе муниципальных образовательных учреждений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Прочие субсидии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171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</a:rPr>
                        <a:t>856,4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1 140,9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1 140,9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3 865,3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2 185,3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502,2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671,3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</a:rPr>
                        <a:t>671,3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633,2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633,2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562,3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754,9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754,9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1 001,3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1 335,0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1 335,0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</a:rPr>
                        <a:t>550,0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729,2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729,2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430,3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574,8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574,8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1 892,3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1 892,3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545,2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727,8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727,8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514,1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687,7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687,7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2 445,2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2 425,8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121,3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1 106,9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1 424,5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1 424,5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128,7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1 230,0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1 230,0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742,7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971,8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971,8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526,4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698,9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698,9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2 166,2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2 166,2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872,0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1 021,0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1 021,0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117,1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820,5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1 099,4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1 099,4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5 798,7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5 798,7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7 953,7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10 497,2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10 497,2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132,0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72 251,1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71 895,0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3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16 984,0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22 334,3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22 334,3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131,5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10 000,0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92 390,6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90 335,1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latin typeface="Calibri" pitchFamily="34" charset="0"/>
                        </a:rPr>
                        <a:t>903,4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latin typeface="Calibri" pitchFamily="34" charset="0"/>
                        </a:rPr>
                        <a:t>97,8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38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394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05216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87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обеспечение мероприятий по переселению граждан из аварийного жилищного фонда, в том числе переселению граждан из аварийного жилищного фонда с учетом необходимости развития малоэтажного жилищного строительства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реализацию мероприятий по обеспечению жильем молодых семей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7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1 010,8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1 010,8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1 010,8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1 442,5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1 732,8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1 732,8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397,9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408,1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408,1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851,8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851,8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1 553,0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1 488,1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1 424,0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2 122,4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2 256,8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2 156,0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166,8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166,8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2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1 267,1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1 223,9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1 223,9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520,3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445,9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445,9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739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23 023,4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15 861,5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12 441,0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12 286,9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latin typeface="Calibri" pitchFamily="34" charset="0"/>
                        </a:rPr>
                        <a:t>12 286,9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716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23 023,4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15 861,5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22 305,4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22 305,4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22 104,9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39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3450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1758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864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 на реализацию мероприятий по устойчивому развитию сельских территорий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 создание в Республике Калмыкия дополнительных мест для детей в возрасте от 2 месяцев до 3 лет в образовательных организациях, осуществляющих образовательную деятельность по образовательным программам дошкольного образования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04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806,6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806,6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508,3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508,3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957,4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2 340,4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2 340,4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7 030,6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7 030,6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13 007,6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13 007,6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13 007,6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6 696,1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6 696,1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65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10 533,5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10 533,5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67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127 383,4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127 383,4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127 383,4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7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28 872,9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28 872,9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140 391,0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140 391,0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140 391,0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575500"/>
            <a:ext cx="6440343" cy="212365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Администратор </a:t>
            </a:r>
            <a:r>
              <a:rPr lang="ru-RU" sz="1200" b="1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доходов </a:t>
            </a: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 –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рган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власти (местного самоуправления), орган управления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государственным  внебюджетным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фондом, Центральный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банк Российской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Федерации,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казенное учреждение,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осуществляющий(ее),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контроль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за правильностью исчисления,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полнотой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 своевременностью  уплаты, начисление,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учет,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взыскание, принятие решений о возврате (зачете) излишне  уплаченных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(взысканных) платежей,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пеней и штрафов 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ним, являющихся 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доходами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  бюджетной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системы</a:t>
            </a:r>
            <a:r>
              <a:rPr lang="ru-RU" sz="1200" spc="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4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РФ.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Администратор источников финансирования дефицита</a:t>
            </a:r>
            <a:r>
              <a:rPr lang="ru-RU" sz="1200" b="1" spc="4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  -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рган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государственной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власти  (местного  самоуправления),  орган управления </a:t>
            </a:r>
            <a:r>
              <a:rPr lang="ru-RU" sz="1200" spc="5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сударственным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внеб</a:t>
            </a:r>
            <a:r>
              <a:rPr lang="ru-RU" sz="1200" spc="-5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ю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spc="-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ж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тным фон</a:t>
            </a:r>
            <a:r>
              <a:rPr lang="ru-RU" sz="1200" spc="-2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м, иная организация, имеющий(</a:t>
            </a:r>
            <a:r>
              <a:rPr lang="ru-RU" sz="1200" spc="-5" dirty="0" err="1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</a:t>
            </a:r>
            <a:r>
              <a:rPr lang="ru-RU" sz="1200" dirty="0" err="1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я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) право ос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щест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ля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т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ь о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ерации с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источниками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финансирования дефицита</a:t>
            </a:r>
            <a:r>
              <a:rPr lang="ru-RU" sz="1200" spc="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бюджета.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2822993"/>
            <a:ext cx="6440343" cy="2123658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 -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</a:t>
            </a:r>
            <a:r>
              <a:rPr lang="ru-RU" sz="1200" b="1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консолидированный -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вод бюджетов бюджетной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системы РФ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на соответствующей территории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(за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исключением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государственных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внебюджетных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фондов). 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Бюджетное</a:t>
            </a:r>
            <a:r>
              <a:rPr lang="ru-RU" sz="1200" b="1" spc="-9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обязательство -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асходные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обязательства,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подлежащие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исполнению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в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соответствующем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финансовом</a:t>
            </a:r>
            <a:r>
              <a:rPr lang="ru-RU" sz="1200" spc="28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3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году.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Бюджетные</a:t>
            </a:r>
            <a:r>
              <a:rPr lang="ru-RU" sz="1200" b="1" spc="-5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ассигнования -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редельные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объемы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денежных средств,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предусмотренные в соответствующем финансовом </a:t>
            </a:r>
            <a:r>
              <a:rPr lang="ru-RU" sz="1200" spc="-2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году 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для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исполнения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бюджетных</a:t>
            </a:r>
            <a:r>
              <a:rPr lang="ru-RU" sz="1200" spc="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Бюджетный</a:t>
            </a:r>
            <a:r>
              <a:rPr lang="ru-RU" sz="1200" b="1" spc="-7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b="1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процесс -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еятельность </a:t>
            </a:r>
            <a:r>
              <a:rPr lang="ru-RU" sz="120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подготовке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проектов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утверждению и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исполнению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бюджетов, 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контролю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за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их исполнением,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осуществлению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бюджетного </a:t>
            </a:r>
            <a:r>
              <a:rPr lang="ru-RU" sz="1200" spc="-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учета, составлению, внешней проверке,  рассмотрению и утверждению </a:t>
            </a:r>
            <a:r>
              <a:rPr lang="ru-RU" sz="1200" spc="-15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бюджетной</a:t>
            </a:r>
            <a:r>
              <a:rPr lang="ru-RU" sz="1200" spc="5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 </a:t>
            </a:r>
            <a:r>
              <a:rPr lang="ru-RU" sz="1200" spc="-10" dirty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отчетности.</a:t>
            </a:r>
            <a:endParaRPr lang="ru-RU" sz="1200" dirty="0">
              <a:latin typeface="Calibri" panose="020F0502020204030204" pitchFamily="34" charset="0"/>
              <a:ea typeface="Cambria Math" pitchFamily="18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92384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40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38514" y="0"/>
          <a:ext cx="9143998" cy="5144398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209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40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финансовое обеспечение дорожной деятельности в рамках реализации национального проекта "Безопасные и качественные автомобильные дороги" (проведение работ в городских агломерациях)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строительство и реконструкцию (модернизацию) объектов питьевого водоснабжения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4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24 374,8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22 673,8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22 673,8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38 258,0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30 564,4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281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73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405 862,8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209 142,5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58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444 120,8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239 706,9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24 374,8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22 673,8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22 673,8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41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38514" y="0"/>
          <a:ext cx="9143998" cy="5144402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13015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2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создание дополнительных мест для детей в возрасте от 1,5 до 3 лет в образовательных организациях, осуществляющих образовательную деятельность по образовательным программам дошкольного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Субсидии на софинансирование капитальных вложений в объекты государственной (муниципальной) собственности в рамках реализации мероприятий по устойчивому развитию сельских территорий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15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10 541,4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14 503,9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16 871,0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16 871,0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16 170,0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11 106,2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15 606,3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15 606,3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30 400,0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30 400,0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14 281,3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2 021,5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2 021,5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1 491,3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949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2 039,3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134 281,8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134 281,8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13 419,8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33 644,0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33 644,0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20 030,5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93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21 000,0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7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187 044,0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187 044,0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82 396,4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164 280,5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168 780,6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46 687,4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42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398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0184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02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содержание ребенка в семье опекуна и приемной семье, а также вознаграждение, причитающееся приемному родителю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компенсацию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образовательные программы дошкольного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889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1 851,0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2 520,5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2 520,4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2 736,9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2 031,0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2 030,9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1 876,4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2 698,3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2 698,2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686,2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910,1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1 340,3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787,0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1 102,8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1 102,7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4 423,0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4 583,6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4 583,6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4 067,2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2 877,7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2 877,6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1 675,4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1 502,4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1 502,0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1 585,6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2 174,4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2 174,4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1 608,3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1 940,8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1 940,7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1 155,4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1 414,7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1 414,6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6 170,8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5 152,4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5 141,2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1 126,1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1 126,1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3 903,3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4 165,3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4 165,3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1 202,7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1 121,2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1 121,1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6 770,7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7 555,1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7 555,0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2 070,5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2 021,4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4 091,1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5 591,4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5 590,9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1 355,1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1 310,0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1 310,0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5 769,0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4 871,2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4 871,2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2 165,3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1 355,4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1 354,7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36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11 686,5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6 260,3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6 260,2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53,6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1 220,3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1 983,0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1 983,0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4 289,1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2 968,2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2 911,8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1 177,3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1 467,2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1 442,0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383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16 602,3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16 548,8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16 473,3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22 026,9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28 984,5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28 909,1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6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72 057,2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67 686,3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67 541,8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42 885,7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49 928,6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49 777,7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43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38514" y="0"/>
          <a:ext cx="9143998" cy="5144394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4083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090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выполнение передаваемых полномочий субъектов Российской Федерации в сфере образования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содействие достижению целевых показателей региональных программ развития агропромышленного комплекса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2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109 985,6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148 285,2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148 196,6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112 920,8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148 627,1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148 626,6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99 336,2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133 304,7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133 300,8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137 487,4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196 839,1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196 785,1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84 122,6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115 950,7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115 732,7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81 346,5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103 884,2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103 836,3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719,1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93 854,7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125 909,5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125 166,8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70 017,6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93 190,1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92 685,9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153 779,3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209 796,9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209 736,3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426,0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114 150,5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147 581,0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147 570,0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660,4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96 888,4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130 481,5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128 963,2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133,1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1 361,7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106 906,4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142 182,8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140 382,4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1 369,8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137 334,5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184 648,6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184 619,9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196,8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859 820,5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1 113 369,1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1 111 281,2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61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2 257 951,0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2 994 050,5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2 986 883,8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7 778,6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1 971,6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1 971,6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44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-38514" y="0"/>
          <a:ext cx="9143998" cy="5144403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3879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66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осуществление первичного воинского учета на территориях, где отсутствуют военные комиссариаты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 на осуществление полномочий по составлению списков кандидатов в присяжные заседатели федеральных судов общей юрисдикции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6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457,7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457,7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1 082,4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1 082,4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1 082,4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867,5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542,6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693,4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545,6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941,6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40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5817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9 672,5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9 791,5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9 791,5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45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403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1381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2918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бюджетам муниципальных образований на финансовое обеспечение государственных полномочий по организации и осуществлению деятельности по опеке и попечительству в отношении граждан, признанных судом недееспособными или ограниченно дееспособными, совершеннолетних граждан, нуждающихся в опеке и попечительстве по состоянию здоровья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бюджетам муниципальных образований на финансовое обеспечение государственных полномочий в области архивного дела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38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435,7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435,7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106,9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67,3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63,0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70,2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78,5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185,7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327,4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381,6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337,4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179,8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93,8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311,2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275,0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121,7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97,1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348,6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1 012,9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1 012,8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426,7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74,5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8504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3 203,9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2 753,2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85,9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5 062,0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5 062,0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4 500,7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46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402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14381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на возмещение части затрат на уплату процентов по инвестиционным кредитам (займам) в агропромышленном комплексе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бюджетам муниципальных образований на финансовое обеспечение государственных полномочий в сфере поддержки сельскохозяйственного производства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1 649,2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1 649,1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1 743,2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1 742,4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1 927,0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1 924,6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1 936,3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1 934,4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1 899,0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1 891,4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1 846,1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1 840,7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1 895,5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1 892,2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1 882,8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1 872,3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1 888,2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1 885,1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2 221,0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2 201,0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1 823,7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1 823,7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4069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1 839,0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38,4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2 285,5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2 280,8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96965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580,1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578,9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908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590,9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25 416,6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25 355,6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47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" y="0"/>
          <a:ext cx="9143998" cy="5144404"/>
        </p:xfrm>
        <a:graphic>
          <a:graphicData uri="http://schemas.openxmlformats.org/drawingml/2006/table">
            <a:tbl>
              <a:tblPr/>
              <a:tblGrid>
                <a:gridCol w="1672045"/>
                <a:gridCol w="836022"/>
                <a:gridCol w="836022"/>
                <a:gridCol w="832757"/>
                <a:gridCol w="574765"/>
                <a:gridCol w="809898"/>
                <a:gridCol w="813163"/>
                <a:gridCol w="813163"/>
                <a:gridCol w="813163"/>
                <a:gridCol w="574765"/>
                <a:gridCol w="568235"/>
              </a:tblGrid>
              <a:tr h="24247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в том числе: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76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Субвенции бюджетам муниципальных районов на осуществление государственных полномочий по выравниванию бюджетной обеспеченности поселений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Иные межбюджетны трансферты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74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уточн.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первоначальный 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исполнено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исп-я от первонач.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%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исп-я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от </a:t>
                      </a:r>
                      <a:r>
                        <a:rPr lang="ru-RU" sz="800" b="0" i="0" u="none" strike="noStrike" dirty="0" err="1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</a:t>
                      </a:r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. плана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Городовиковское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4 648,2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4 648,2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40 100,5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Ики-Бурульское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5 369,1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5 369,1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1 985,5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1 985,5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Кетченеровское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5 091,0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Лаганское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3 239,8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3 239,8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1 075,0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Малодербетовское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4 882,3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4 882,3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Октябрьское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3 955,6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3 955,6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35,2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Приютненское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4 339,0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4 339,0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1 601,3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1 601,2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Сарпинское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5 043,5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5 043,5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#ДЕЛ/0!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Целинное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6 212,5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6 212,5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5 719,3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5 719,3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Черноземельское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2 386,1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2 386,1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#ДЕЛ/0!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Юстинское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4 312,7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4 312,7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Яшалтинское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3 498,0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Яшкульское РМО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4 930,5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4 930,5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475,5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Элистинский городской округ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287,5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47790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ИТОГО:</a:t>
                      </a:r>
                    </a:p>
                  </a:txBody>
                  <a:tcPr marL="6704" marR="6704" marT="670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57 908,3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57 908,3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51 363,3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11 328,0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22,1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48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-1"/>
            <a:ext cx="9144001" cy="719847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Исполнение налоговых и неналоговых доходов республиканского бюджета за </a:t>
            </a:r>
          </a:p>
          <a:p>
            <a:pPr algn="ctr"/>
            <a:r>
              <a:rPr lang="ru-RU" sz="1600" b="1" dirty="0" smtClean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2019 год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584771"/>
          <a:ext cx="9144001" cy="4558675"/>
        </p:xfrm>
        <a:graphic>
          <a:graphicData uri="http://schemas.openxmlformats.org/drawingml/2006/table">
            <a:tbl>
              <a:tblPr/>
              <a:tblGrid>
                <a:gridCol w="2481085"/>
                <a:gridCol w="1476644"/>
                <a:gridCol w="1408618"/>
                <a:gridCol w="1424622"/>
                <a:gridCol w="1008443"/>
                <a:gridCol w="1344589"/>
              </a:tblGrid>
              <a:tr h="310068">
                <a:tc row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Наименование показателя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Факт  </a:t>
                      </a:r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(тыс. руб.)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Уточненный план </a:t>
                      </a: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2019 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года </a:t>
                      </a:r>
                      <a:endParaRPr lang="ru-RU" sz="800" b="1" i="0" u="none" strike="noStrike" dirty="0" smtClean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(тыс. руб.)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Отчет об </a:t>
                      </a: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исполнении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(тыс. руб.) </a:t>
                      </a:r>
                      <a:endParaRPr lang="ru-RU" sz="8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Процент исполнения в </a:t>
                      </a: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2019 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году, %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Рост (снижение) поступлений 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1561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 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года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2019 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года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к </a:t>
                      </a:r>
                      <a:r>
                        <a:rPr lang="ru-RU" sz="800" b="1" i="0" u="none" strike="noStrike" dirty="0" smtClean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2018 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году, % 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208393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Налоговые и неналоговые доходы 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5 728 883,3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6 353 965,90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5 872 477,2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92,42%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102,51%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прибыль организаций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2 234 971,2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2 408 528,90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2 436 410,52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101,16%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109,01%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доходы физических лиц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1 285 222,7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t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1 353 387,30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1 338 968,33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104,18%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Акцизы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661 862,5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800 141,90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795 147,52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99,38%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120,14%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1006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Налог, взимаемый в связи с применением упрощенной системы налогообложения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105 061,4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111 541,50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123 072,64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110,34%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117,14%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имущество организаций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1 136 483,7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1 180 166,50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854 534,02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72,41%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75,19%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Транспортный налог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178 485,6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196 061,70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205 622,63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104,88%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115,20%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 на игорный бизнес</a:t>
                      </a: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3 071,3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3 696,00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99,24%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119,43%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1006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Налоги, сборы и регулярные платежи за пользование природными ресурсами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633,2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662,4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825,06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124,56%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130,30%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Государственная пошлина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35 312,2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30 787,70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29 670,93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84,02%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503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Задолженность и перерасчеты по отмененным налогам, сборам и иным обязательным платежам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23,1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1,78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7,69%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5503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использования имущества, находящегося в государственной собственности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13 522,2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34 771,30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8 113,19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23,33%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60,00%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3861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Платежи при пользовании природными ресурсами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6 375,0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9 069,20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9 102,45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142,78%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1006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оказания платных услуг и компенсации затрат государства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11 263,0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12 098,50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18 738,13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154,88%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166,37%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0498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Доходы от продажи материальных и нематериальных активов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457,8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103 416,40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t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2 754,99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2,66%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601,79%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08393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Административные платежи и сборы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426,2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462,4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488,05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105,55%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114,51%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208393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Штрафы, санкции, возмещение ущерба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90 834,2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109 174,20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105 316,58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96,47%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115,94%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16042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rtl="0" fontAlgn="ctr"/>
                      <a:r>
                        <a:rPr lang="ru-RU" sz="800" b="0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Прочие  доходы</a:t>
                      </a:r>
                      <a:r>
                        <a:rPr lang="ru-RU" sz="8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</a:rPr>
                        <a:t> </a:t>
                      </a:r>
                      <a:endParaRPr lang="ru-RU" sz="800" b="0" i="0" u="none" strike="noStrike" dirty="0">
                        <a:solidFill>
                          <a:schemeClr val="bg1"/>
                        </a:solidFill>
                        <a:latin typeface="Calibri" pitchFamily="34" charset="0"/>
                      </a:endParaRPr>
                    </a:p>
                  </a:txBody>
                  <a:tcPr marL="54429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0" i="0" u="none" strike="noStrike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-35 125,7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-59 956,81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843C0C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tx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rtl="0" fontAlgn="ctr"/>
                      <a:r>
                        <a:rPr lang="ru-RU" sz="800" b="1" i="0" u="none" strike="noStrike" dirty="0">
                          <a:solidFill>
                            <a:srgbClr val="843C0C"/>
                          </a:solidFill>
                          <a:latin typeface="Calibri" pitchFamily="34" charset="0"/>
                        </a:rPr>
                        <a:t> </a:t>
                      </a:r>
                    </a:p>
                  </a:txBody>
                  <a:tcPr marL="6048" marR="6048" marT="6048" marB="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9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116" cy="1018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Основные показатели бюджетов ЮФО 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за 2019 год* </a:t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(млн.руб.)</a:t>
            </a:r>
          </a:p>
        </p:txBody>
      </p:sp>
      <p:graphicFrame>
        <p:nvGraphicFramePr>
          <p:cNvPr id="308" name="Google Shape;308;p29"/>
          <p:cNvGraphicFramePr/>
          <p:nvPr/>
        </p:nvGraphicFramePr>
        <p:xfrm>
          <a:off x="2743200" y="272374"/>
          <a:ext cx="6128428" cy="4567948"/>
        </p:xfrm>
        <a:graphic>
          <a:graphicData uri="http://schemas.openxmlformats.org/drawingml/2006/table">
            <a:tbl>
              <a:tblPr>
                <a:noFill/>
                <a:tableStyleId>{6182D9B4-80B2-4205-8621-30CB7F4B7148}</a:tableStyleId>
              </a:tblPr>
              <a:tblGrid>
                <a:gridCol w="153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321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321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21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2884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Субъекты</a:t>
                      </a:r>
                      <a:r>
                        <a:rPr lang="ru-RU" sz="1400" baseline="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 ЮФО</a:t>
                      </a:r>
                      <a:endParaRPr sz="14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Доходы</a:t>
                      </a:r>
                      <a:endParaRPr sz="11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Расходы</a:t>
                      </a:r>
                      <a:endParaRPr sz="1100" dirty="0">
                        <a:solidFill>
                          <a:srgbClr val="666666"/>
                        </a:solidFill>
                        <a:latin typeface="Nunito Sans"/>
                        <a:ea typeface="Nunito Sans"/>
                        <a:cs typeface="Nunito Sans"/>
                        <a:sym typeface="Nunito Sans"/>
                      </a:endParaRP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Дефицит (-)/ </a:t>
                      </a:r>
                      <a:r>
                        <a:rPr lang="ru-RU" sz="1100" dirty="0" err="1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Профицит</a:t>
                      </a:r>
                      <a:r>
                        <a:rPr lang="ru-RU" sz="1100" dirty="0" smtClean="0">
                          <a:solidFill>
                            <a:srgbClr val="666666"/>
                          </a:solidFill>
                          <a:latin typeface="Nunito Sans"/>
                          <a:ea typeface="Nunito Sans"/>
                          <a:cs typeface="Nunito Sans"/>
                          <a:sym typeface="Nunito Sans"/>
                        </a:rPr>
                        <a:t> (+) </a:t>
                      </a:r>
                    </a:p>
                  </a:txBody>
                  <a:tcPr marL="91425" marR="91425" marT="68575" marB="6857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Краснодарский край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291 490,20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262 956,17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28534,03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Республика Калмыкия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15 639,45</a:t>
                      </a:r>
                      <a:endParaRPr lang="ru-RU" sz="1100" b="1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1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16 107,16</a:t>
                      </a:r>
                      <a:endParaRPr lang="ru-RU" sz="1100" b="1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1" i="0" u="none" strike="noStrike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-467,71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Адыгея (Адыгея)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24 282,83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24 595,34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-312,51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Астраханская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49 863,99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45 237,69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4626,3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3F3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Волгоградская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110 417,29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107 984,29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2433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г. Севастополь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38 390,89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40 702,02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-2311,13</a:t>
                      </a:r>
                    </a:p>
                  </a:txBody>
                  <a:tcPr marL="9525" marR="9525" marT="9525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Республика Крым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176 806,06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177 081,32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-275,26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50488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Ростовская область </a:t>
                      </a:r>
                    </a:p>
                  </a:txBody>
                  <a:tcPr marL="9525" marR="9525" marT="7144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182 598,67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185 899,58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-3300,91</a:t>
                      </a:r>
                    </a:p>
                  </a:txBody>
                  <a:tcPr marL="9525" marR="9525" marT="9525" marB="0" anchor="ctr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D9D9D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09" name="Google Shape;309;p2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49</a:t>
            </a:fld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0" y="4449769"/>
            <a:ext cx="258511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* по данным официального сайта Федерального казначейства </a:t>
            </a:r>
            <a:r>
              <a:rPr lang="en-US" sz="1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ru-RU" sz="1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1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//www.roskazna.ru/</a:t>
            </a:r>
            <a:endParaRPr lang="ru-RU" sz="1100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777240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lvl="1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Ведомственная структура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расходов</a:t>
            </a:r>
            <a:r>
              <a:rPr lang="ru-RU" sz="1200" b="1" spc="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аспределение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распорядителям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средств, </a:t>
            </a:r>
            <a:r>
              <a:rPr lang="ru-RU" sz="1200" spc="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разделам,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подразделам,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целевым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статьям и видам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расходов бюджетной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классификации РФ.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Внутренний</a:t>
            </a:r>
            <a:r>
              <a:rPr lang="ru-RU" sz="1200" b="1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долг  - </a:t>
            </a:r>
            <a:r>
              <a:rPr lang="ru-RU" sz="1200" spc="-1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3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</a:t>
            </a:r>
            <a:r>
              <a:rPr lang="ru-RU" sz="1200" spc="-8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выра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ый 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ал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ю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(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лях), а так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лг с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бъ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кт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	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и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ици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аль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ых образований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перед Российской Федерацией,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выраженный в иностранной</a:t>
            </a:r>
            <a:r>
              <a:rPr lang="ru-RU" sz="1200" spc="1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валюте.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2822993"/>
            <a:ext cx="6440343" cy="17543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администратор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</a:t>
            </a:r>
            <a:r>
              <a:rPr lang="ru-RU" sz="1200" b="1" spc="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Центральный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банк Российской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Федерации,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 учреждение,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имеющий(ее)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своем ведении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администраторов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</a:t>
            </a:r>
            <a:r>
              <a:rPr lang="ru-RU" sz="1200" spc="16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Главный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распорядитель бюджетных средств</a:t>
            </a:r>
            <a:r>
              <a:rPr lang="ru-RU" sz="1200" b="1" spc="1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(ГРБС)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или наиболее значимое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науки, образования,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культуры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здравоохранения,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напрямую получающий(ее)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из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наделенный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правом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распределять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 подведомственными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распорядителями 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получателями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средств.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620596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282299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50</a:t>
            </a:fld>
            <a:endParaRPr/>
          </a:p>
        </p:txBody>
      </p:sp>
      <p:sp>
        <p:nvSpPr>
          <p:cNvPr id="7" name="Google Shape;345;p32"/>
          <p:cNvSpPr txBox="1">
            <a:spLocks/>
          </p:cNvSpPr>
          <p:nvPr/>
        </p:nvSpPr>
        <p:spPr>
          <a:xfrm>
            <a:off x="4647163" y="772541"/>
            <a:ext cx="4203414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Nunito Sans"/>
                <a:cs typeface="Times New Roman" pitchFamily="18" charset="0"/>
                <a:sym typeface="Nunito Sans"/>
              </a:rPr>
              <a:t>+201,4 млн. рублей</a:t>
            </a: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/>
            </a:r>
            <a:b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</a:b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Налог на прибыль организаций </a:t>
            </a:r>
          </a:p>
        </p:txBody>
      </p:sp>
      <p:sp>
        <p:nvSpPr>
          <p:cNvPr id="8" name="Google Shape;346;p32"/>
          <p:cNvSpPr txBox="1">
            <a:spLocks/>
          </p:cNvSpPr>
          <p:nvPr/>
        </p:nvSpPr>
        <p:spPr>
          <a:xfrm>
            <a:off x="4647163" y="1525738"/>
            <a:ext cx="4203414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+133,3 млн. рублей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unito Sans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Акцизы</a:t>
            </a:r>
          </a:p>
        </p:txBody>
      </p:sp>
      <p:sp>
        <p:nvSpPr>
          <p:cNvPr id="9" name="Google Shape;347;p32"/>
          <p:cNvSpPr txBox="1">
            <a:spLocks/>
          </p:cNvSpPr>
          <p:nvPr/>
        </p:nvSpPr>
        <p:spPr>
          <a:xfrm>
            <a:off x="4647163" y="2334638"/>
            <a:ext cx="4203414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Nunito Sans"/>
              <a:buNone/>
              <a:tabLst/>
              <a:defRPr/>
            </a:pPr>
            <a:r>
              <a:rPr kumimoji="0" lang="ru-RU" sz="240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Nunito Sans"/>
                <a:cs typeface="Times New Roman" pitchFamily="18" charset="0"/>
                <a:sym typeface="Nunito Sans"/>
              </a:rPr>
              <a:t>+53,7 млн. рублей</a:t>
            </a:r>
            <a:endParaRPr kumimoji="0" lang="ru-RU" sz="240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unito Sans"/>
                <a:ea typeface="Nunito Sans"/>
                <a:cs typeface="Nunito Sans"/>
                <a:sym typeface="Nunito Sans"/>
              </a:rPr>
              <a:t>НДФЛ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10" name="Google Shape;346;p32"/>
          <p:cNvSpPr txBox="1">
            <a:spLocks/>
          </p:cNvSpPr>
          <p:nvPr/>
        </p:nvSpPr>
        <p:spPr>
          <a:xfrm>
            <a:off x="4647163" y="3139936"/>
            <a:ext cx="4203414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buClr>
                <a:srgbClr val="FFFFFF"/>
              </a:buClr>
              <a:buSzPts val="2400"/>
            </a:pPr>
            <a:r>
              <a:rPr lang="ru-RU" sz="2400" dirty="0" smtClean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+27,1 млн. рублей</a:t>
            </a:r>
          </a:p>
          <a:p>
            <a:pPr lvl="0">
              <a:spcBef>
                <a:spcPts val="600"/>
              </a:spcBef>
              <a:buClr>
                <a:schemeClr val="dk1"/>
              </a:buClr>
              <a:buSzPts val="1100"/>
            </a:pPr>
            <a:r>
              <a:rPr lang="ru-RU" dirty="0" smtClean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Транспортный налог</a:t>
            </a:r>
          </a:p>
        </p:txBody>
      </p:sp>
      <p:sp>
        <p:nvSpPr>
          <p:cNvPr id="11" name="Google Shape;345;p32"/>
          <p:cNvSpPr txBox="1">
            <a:spLocks/>
          </p:cNvSpPr>
          <p:nvPr/>
        </p:nvSpPr>
        <p:spPr>
          <a:xfrm>
            <a:off x="4647163" y="156697"/>
            <a:ext cx="4203414" cy="518961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FFFFFF"/>
              </a:buClr>
              <a:buSzPts val="2400"/>
            </a:pPr>
            <a:r>
              <a:rPr lang="ru-RU" sz="1800" b="1" dirty="0" smtClean="0">
                <a:solidFill>
                  <a:srgbClr val="FFFFFF"/>
                </a:solidFill>
                <a:latin typeface="Times New Roman" pitchFamily="18" charset="0"/>
                <a:ea typeface="Nunito Sans"/>
                <a:cs typeface="Times New Roman" pitchFamily="18" charset="0"/>
                <a:sym typeface="Nunito Sans"/>
              </a:rPr>
              <a:t>Увеличение поступлений по налогам:</a:t>
            </a:r>
          </a:p>
        </p:txBody>
      </p:sp>
      <p:graphicFrame>
        <p:nvGraphicFramePr>
          <p:cNvPr id="17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51327468"/>
              </p:ext>
            </p:extLst>
          </p:nvPr>
        </p:nvGraphicFramePr>
        <p:xfrm>
          <a:off x="0" y="0"/>
          <a:ext cx="4526604" cy="3534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 Box 30"/>
          <p:cNvSpPr txBox="1">
            <a:spLocks noChangeArrowheads="1"/>
          </p:cNvSpPr>
          <p:nvPr/>
        </p:nvSpPr>
        <p:spPr bwMode="auto">
          <a:xfrm>
            <a:off x="1342837" y="772541"/>
            <a:ext cx="7134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 </a:t>
            </a:r>
            <a:r>
              <a:rPr lang="ru-RU" b="1" kern="1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119,3</a:t>
            </a:r>
          </a:p>
        </p:txBody>
      </p:sp>
      <p:sp>
        <p:nvSpPr>
          <p:cNvPr id="19" name="Text Box 30"/>
          <p:cNvSpPr txBox="1">
            <a:spLocks noChangeArrowheads="1"/>
          </p:cNvSpPr>
          <p:nvPr/>
        </p:nvSpPr>
        <p:spPr bwMode="auto">
          <a:xfrm>
            <a:off x="2255221" y="1051810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5 728,9</a:t>
            </a:r>
          </a:p>
        </p:txBody>
      </p:sp>
      <p:sp>
        <p:nvSpPr>
          <p:cNvPr id="20" name="Text Box 30"/>
          <p:cNvSpPr txBox="1">
            <a:spLocks noChangeArrowheads="1"/>
          </p:cNvSpPr>
          <p:nvPr/>
        </p:nvSpPr>
        <p:spPr bwMode="auto">
          <a:xfrm>
            <a:off x="3197086" y="964700"/>
            <a:ext cx="723275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b="1" kern="1200" dirty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5 872,5</a:t>
            </a:r>
          </a:p>
        </p:txBody>
      </p:sp>
      <p:sp>
        <p:nvSpPr>
          <p:cNvPr id="21" name="Овал 20"/>
          <p:cNvSpPr>
            <a:spLocks noChangeArrowheads="1"/>
          </p:cNvSpPr>
          <p:nvPr/>
        </p:nvSpPr>
        <p:spPr bwMode="auto">
          <a:xfrm>
            <a:off x="1579920" y="1885738"/>
            <a:ext cx="1249447" cy="331912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kern="1200" dirty="0" smtClean="0">
                <a:solidFill>
                  <a:srgbClr val="00B050"/>
                </a:solidFill>
                <a:latin typeface="Calibri"/>
              </a:rPr>
              <a:t>111,9%</a:t>
            </a:r>
            <a:endParaRPr lang="ru-RU" sz="1200" b="1" kern="1200" dirty="0">
              <a:solidFill>
                <a:srgbClr val="00B050"/>
              </a:solidFill>
              <a:latin typeface="Calibri"/>
            </a:endParaRPr>
          </a:p>
        </p:txBody>
      </p:sp>
      <p:sp>
        <p:nvSpPr>
          <p:cNvPr id="22" name="Овал 14"/>
          <p:cNvSpPr>
            <a:spLocks noChangeArrowheads="1"/>
          </p:cNvSpPr>
          <p:nvPr/>
        </p:nvSpPr>
        <p:spPr bwMode="auto">
          <a:xfrm>
            <a:off x="2667087" y="1880267"/>
            <a:ext cx="1253274" cy="226221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kern="1200" dirty="0">
                <a:solidFill>
                  <a:srgbClr val="00B050"/>
                </a:solidFill>
                <a:latin typeface="Calibri" pitchFamily="34" charset="0"/>
                <a:ea typeface="+mn-ea"/>
                <a:cs typeface="Arial" charset="0"/>
              </a:rPr>
              <a:t>102,5%</a:t>
            </a:r>
          </a:p>
        </p:txBody>
      </p:sp>
      <p:sp>
        <p:nvSpPr>
          <p:cNvPr id="24" name=" 3"/>
          <p:cNvSpPr/>
          <p:nvPr/>
        </p:nvSpPr>
        <p:spPr>
          <a:xfrm>
            <a:off x="1579920" y="1684700"/>
            <a:ext cx="952634" cy="421788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66FF66"/>
          </a:solidFill>
          <a:scene3d>
            <a:camera prst="perspectiveLeft" zoom="91000"/>
            <a:lightRig rig="threePt" dir="t">
              <a:rot lat="0" lon="0" rev="20640000"/>
            </a:lightRig>
          </a:scene3d>
          <a:sp3d z="-161800" extrusionH="600" contourW="3000">
            <a:bevelT w="48600" h="18600" prst="relaxedInset"/>
            <a:bevelB w="48600" h="8600" prst="relaxedInset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 3"/>
          <p:cNvSpPr/>
          <p:nvPr/>
        </p:nvSpPr>
        <p:spPr>
          <a:xfrm>
            <a:off x="2690062" y="1684700"/>
            <a:ext cx="952634" cy="421788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66FF66"/>
          </a:solidFill>
          <a:scene3d>
            <a:camera prst="perspectiveLeft" zoom="91000"/>
            <a:lightRig rig="threePt" dir="t">
              <a:rot lat="0" lon="0" rev="20640000"/>
            </a:lightRig>
          </a:scene3d>
          <a:sp3d z="-161800" extrusionH="600" contourW="3000">
            <a:bevelT w="48600" h="18600" prst="relaxedInset"/>
            <a:bevelB w="48600" h="8600" prst="relaxedInset"/>
          </a:sp3d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6" name="Google Shape;615;p43"/>
          <p:cNvGrpSpPr/>
          <p:nvPr/>
        </p:nvGrpSpPr>
        <p:grpSpPr>
          <a:xfrm>
            <a:off x="195472" y="3717156"/>
            <a:ext cx="320378" cy="320378"/>
            <a:chOff x="1278900" y="2333250"/>
            <a:chExt cx="381175" cy="381175"/>
          </a:xfrm>
        </p:grpSpPr>
        <p:sp>
          <p:nvSpPr>
            <p:cNvPr id="27" name="Google Shape;616;p43"/>
            <p:cNvSpPr/>
            <p:nvPr/>
          </p:nvSpPr>
          <p:spPr>
            <a:xfrm>
              <a:off x="1278900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3" y="0"/>
                  </a:moveTo>
                  <a:lnTo>
                    <a:pt x="7623" y="0"/>
                  </a:lnTo>
                  <a:lnTo>
                    <a:pt x="7233" y="0"/>
                  </a:lnTo>
                  <a:lnTo>
                    <a:pt x="6844" y="49"/>
                  </a:lnTo>
                  <a:lnTo>
                    <a:pt x="6454" y="98"/>
                  </a:lnTo>
                  <a:lnTo>
                    <a:pt x="6089" y="147"/>
                  </a:lnTo>
                  <a:lnTo>
                    <a:pt x="5723" y="244"/>
                  </a:lnTo>
                  <a:lnTo>
                    <a:pt x="5358" y="341"/>
                  </a:lnTo>
                  <a:lnTo>
                    <a:pt x="4993" y="463"/>
                  </a:lnTo>
                  <a:lnTo>
                    <a:pt x="4652" y="609"/>
                  </a:lnTo>
                  <a:lnTo>
                    <a:pt x="4311" y="755"/>
                  </a:lnTo>
                  <a:lnTo>
                    <a:pt x="3994" y="926"/>
                  </a:lnTo>
                  <a:lnTo>
                    <a:pt x="3678" y="1096"/>
                  </a:lnTo>
                  <a:lnTo>
                    <a:pt x="3361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29" y="2777"/>
                  </a:lnTo>
                  <a:lnTo>
                    <a:pt x="1510" y="3069"/>
                  </a:lnTo>
                  <a:lnTo>
                    <a:pt x="1291" y="3361"/>
                  </a:lnTo>
                  <a:lnTo>
                    <a:pt x="1096" y="3678"/>
                  </a:lnTo>
                  <a:lnTo>
                    <a:pt x="926" y="3995"/>
                  </a:lnTo>
                  <a:lnTo>
                    <a:pt x="755" y="4311"/>
                  </a:lnTo>
                  <a:lnTo>
                    <a:pt x="609" y="4652"/>
                  </a:lnTo>
                  <a:lnTo>
                    <a:pt x="463" y="4993"/>
                  </a:lnTo>
                  <a:lnTo>
                    <a:pt x="341" y="5358"/>
                  </a:lnTo>
                  <a:lnTo>
                    <a:pt x="244" y="5724"/>
                  </a:lnTo>
                  <a:lnTo>
                    <a:pt x="146" y="6089"/>
                  </a:lnTo>
                  <a:lnTo>
                    <a:pt x="97" y="6454"/>
                  </a:lnTo>
                  <a:lnTo>
                    <a:pt x="49" y="6844"/>
                  </a:lnTo>
                  <a:lnTo>
                    <a:pt x="0" y="7234"/>
                  </a:lnTo>
                  <a:lnTo>
                    <a:pt x="0" y="7623"/>
                  </a:lnTo>
                  <a:lnTo>
                    <a:pt x="0" y="7623"/>
                  </a:lnTo>
                  <a:lnTo>
                    <a:pt x="0" y="8013"/>
                  </a:lnTo>
                  <a:lnTo>
                    <a:pt x="49" y="8403"/>
                  </a:lnTo>
                  <a:lnTo>
                    <a:pt x="97" y="8793"/>
                  </a:lnTo>
                  <a:lnTo>
                    <a:pt x="146" y="9158"/>
                  </a:lnTo>
                  <a:lnTo>
                    <a:pt x="244" y="9523"/>
                  </a:lnTo>
                  <a:lnTo>
                    <a:pt x="341" y="9889"/>
                  </a:lnTo>
                  <a:lnTo>
                    <a:pt x="463" y="10254"/>
                  </a:lnTo>
                  <a:lnTo>
                    <a:pt x="609" y="10595"/>
                  </a:lnTo>
                  <a:lnTo>
                    <a:pt x="755" y="10936"/>
                  </a:lnTo>
                  <a:lnTo>
                    <a:pt x="926" y="11252"/>
                  </a:lnTo>
                  <a:lnTo>
                    <a:pt x="1096" y="11569"/>
                  </a:lnTo>
                  <a:lnTo>
                    <a:pt x="1291" y="11886"/>
                  </a:lnTo>
                  <a:lnTo>
                    <a:pt x="1510" y="12178"/>
                  </a:lnTo>
                  <a:lnTo>
                    <a:pt x="1729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1" y="13956"/>
                  </a:lnTo>
                  <a:lnTo>
                    <a:pt x="3678" y="14151"/>
                  </a:lnTo>
                  <a:lnTo>
                    <a:pt x="3994" y="14321"/>
                  </a:lnTo>
                  <a:lnTo>
                    <a:pt x="4311" y="14492"/>
                  </a:lnTo>
                  <a:lnTo>
                    <a:pt x="4652" y="14638"/>
                  </a:lnTo>
                  <a:lnTo>
                    <a:pt x="4993" y="14784"/>
                  </a:lnTo>
                  <a:lnTo>
                    <a:pt x="5358" y="14906"/>
                  </a:lnTo>
                  <a:lnTo>
                    <a:pt x="5723" y="15003"/>
                  </a:lnTo>
                  <a:lnTo>
                    <a:pt x="6089" y="15100"/>
                  </a:lnTo>
                  <a:lnTo>
                    <a:pt x="6454" y="15149"/>
                  </a:lnTo>
                  <a:lnTo>
                    <a:pt x="6844" y="15198"/>
                  </a:lnTo>
                  <a:lnTo>
                    <a:pt x="7233" y="15247"/>
                  </a:lnTo>
                  <a:lnTo>
                    <a:pt x="7623" y="15247"/>
                  </a:lnTo>
                  <a:lnTo>
                    <a:pt x="7623" y="15247"/>
                  </a:lnTo>
                  <a:lnTo>
                    <a:pt x="8013" y="15247"/>
                  </a:lnTo>
                  <a:lnTo>
                    <a:pt x="8403" y="15198"/>
                  </a:lnTo>
                  <a:lnTo>
                    <a:pt x="8792" y="15149"/>
                  </a:lnTo>
                  <a:lnTo>
                    <a:pt x="9158" y="15100"/>
                  </a:lnTo>
                  <a:lnTo>
                    <a:pt x="9523" y="15003"/>
                  </a:lnTo>
                  <a:lnTo>
                    <a:pt x="9888" y="14906"/>
                  </a:lnTo>
                  <a:lnTo>
                    <a:pt x="10253" y="14784"/>
                  </a:lnTo>
                  <a:lnTo>
                    <a:pt x="10594" y="14638"/>
                  </a:lnTo>
                  <a:lnTo>
                    <a:pt x="10935" y="14492"/>
                  </a:lnTo>
                  <a:lnTo>
                    <a:pt x="11252" y="14321"/>
                  </a:lnTo>
                  <a:lnTo>
                    <a:pt x="11569" y="14151"/>
                  </a:lnTo>
                  <a:lnTo>
                    <a:pt x="11885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3" y="12738"/>
                  </a:lnTo>
                  <a:lnTo>
                    <a:pt x="13517" y="12470"/>
                  </a:lnTo>
                  <a:lnTo>
                    <a:pt x="13736" y="12178"/>
                  </a:lnTo>
                  <a:lnTo>
                    <a:pt x="13955" y="11886"/>
                  </a:lnTo>
                  <a:lnTo>
                    <a:pt x="14150" y="11569"/>
                  </a:lnTo>
                  <a:lnTo>
                    <a:pt x="14321" y="11252"/>
                  </a:lnTo>
                  <a:lnTo>
                    <a:pt x="14491" y="10936"/>
                  </a:lnTo>
                  <a:lnTo>
                    <a:pt x="14637" y="10595"/>
                  </a:lnTo>
                  <a:lnTo>
                    <a:pt x="14783" y="10254"/>
                  </a:lnTo>
                  <a:lnTo>
                    <a:pt x="14905" y="9889"/>
                  </a:lnTo>
                  <a:lnTo>
                    <a:pt x="15003" y="9523"/>
                  </a:lnTo>
                  <a:lnTo>
                    <a:pt x="15100" y="9158"/>
                  </a:lnTo>
                  <a:lnTo>
                    <a:pt x="15149" y="8793"/>
                  </a:lnTo>
                  <a:lnTo>
                    <a:pt x="15198" y="8403"/>
                  </a:lnTo>
                  <a:lnTo>
                    <a:pt x="15246" y="8013"/>
                  </a:lnTo>
                  <a:lnTo>
                    <a:pt x="15246" y="7623"/>
                  </a:lnTo>
                  <a:lnTo>
                    <a:pt x="15246" y="7623"/>
                  </a:lnTo>
                  <a:lnTo>
                    <a:pt x="15246" y="7234"/>
                  </a:lnTo>
                  <a:lnTo>
                    <a:pt x="15198" y="6844"/>
                  </a:lnTo>
                  <a:lnTo>
                    <a:pt x="15149" y="6454"/>
                  </a:lnTo>
                  <a:lnTo>
                    <a:pt x="15100" y="6089"/>
                  </a:lnTo>
                  <a:lnTo>
                    <a:pt x="15003" y="5724"/>
                  </a:lnTo>
                  <a:lnTo>
                    <a:pt x="14905" y="5358"/>
                  </a:lnTo>
                  <a:lnTo>
                    <a:pt x="14783" y="4993"/>
                  </a:lnTo>
                  <a:lnTo>
                    <a:pt x="14637" y="4652"/>
                  </a:lnTo>
                  <a:lnTo>
                    <a:pt x="14491" y="4311"/>
                  </a:lnTo>
                  <a:lnTo>
                    <a:pt x="14321" y="3995"/>
                  </a:lnTo>
                  <a:lnTo>
                    <a:pt x="14150" y="3678"/>
                  </a:lnTo>
                  <a:lnTo>
                    <a:pt x="13955" y="3361"/>
                  </a:lnTo>
                  <a:lnTo>
                    <a:pt x="13736" y="3069"/>
                  </a:lnTo>
                  <a:lnTo>
                    <a:pt x="13517" y="2777"/>
                  </a:lnTo>
                  <a:lnTo>
                    <a:pt x="13273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5" y="1291"/>
                  </a:lnTo>
                  <a:lnTo>
                    <a:pt x="11569" y="1096"/>
                  </a:lnTo>
                  <a:lnTo>
                    <a:pt x="11252" y="926"/>
                  </a:lnTo>
                  <a:lnTo>
                    <a:pt x="10935" y="755"/>
                  </a:lnTo>
                  <a:lnTo>
                    <a:pt x="10594" y="609"/>
                  </a:lnTo>
                  <a:lnTo>
                    <a:pt x="10253" y="463"/>
                  </a:lnTo>
                  <a:lnTo>
                    <a:pt x="9888" y="341"/>
                  </a:lnTo>
                  <a:lnTo>
                    <a:pt x="9523" y="244"/>
                  </a:lnTo>
                  <a:lnTo>
                    <a:pt x="9158" y="147"/>
                  </a:lnTo>
                  <a:lnTo>
                    <a:pt x="8792" y="98"/>
                  </a:lnTo>
                  <a:lnTo>
                    <a:pt x="8403" y="49"/>
                  </a:lnTo>
                  <a:lnTo>
                    <a:pt x="8013" y="0"/>
                  </a:lnTo>
                  <a:lnTo>
                    <a:pt x="7623" y="0"/>
                  </a:lnTo>
                  <a:lnTo>
                    <a:pt x="7623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617;p43"/>
            <p:cNvSpPr/>
            <p:nvPr/>
          </p:nvSpPr>
          <p:spPr>
            <a:xfrm>
              <a:off x="15254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618;p43"/>
            <p:cNvSpPr/>
            <p:nvPr/>
          </p:nvSpPr>
          <p:spPr>
            <a:xfrm>
              <a:off x="13696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8" y="0"/>
                  </a:moveTo>
                  <a:lnTo>
                    <a:pt x="878" y="0"/>
                  </a:lnTo>
                  <a:lnTo>
                    <a:pt x="1048" y="25"/>
                  </a:lnTo>
                  <a:lnTo>
                    <a:pt x="1219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9" y="1827"/>
                  </a:lnTo>
                  <a:lnTo>
                    <a:pt x="1048" y="1876"/>
                  </a:lnTo>
                  <a:lnTo>
                    <a:pt x="878" y="1900"/>
                  </a:lnTo>
                  <a:lnTo>
                    <a:pt x="878" y="1900"/>
                  </a:lnTo>
                  <a:lnTo>
                    <a:pt x="707" y="1876"/>
                  </a:lnTo>
                  <a:lnTo>
                    <a:pt x="537" y="1827"/>
                  </a:lnTo>
                  <a:lnTo>
                    <a:pt x="391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1" y="171"/>
                  </a:lnTo>
                  <a:lnTo>
                    <a:pt x="537" y="73"/>
                  </a:lnTo>
                  <a:lnTo>
                    <a:pt x="707" y="25"/>
                  </a:lnTo>
                  <a:lnTo>
                    <a:pt x="878" y="0"/>
                  </a:lnTo>
                  <a:lnTo>
                    <a:pt x="878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19;p43"/>
            <p:cNvSpPr/>
            <p:nvPr/>
          </p:nvSpPr>
          <p:spPr>
            <a:xfrm>
              <a:off x="1369600" y="2604200"/>
              <a:ext cx="199750" cy="40825"/>
            </a:xfrm>
            <a:custGeom>
              <a:avLst/>
              <a:gdLst/>
              <a:ahLst/>
              <a:cxnLst/>
              <a:rect l="l" t="t" r="r" b="b"/>
              <a:pathLst>
                <a:path w="7990" h="1633" fill="none" extrusionOk="0">
                  <a:moveTo>
                    <a:pt x="7989" y="0"/>
                  </a:moveTo>
                  <a:lnTo>
                    <a:pt x="7989" y="0"/>
                  </a:lnTo>
                  <a:lnTo>
                    <a:pt x="7575" y="366"/>
                  </a:lnTo>
                  <a:lnTo>
                    <a:pt x="7137" y="707"/>
                  </a:lnTo>
                  <a:lnTo>
                    <a:pt x="6650" y="975"/>
                  </a:lnTo>
                  <a:lnTo>
                    <a:pt x="6163" y="1218"/>
                  </a:lnTo>
                  <a:lnTo>
                    <a:pt x="5627" y="1389"/>
                  </a:lnTo>
                  <a:lnTo>
                    <a:pt x="5115" y="1535"/>
                  </a:lnTo>
                  <a:lnTo>
                    <a:pt x="4555" y="1608"/>
                  </a:lnTo>
                  <a:lnTo>
                    <a:pt x="3995" y="1632"/>
                  </a:lnTo>
                  <a:lnTo>
                    <a:pt x="3995" y="1632"/>
                  </a:lnTo>
                  <a:lnTo>
                    <a:pt x="3435" y="1608"/>
                  </a:lnTo>
                  <a:lnTo>
                    <a:pt x="2875" y="1535"/>
                  </a:lnTo>
                  <a:lnTo>
                    <a:pt x="2363" y="1389"/>
                  </a:lnTo>
                  <a:lnTo>
                    <a:pt x="1828" y="1218"/>
                  </a:lnTo>
                  <a:lnTo>
                    <a:pt x="1340" y="975"/>
                  </a:lnTo>
                  <a:lnTo>
                    <a:pt x="853" y="707"/>
                  </a:lnTo>
                  <a:lnTo>
                    <a:pt x="415" y="366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78887" y="3686902"/>
            <a:ext cx="3667186" cy="422099"/>
            <a:chOff x="616776" y="263389"/>
            <a:chExt cx="1700230" cy="726459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796146" y="270030"/>
              <a:ext cx="1520860" cy="71981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616776" y="263389"/>
              <a:ext cx="1520860" cy="719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Темп роста составил  102,5%</a:t>
              </a:r>
              <a:endParaRPr lang="ru-RU" b="1" kern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92130" y="4195713"/>
            <a:ext cx="4195863" cy="721115"/>
            <a:chOff x="743327" y="-309650"/>
            <a:chExt cx="1573679" cy="1299498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796146" y="270030"/>
              <a:ext cx="1520860" cy="719818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Прямоугольник 35"/>
            <p:cNvSpPr/>
            <p:nvPr/>
          </p:nvSpPr>
          <p:spPr>
            <a:xfrm>
              <a:off x="743327" y="-309650"/>
              <a:ext cx="1520860" cy="719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4290" tIns="34290" rIns="34290" bIns="3429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Исполнение уточненных </a:t>
              </a:r>
            </a:p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плановых показателей 92,4%</a:t>
              </a:r>
              <a:endParaRPr lang="ru-RU" b="1" kern="1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2" name="Google Shape;625;p43"/>
          <p:cNvGrpSpPr/>
          <p:nvPr/>
        </p:nvGrpSpPr>
        <p:grpSpPr>
          <a:xfrm>
            <a:off x="195472" y="4234596"/>
            <a:ext cx="320380" cy="339410"/>
            <a:chOff x="2623275" y="2333250"/>
            <a:chExt cx="381175" cy="381175"/>
          </a:xfrm>
        </p:grpSpPr>
        <p:sp>
          <p:nvSpPr>
            <p:cNvPr id="43" name="Google Shape;626;p43"/>
            <p:cNvSpPr/>
            <p:nvPr/>
          </p:nvSpPr>
          <p:spPr>
            <a:xfrm>
              <a:off x="2623275" y="2333250"/>
              <a:ext cx="381175" cy="381175"/>
            </a:xfrm>
            <a:custGeom>
              <a:avLst/>
              <a:gdLst/>
              <a:ahLst/>
              <a:cxnLst/>
              <a:rect l="l" t="t" r="r" b="b"/>
              <a:pathLst>
                <a:path w="15247" h="15247" fill="none" extrusionOk="0">
                  <a:moveTo>
                    <a:pt x="7624" y="0"/>
                  </a:moveTo>
                  <a:lnTo>
                    <a:pt x="7624" y="0"/>
                  </a:lnTo>
                  <a:lnTo>
                    <a:pt x="7234" y="0"/>
                  </a:lnTo>
                  <a:lnTo>
                    <a:pt x="6844" y="49"/>
                  </a:lnTo>
                  <a:lnTo>
                    <a:pt x="6455" y="98"/>
                  </a:lnTo>
                  <a:lnTo>
                    <a:pt x="6089" y="147"/>
                  </a:lnTo>
                  <a:lnTo>
                    <a:pt x="5724" y="244"/>
                  </a:lnTo>
                  <a:lnTo>
                    <a:pt x="5359" y="341"/>
                  </a:lnTo>
                  <a:lnTo>
                    <a:pt x="4994" y="463"/>
                  </a:lnTo>
                  <a:lnTo>
                    <a:pt x="4653" y="609"/>
                  </a:lnTo>
                  <a:lnTo>
                    <a:pt x="4312" y="755"/>
                  </a:lnTo>
                  <a:lnTo>
                    <a:pt x="3995" y="926"/>
                  </a:lnTo>
                  <a:lnTo>
                    <a:pt x="3678" y="1096"/>
                  </a:lnTo>
                  <a:lnTo>
                    <a:pt x="3362" y="1291"/>
                  </a:lnTo>
                  <a:lnTo>
                    <a:pt x="3069" y="1510"/>
                  </a:lnTo>
                  <a:lnTo>
                    <a:pt x="2777" y="1730"/>
                  </a:lnTo>
                  <a:lnTo>
                    <a:pt x="2509" y="1973"/>
                  </a:lnTo>
                  <a:lnTo>
                    <a:pt x="2241" y="2241"/>
                  </a:lnTo>
                  <a:lnTo>
                    <a:pt x="1973" y="2509"/>
                  </a:lnTo>
                  <a:lnTo>
                    <a:pt x="1730" y="2777"/>
                  </a:lnTo>
                  <a:lnTo>
                    <a:pt x="1511" y="3069"/>
                  </a:lnTo>
                  <a:lnTo>
                    <a:pt x="1292" y="3361"/>
                  </a:lnTo>
                  <a:lnTo>
                    <a:pt x="1097" y="3678"/>
                  </a:lnTo>
                  <a:lnTo>
                    <a:pt x="926" y="3995"/>
                  </a:lnTo>
                  <a:lnTo>
                    <a:pt x="756" y="4311"/>
                  </a:lnTo>
                  <a:lnTo>
                    <a:pt x="610" y="4652"/>
                  </a:lnTo>
                  <a:lnTo>
                    <a:pt x="463" y="4993"/>
                  </a:lnTo>
                  <a:lnTo>
                    <a:pt x="342" y="5358"/>
                  </a:lnTo>
                  <a:lnTo>
                    <a:pt x="244" y="5724"/>
                  </a:lnTo>
                  <a:lnTo>
                    <a:pt x="147" y="6089"/>
                  </a:lnTo>
                  <a:lnTo>
                    <a:pt x="98" y="6454"/>
                  </a:lnTo>
                  <a:lnTo>
                    <a:pt x="49" y="6844"/>
                  </a:lnTo>
                  <a:lnTo>
                    <a:pt x="1" y="7234"/>
                  </a:lnTo>
                  <a:lnTo>
                    <a:pt x="1" y="7623"/>
                  </a:lnTo>
                  <a:lnTo>
                    <a:pt x="1" y="7623"/>
                  </a:lnTo>
                  <a:lnTo>
                    <a:pt x="1" y="8013"/>
                  </a:lnTo>
                  <a:lnTo>
                    <a:pt x="49" y="8403"/>
                  </a:lnTo>
                  <a:lnTo>
                    <a:pt x="98" y="8793"/>
                  </a:lnTo>
                  <a:lnTo>
                    <a:pt x="147" y="9158"/>
                  </a:lnTo>
                  <a:lnTo>
                    <a:pt x="244" y="9523"/>
                  </a:lnTo>
                  <a:lnTo>
                    <a:pt x="342" y="9889"/>
                  </a:lnTo>
                  <a:lnTo>
                    <a:pt x="463" y="10254"/>
                  </a:lnTo>
                  <a:lnTo>
                    <a:pt x="610" y="10595"/>
                  </a:lnTo>
                  <a:lnTo>
                    <a:pt x="756" y="10936"/>
                  </a:lnTo>
                  <a:lnTo>
                    <a:pt x="926" y="11252"/>
                  </a:lnTo>
                  <a:lnTo>
                    <a:pt x="1097" y="11569"/>
                  </a:lnTo>
                  <a:lnTo>
                    <a:pt x="1292" y="11886"/>
                  </a:lnTo>
                  <a:lnTo>
                    <a:pt x="1511" y="12178"/>
                  </a:lnTo>
                  <a:lnTo>
                    <a:pt x="1730" y="12470"/>
                  </a:lnTo>
                  <a:lnTo>
                    <a:pt x="1973" y="12738"/>
                  </a:lnTo>
                  <a:lnTo>
                    <a:pt x="2241" y="13006"/>
                  </a:lnTo>
                  <a:lnTo>
                    <a:pt x="2509" y="13274"/>
                  </a:lnTo>
                  <a:lnTo>
                    <a:pt x="2777" y="13517"/>
                  </a:lnTo>
                  <a:lnTo>
                    <a:pt x="3069" y="13737"/>
                  </a:lnTo>
                  <a:lnTo>
                    <a:pt x="3362" y="13956"/>
                  </a:lnTo>
                  <a:lnTo>
                    <a:pt x="3678" y="14151"/>
                  </a:lnTo>
                  <a:lnTo>
                    <a:pt x="3995" y="14321"/>
                  </a:lnTo>
                  <a:lnTo>
                    <a:pt x="4312" y="14492"/>
                  </a:lnTo>
                  <a:lnTo>
                    <a:pt x="4653" y="14638"/>
                  </a:lnTo>
                  <a:lnTo>
                    <a:pt x="4994" y="14784"/>
                  </a:lnTo>
                  <a:lnTo>
                    <a:pt x="5359" y="14906"/>
                  </a:lnTo>
                  <a:lnTo>
                    <a:pt x="5724" y="15003"/>
                  </a:lnTo>
                  <a:lnTo>
                    <a:pt x="6089" y="15100"/>
                  </a:lnTo>
                  <a:lnTo>
                    <a:pt x="6455" y="15149"/>
                  </a:lnTo>
                  <a:lnTo>
                    <a:pt x="6844" y="15198"/>
                  </a:lnTo>
                  <a:lnTo>
                    <a:pt x="7234" y="15247"/>
                  </a:lnTo>
                  <a:lnTo>
                    <a:pt x="7624" y="15247"/>
                  </a:lnTo>
                  <a:lnTo>
                    <a:pt x="7624" y="15247"/>
                  </a:lnTo>
                  <a:lnTo>
                    <a:pt x="8014" y="15247"/>
                  </a:lnTo>
                  <a:lnTo>
                    <a:pt x="8403" y="15198"/>
                  </a:lnTo>
                  <a:lnTo>
                    <a:pt x="8793" y="15149"/>
                  </a:lnTo>
                  <a:lnTo>
                    <a:pt x="9158" y="15100"/>
                  </a:lnTo>
                  <a:lnTo>
                    <a:pt x="9524" y="15003"/>
                  </a:lnTo>
                  <a:lnTo>
                    <a:pt x="9889" y="14906"/>
                  </a:lnTo>
                  <a:lnTo>
                    <a:pt x="10254" y="14784"/>
                  </a:lnTo>
                  <a:lnTo>
                    <a:pt x="10595" y="14638"/>
                  </a:lnTo>
                  <a:lnTo>
                    <a:pt x="10936" y="14492"/>
                  </a:lnTo>
                  <a:lnTo>
                    <a:pt x="11253" y="14321"/>
                  </a:lnTo>
                  <a:lnTo>
                    <a:pt x="11569" y="14151"/>
                  </a:lnTo>
                  <a:lnTo>
                    <a:pt x="11886" y="13956"/>
                  </a:lnTo>
                  <a:lnTo>
                    <a:pt x="12178" y="13737"/>
                  </a:lnTo>
                  <a:lnTo>
                    <a:pt x="12470" y="13517"/>
                  </a:lnTo>
                  <a:lnTo>
                    <a:pt x="12738" y="13274"/>
                  </a:lnTo>
                  <a:lnTo>
                    <a:pt x="13006" y="13006"/>
                  </a:lnTo>
                  <a:lnTo>
                    <a:pt x="13274" y="12738"/>
                  </a:lnTo>
                  <a:lnTo>
                    <a:pt x="13518" y="12470"/>
                  </a:lnTo>
                  <a:lnTo>
                    <a:pt x="13737" y="12178"/>
                  </a:lnTo>
                  <a:lnTo>
                    <a:pt x="13956" y="11886"/>
                  </a:lnTo>
                  <a:lnTo>
                    <a:pt x="14151" y="11569"/>
                  </a:lnTo>
                  <a:lnTo>
                    <a:pt x="14321" y="11252"/>
                  </a:lnTo>
                  <a:lnTo>
                    <a:pt x="14492" y="10936"/>
                  </a:lnTo>
                  <a:lnTo>
                    <a:pt x="14638" y="10595"/>
                  </a:lnTo>
                  <a:lnTo>
                    <a:pt x="14784" y="10254"/>
                  </a:lnTo>
                  <a:lnTo>
                    <a:pt x="14906" y="9889"/>
                  </a:lnTo>
                  <a:lnTo>
                    <a:pt x="15003" y="9523"/>
                  </a:lnTo>
                  <a:lnTo>
                    <a:pt x="15101" y="9158"/>
                  </a:lnTo>
                  <a:lnTo>
                    <a:pt x="15150" y="8793"/>
                  </a:lnTo>
                  <a:lnTo>
                    <a:pt x="15198" y="8403"/>
                  </a:lnTo>
                  <a:lnTo>
                    <a:pt x="15247" y="8013"/>
                  </a:lnTo>
                  <a:lnTo>
                    <a:pt x="15247" y="7623"/>
                  </a:lnTo>
                  <a:lnTo>
                    <a:pt x="15247" y="7623"/>
                  </a:lnTo>
                  <a:lnTo>
                    <a:pt x="15247" y="7234"/>
                  </a:lnTo>
                  <a:lnTo>
                    <a:pt x="15198" y="6844"/>
                  </a:lnTo>
                  <a:lnTo>
                    <a:pt x="15150" y="6454"/>
                  </a:lnTo>
                  <a:lnTo>
                    <a:pt x="15101" y="6089"/>
                  </a:lnTo>
                  <a:lnTo>
                    <a:pt x="15003" y="5724"/>
                  </a:lnTo>
                  <a:lnTo>
                    <a:pt x="14906" y="5358"/>
                  </a:lnTo>
                  <a:lnTo>
                    <a:pt x="14784" y="4993"/>
                  </a:lnTo>
                  <a:lnTo>
                    <a:pt x="14638" y="4652"/>
                  </a:lnTo>
                  <a:lnTo>
                    <a:pt x="14492" y="4311"/>
                  </a:lnTo>
                  <a:lnTo>
                    <a:pt x="14321" y="3995"/>
                  </a:lnTo>
                  <a:lnTo>
                    <a:pt x="14151" y="3678"/>
                  </a:lnTo>
                  <a:lnTo>
                    <a:pt x="13956" y="3361"/>
                  </a:lnTo>
                  <a:lnTo>
                    <a:pt x="13737" y="3069"/>
                  </a:lnTo>
                  <a:lnTo>
                    <a:pt x="13518" y="2777"/>
                  </a:lnTo>
                  <a:lnTo>
                    <a:pt x="13274" y="2509"/>
                  </a:lnTo>
                  <a:lnTo>
                    <a:pt x="13006" y="2241"/>
                  </a:lnTo>
                  <a:lnTo>
                    <a:pt x="12738" y="1973"/>
                  </a:lnTo>
                  <a:lnTo>
                    <a:pt x="12470" y="1730"/>
                  </a:lnTo>
                  <a:lnTo>
                    <a:pt x="12178" y="1510"/>
                  </a:lnTo>
                  <a:lnTo>
                    <a:pt x="11886" y="1291"/>
                  </a:lnTo>
                  <a:lnTo>
                    <a:pt x="11569" y="1096"/>
                  </a:lnTo>
                  <a:lnTo>
                    <a:pt x="11253" y="926"/>
                  </a:lnTo>
                  <a:lnTo>
                    <a:pt x="10936" y="755"/>
                  </a:lnTo>
                  <a:lnTo>
                    <a:pt x="10595" y="609"/>
                  </a:lnTo>
                  <a:lnTo>
                    <a:pt x="10254" y="463"/>
                  </a:lnTo>
                  <a:lnTo>
                    <a:pt x="9889" y="341"/>
                  </a:lnTo>
                  <a:lnTo>
                    <a:pt x="9524" y="244"/>
                  </a:lnTo>
                  <a:lnTo>
                    <a:pt x="9158" y="147"/>
                  </a:lnTo>
                  <a:lnTo>
                    <a:pt x="8793" y="98"/>
                  </a:lnTo>
                  <a:lnTo>
                    <a:pt x="8403" y="49"/>
                  </a:lnTo>
                  <a:lnTo>
                    <a:pt x="8014" y="0"/>
                  </a:lnTo>
                  <a:lnTo>
                    <a:pt x="7624" y="0"/>
                  </a:lnTo>
                  <a:lnTo>
                    <a:pt x="7624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627;p43"/>
            <p:cNvSpPr/>
            <p:nvPr/>
          </p:nvSpPr>
          <p:spPr>
            <a:xfrm>
              <a:off x="2869875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0"/>
                  </a:move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4" y="171"/>
                  </a:lnTo>
                  <a:lnTo>
                    <a:pt x="1510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0" y="1632"/>
                  </a:lnTo>
                  <a:lnTo>
                    <a:pt x="1364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0" y="950"/>
                  </a:lnTo>
                  <a:lnTo>
                    <a:pt x="0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628;p43"/>
            <p:cNvSpPr/>
            <p:nvPr/>
          </p:nvSpPr>
          <p:spPr>
            <a:xfrm>
              <a:off x="2714000" y="2503125"/>
              <a:ext cx="43875" cy="47525"/>
            </a:xfrm>
            <a:custGeom>
              <a:avLst/>
              <a:gdLst/>
              <a:ahLst/>
              <a:cxnLst/>
              <a:rect l="l" t="t" r="r" b="b"/>
              <a:pathLst>
                <a:path w="1755" h="1901" fill="none" extrusionOk="0">
                  <a:moveTo>
                    <a:pt x="877" y="1900"/>
                  </a:moveTo>
                  <a:lnTo>
                    <a:pt x="877" y="1900"/>
                  </a:lnTo>
                  <a:lnTo>
                    <a:pt x="707" y="1876"/>
                  </a:lnTo>
                  <a:lnTo>
                    <a:pt x="536" y="1827"/>
                  </a:lnTo>
                  <a:lnTo>
                    <a:pt x="390" y="1730"/>
                  </a:lnTo>
                  <a:lnTo>
                    <a:pt x="244" y="1632"/>
                  </a:lnTo>
                  <a:lnTo>
                    <a:pt x="147" y="1486"/>
                  </a:lnTo>
                  <a:lnTo>
                    <a:pt x="74" y="1316"/>
                  </a:lnTo>
                  <a:lnTo>
                    <a:pt x="25" y="1145"/>
                  </a:lnTo>
                  <a:lnTo>
                    <a:pt x="1" y="950"/>
                  </a:lnTo>
                  <a:lnTo>
                    <a:pt x="1" y="950"/>
                  </a:lnTo>
                  <a:lnTo>
                    <a:pt x="25" y="755"/>
                  </a:lnTo>
                  <a:lnTo>
                    <a:pt x="74" y="585"/>
                  </a:lnTo>
                  <a:lnTo>
                    <a:pt x="147" y="414"/>
                  </a:lnTo>
                  <a:lnTo>
                    <a:pt x="244" y="268"/>
                  </a:lnTo>
                  <a:lnTo>
                    <a:pt x="390" y="171"/>
                  </a:lnTo>
                  <a:lnTo>
                    <a:pt x="536" y="73"/>
                  </a:lnTo>
                  <a:lnTo>
                    <a:pt x="707" y="25"/>
                  </a:lnTo>
                  <a:lnTo>
                    <a:pt x="877" y="0"/>
                  </a:lnTo>
                  <a:lnTo>
                    <a:pt x="877" y="0"/>
                  </a:lnTo>
                  <a:lnTo>
                    <a:pt x="1048" y="25"/>
                  </a:lnTo>
                  <a:lnTo>
                    <a:pt x="1218" y="73"/>
                  </a:lnTo>
                  <a:lnTo>
                    <a:pt x="1365" y="171"/>
                  </a:lnTo>
                  <a:lnTo>
                    <a:pt x="1511" y="268"/>
                  </a:lnTo>
                  <a:lnTo>
                    <a:pt x="1608" y="414"/>
                  </a:lnTo>
                  <a:lnTo>
                    <a:pt x="1681" y="585"/>
                  </a:lnTo>
                  <a:lnTo>
                    <a:pt x="1730" y="755"/>
                  </a:lnTo>
                  <a:lnTo>
                    <a:pt x="1754" y="950"/>
                  </a:lnTo>
                  <a:lnTo>
                    <a:pt x="1754" y="950"/>
                  </a:lnTo>
                  <a:lnTo>
                    <a:pt x="1730" y="1145"/>
                  </a:lnTo>
                  <a:lnTo>
                    <a:pt x="1681" y="1316"/>
                  </a:lnTo>
                  <a:lnTo>
                    <a:pt x="1608" y="1486"/>
                  </a:lnTo>
                  <a:lnTo>
                    <a:pt x="1511" y="1632"/>
                  </a:lnTo>
                  <a:lnTo>
                    <a:pt x="1365" y="1730"/>
                  </a:lnTo>
                  <a:lnTo>
                    <a:pt x="1218" y="1827"/>
                  </a:lnTo>
                  <a:lnTo>
                    <a:pt x="1048" y="1876"/>
                  </a:lnTo>
                  <a:lnTo>
                    <a:pt x="877" y="1900"/>
                  </a:lnTo>
                  <a:lnTo>
                    <a:pt x="877" y="19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629;p43"/>
            <p:cNvSpPr/>
            <p:nvPr/>
          </p:nvSpPr>
          <p:spPr>
            <a:xfrm>
              <a:off x="2810200" y="2595675"/>
              <a:ext cx="99875" cy="31075"/>
            </a:xfrm>
            <a:custGeom>
              <a:avLst/>
              <a:gdLst/>
              <a:ahLst/>
              <a:cxnLst/>
              <a:rect l="l" t="t" r="r" b="b"/>
              <a:pathLst>
                <a:path w="3995" h="1243" fill="none" extrusionOk="0">
                  <a:moveTo>
                    <a:pt x="1" y="1242"/>
                  </a:moveTo>
                  <a:lnTo>
                    <a:pt x="3995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Text Box 30"/>
          <p:cNvSpPr txBox="1">
            <a:spLocks noChangeArrowheads="1"/>
          </p:cNvSpPr>
          <p:nvPr/>
        </p:nvSpPr>
        <p:spPr bwMode="auto">
          <a:xfrm>
            <a:off x="178887" y="521769"/>
            <a:ext cx="92050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kern="1200" dirty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8" grpId="0"/>
      <p:bldP spid="19" grpId="0"/>
      <p:bldP spid="20" grpId="0"/>
      <p:bldP spid="2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370;p34"/>
          <p:cNvSpPr/>
          <p:nvPr/>
        </p:nvSpPr>
        <p:spPr>
          <a:xfrm>
            <a:off x="3983583" y="3760821"/>
            <a:ext cx="472800" cy="4728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9" name="Google Shape;369;p34"/>
          <p:cNvSpPr/>
          <p:nvPr/>
        </p:nvSpPr>
        <p:spPr>
          <a:xfrm>
            <a:off x="3983583" y="2475021"/>
            <a:ext cx="472800" cy="472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76" name="Овал 75"/>
          <p:cNvSpPr/>
          <p:nvPr/>
        </p:nvSpPr>
        <p:spPr>
          <a:xfrm>
            <a:off x="275841" y="1286163"/>
            <a:ext cx="2724922" cy="2216839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60" name="Google Shape;369;p34"/>
          <p:cNvSpPr/>
          <p:nvPr/>
        </p:nvSpPr>
        <p:spPr>
          <a:xfrm>
            <a:off x="3942960" y="1278773"/>
            <a:ext cx="472800" cy="4728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5" name="Google Shape;374;p34"/>
          <p:cNvSpPr/>
          <p:nvPr/>
        </p:nvSpPr>
        <p:spPr>
          <a:xfrm>
            <a:off x="6154243" y="3687088"/>
            <a:ext cx="472800" cy="4728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53" name="Google Shape;373;p34"/>
          <p:cNvSpPr/>
          <p:nvPr/>
        </p:nvSpPr>
        <p:spPr>
          <a:xfrm>
            <a:off x="6058361" y="2475021"/>
            <a:ext cx="472800" cy="472800"/>
          </a:xfrm>
          <a:prstGeom prst="ellipse">
            <a:avLst/>
          </a:prstGeom>
          <a:solidFill>
            <a:schemeClr val="accent5">
              <a:lumMod val="60000"/>
              <a:lumOff val="40000"/>
              <a:alpha val="7154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8" name="Google Shape;372;p34"/>
          <p:cNvSpPr/>
          <p:nvPr/>
        </p:nvSpPr>
        <p:spPr>
          <a:xfrm>
            <a:off x="6014565" y="129613"/>
            <a:ext cx="472800" cy="472800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42" name="Google Shape;371;p34"/>
          <p:cNvSpPr/>
          <p:nvPr/>
        </p:nvSpPr>
        <p:spPr>
          <a:xfrm>
            <a:off x="6058361" y="1226741"/>
            <a:ext cx="472800" cy="47280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9" name="Google Shape;370;p34"/>
          <p:cNvSpPr/>
          <p:nvPr/>
        </p:nvSpPr>
        <p:spPr>
          <a:xfrm>
            <a:off x="8166410" y="2796250"/>
            <a:ext cx="472800" cy="4728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36" name="Google Shape;369;p34"/>
          <p:cNvSpPr/>
          <p:nvPr/>
        </p:nvSpPr>
        <p:spPr>
          <a:xfrm>
            <a:off x="8166441" y="1237740"/>
            <a:ext cx="472800" cy="4728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5" name="Google Shape;374;p34"/>
          <p:cNvSpPr/>
          <p:nvPr/>
        </p:nvSpPr>
        <p:spPr>
          <a:xfrm>
            <a:off x="3942960" y="129613"/>
            <a:ext cx="472800" cy="4728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902277" y="2694995"/>
            <a:ext cx="504825" cy="421481"/>
          </a:xfrm>
          <a:prstGeom prst="roundRect">
            <a:avLst/>
          </a:prstGeom>
          <a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51</a:t>
            </a:fld>
            <a:endParaRPr lang="en"/>
          </a:p>
        </p:txBody>
      </p:sp>
      <p:grpSp>
        <p:nvGrpSpPr>
          <p:cNvPr id="2" name="Google Shape;540;p43"/>
          <p:cNvGrpSpPr/>
          <p:nvPr/>
        </p:nvGrpSpPr>
        <p:grpSpPr>
          <a:xfrm>
            <a:off x="7911853" y="3017316"/>
            <a:ext cx="509176" cy="416213"/>
            <a:chOff x="1934025" y="1001650"/>
            <a:chExt cx="415300" cy="355600"/>
          </a:xfrm>
        </p:grpSpPr>
        <p:sp>
          <p:nvSpPr>
            <p:cNvPr id="27" name="Google Shape;541;p43"/>
            <p:cNvSpPr/>
            <p:nvPr/>
          </p:nvSpPr>
          <p:spPr>
            <a:xfrm>
              <a:off x="1934025" y="1303650"/>
              <a:ext cx="207650" cy="53600"/>
            </a:xfrm>
            <a:custGeom>
              <a:avLst/>
              <a:gdLst/>
              <a:ahLst/>
              <a:cxnLst/>
              <a:rect l="l" t="t" r="r" b="b"/>
              <a:pathLst>
                <a:path w="8306" h="2144" fill="none" extrusionOk="0">
                  <a:moveTo>
                    <a:pt x="1" y="0"/>
                  </a:moveTo>
                  <a:lnTo>
                    <a:pt x="1" y="487"/>
                  </a:lnTo>
                  <a:lnTo>
                    <a:pt x="1" y="487"/>
                  </a:lnTo>
                  <a:lnTo>
                    <a:pt x="25" y="633"/>
                  </a:lnTo>
                  <a:lnTo>
                    <a:pt x="74" y="755"/>
                  </a:lnTo>
                  <a:lnTo>
                    <a:pt x="147" y="853"/>
                  </a:lnTo>
                  <a:lnTo>
                    <a:pt x="245" y="950"/>
                  </a:lnTo>
                  <a:lnTo>
                    <a:pt x="245" y="950"/>
                  </a:lnTo>
                  <a:lnTo>
                    <a:pt x="391" y="1023"/>
                  </a:lnTo>
                  <a:lnTo>
                    <a:pt x="561" y="1047"/>
                  </a:lnTo>
                  <a:lnTo>
                    <a:pt x="561" y="1047"/>
                  </a:lnTo>
                  <a:lnTo>
                    <a:pt x="732" y="1023"/>
                  </a:lnTo>
                  <a:lnTo>
                    <a:pt x="732" y="1023"/>
                  </a:lnTo>
                  <a:lnTo>
                    <a:pt x="1292" y="853"/>
                  </a:lnTo>
                  <a:lnTo>
                    <a:pt x="1657" y="780"/>
                  </a:lnTo>
                  <a:lnTo>
                    <a:pt x="2071" y="682"/>
                  </a:lnTo>
                  <a:lnTo>
                    <a:pt x="2534" y="609"/>
                  </a:lnTo>
                  <a:lnTo>
                    <a:pt x="3021" y="560"/>
                  </a:lnTo>
                  <a:lnTo>
                    <a:pt x="3581" y="512"/>
                  </a:lnTo>
                  <a:lnTo>
                    <a:pt x="4166" y="487"/>
                  </a:lnTo>
                  <a:lnTo>
                    <a:pt x="4166" y="487"/>
                  </a:lnTo>
                  <a:lnTo>
                    <a:pt x="4604" y="512"/>
                  </a:lnTo>
                  <a:lnTo>
                    <a:pt x="5018" y="536"/>
                  </a:lnTo>
                  <a:lnTo>
                    <a:pt x="5408" y="609"/>
                  </a:lnTo>
                  <a:lnTo>
                    <a:pt x="5773" y="682"/>
                  </a:lnTo>
                  <a:lnTo>
                    <a:pt x="6114" y="780"/>
                  </a:lnTo>
                  <a:lnTo>
                    <a:pt x="6431" y="877"/>
                  </a:lnTo>
                  <a:lnTo>
                    <a:pt x="6699" y="999"/>
                  </a:lnTo>
                  <a:lnTo>
                    <a:pt x="6966" y="1120"/>
                  </a:lnTo>
                  <a:lnTo>
                    <a:pt x="7186" y="1242"/>
                  </a:lnTo>
                  <a:lnTo>
                    <a:pt x="7405" y="1388"/>
                  </a:lnTo>
                  <a:lnTo>
                    <a:pt x="7770" y="1656"/>
                  </a:lnTo>
                  <a:lnTo>
                    <a:pt x="8062" y="1924"/>
                  </a:lnTo>
                  <a:lnTo>
                    <a:pt x="8306" y="2143"/>
                  </a:lnTo>
                </a:path>
              </a:pathLst>
            </a:custGeom>
            <a:noFill/>
            <a:ln w="12175" cap="rnd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29" name="Google Shape;542;p43"/>
            <p:cNvSpPr/>
            <p:nvPr/>
          </p:nvSpPr>
          <p:spPr>
            <a:xfrm>
              <a:off x="2141650" y="1303650"/>
              <a:ext cx="207675" cy="53600"/>
            </a:xfrm>
            <a:custGeom>
              <a:avLst/>
              <a:gdLst/>
              <a:ahLst/>
              <a:cxnLst/>
              <a:rect l="l" t="t" r="r" b="b"/>
              <a:pathLst>
                <a:path w="8307" h="2144" fill="none" extrusionOk="0">
                  <a:moveTo>
                    <a:pt x="1" y="2143"/>
                  </a:moveTo>
                  <a:lnTo>
                    <a:pt x="1" y="2143"/>
                  </a:lnTo>
                  <a:lnTo>
                    <a:pt x="245" y="1924"/>
                  </a:lnTo>
                  <a:lnTo>
                    <a:pt x="537" y="1656"/>
                  </a:lnTo>
                  <a:lnTo>
                    <a:pt x="902" y="1388"/>
                  </a:lnTo>
                  <a:lnTo>
                    <a:pt x="1121" y="1242"/>
                  </a:lnTo>
                  <a:lnTo>
                    <a:pt x="1341" y="1120"/>
                  </a:lnTo>
                  <a:lnTo>
                    <a:pt x="1608" y="999"/>
                  </a:lnTo>
                  <a:lnTo>
                    <a:pt x="1876" y="877"/>
                  </a:lnTo>
                  <a:lnTo>
                    <a:pt x="2193" y="780"/>
                  </a:lnTo>
                  <a:lnTo>
                    <a:pt x="2534" y="682"/>
                  </a:lnTo>
                  <a:lnTo>
                    <a:pt x="2899" y="609"/>
                  </a:lnTo>
                  <a:lnTo>
                    <a:pt x="3289" y="536"/>
                  </a:lnTo>
                  <a:lnTo>
                    <a:pt x="3703" y="512"/>
                  </a:lnTo>
                  <a:lnTo>
                    <a:pt x="4141" y="487"/>
                  </a:lnTo>
                  <a:lnTo>
                    <a:pt x="4141" y="487"/>
                  </a:lnTo>
                  <a:lnTo>
                    <a:pt x="4726" y="512"/>
                  </a:lnTo>
                  <a:lnTo>
                    <a:pt x="5286" y="560"/>
                  </a:lnTo>
                  <a:lnTo>
                    <a:pt x="5773" y="609"/>
                  </a:lnTo>
                  <a:lnTo>
                    <a:pt x="6236" y="682"/>
                  </a:lnTo>
                  <a:lnTo>
                    <a:pt x="6650" y="780"/>
                  </a:lnTo>
                  <a:lnTo>
                    <a:pt x="7015" y="853"/>
                  </a:lnTo>
                  <a:lnTo>
                    <a:pt x="7575" y="1023"/>
                  </a:lnTo>
                  <a:lnTo>
                    <a:pt x="7575" y="1023"/>
                  </a:lnTo>
                  <a:lnTo>
                    <a:pt x="7746" y="1047"/>
                  </a:lnTo>
                  <a:lnTo>
                    <a:pt x="7746" y="1047"/>
                  </a:lnTo>
                  <a:lnTo>
                    <a:pt x="7916" y="1023"/>
                  </a:lnTo>
                  <a:lnTo>
                    <a:pt x="8062" y="950"/>
                  </a:lnTo>
                  <a:lnTo>
                    <a:pt x="8062" y="950"/>
                  </a:lnTo>
                  <a:lnTo>
                    <a:pt x="8160" y="853"/>
                  </a:lnTo>
                  <a:lnTo>
                    <a:pt x="8233" y="755"/>
                  </a:lnTo>
                  <a:lnTo>
                    <a:pt x="8282" y="633"/>
                  </a:lnTo>
                  <a:lnTo>
                    <a:pt x="8306" y="487"/>
                  </a:lnTo>
                  <a:lnTo>
                    <a:pt x="8306" y="0"/>
                  </a:lnTo>
                </a:path>
              </a:pathLst>
            </a:custGeom>
            <a:noFill/>
            <a:ln w="12175" cap="rnd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4" name="Google Shape;543;p43"/>
            <p:cNvSpPr/>
            <p:nvPr/>
          </p:nvSpPr>
          <p:spPr>
            <a:xfrm>
              <a:off x="1934025" y="1001650"/>
              <a:ext cx="207650" cy="331250"/>
            </a:xfrm>
            <a:custGeom>
              <a:avLst/>
              <a:gdLst/>
              <a:ahLst/>
              <a:cxnLst/>
              <a:rect l="l" t="t" r="r" b="b"/>
              <a:pathLst>
                <a:path w="8306" h="13250" fill="none" extrusionOk="0">
                  <a:moveTo>
                    <a:pt x="8306" y="2192"/>
                  </a:moveTo>
                  <a:lnTo>
                    <a:pt x="8306" y="13249"/>
                  </a:lnTo>
                  <a:lnTo>
                    <a:pt x="8306" y="13249"/>
                  </a:lnTo>
                  <a:lnTo>
                    <a:pt x="8062" y="13030"/>
                  </a:lnTo>
                  <a:lnTo>
                    <a:pt x="7770" y="12762"/>
                  </a:lnTo>
                  <a:lnTo>
                    <a:pt x="7405" y="12494"/>
                  </a:lnTo>
                  <a:lnTo>
                    <a:pt x="7186" y="12348"/>
                  </a:lnTo>
                  <a:lnTo>
                    <a:pt x="6966" y="12226"/>
                  </a:lnTo>
                  <a:lnTo>
                    <a:pt x="6699" y="12105"/>
                  </a:lnTo>
                  <a:lnTo>
                    <a:pt x="6431" y="11983"/>
                  </a:lnTo>
                  <a:lnTo>
                    <a:pt x="6114" y="11885"/>
                  </a:lnTo>
                  <a:lnTo>
                    <a:pt x="5773" y="11788"/>
                  </a:lnTo>
                  <a:lnTo>
                    <a:pt x="5408" y="11715"/>
                  </a:lnTo>
                  <a:lnTo>
                    <a:pt x="5018" y="11642"/>
                  </a:lnTo>
                  <a:lnTo>
                    <a:pt x="4604" y="11617"/>
                  </a:lnTo>
                  <a:lnTo>
                    <a:pt x="4166" y="11593"/>
                  </a:lnTo>
                  <a:lnTo>
                    <a:pt x="4166" y="11593"/>
                  </a:lnTo>
                  <a:lnTo>
                    <a:pt x="3581" y="11617"/>
                  </a:lnTo>
                  <a:lnTo>
                    <a:pt x="3021" y="11666"/>
                  </a:lnTo>
                  <a:lnTo>
                    <a:pt x="2534" y="11715"/>
                  </a:lnTo>
                  <a:lnTo>
                    <a:pt x="2071" y="11788"/>
                  </a:lnTo>
                  <a:lnTo>
                    <a:pt x="1657" y="11885"/>
                  </a:lnTo>
                  <a:lnTo>
                    <a:pt x="1292" y="11958"/>
                  </a:lnTo>
                  <a:lnTo>
                    <a:pt x="732" y="12129"/>
                  </a:lnTo>
                  <a:lnTo>
                    <a:pt x="732" y="12129"/>
                  </a:lnTo>
                  <a:lnTo>
                    <a:pt x="561" y="12153"/>
                  </a:lnTo>
                  <a:lnTo>
                    <a:pt x="561" y="12153"/>
                  </a:lnTo>
                  <a:lnTo>
                    <a:pt x="391" y="12129"/>
                  </a:lnTo>
                  <a:lnTo>
                    <a:pt x="245" y="12056"/>
                  </a:lnTo>
                  <a:lnTo>
                    <a:pt x="245" y="12056"/>
                  </a:lnTo>
                  <a:lnTo>
                    <a:pt x="147" y="11958"/>
                  </a:lnTo>
                  <a:lnTo>
                    <a:pt x="74" y="11861"/>
                  </a:lnTo>
                  <a:lnTo>
                    <a:pt x="25" y="11739"/>
                  </a:lnTo>
                  <a:lnTo>
                    <a:pt x="1" y="11593"/>
                  </a:lnTo>
                  <a:lnTo>
                    <a:pt x="1" y="1656"/>
                  </a:lnTo>
                  <a:lnTo>
                    <a:pt x="1" y="1656"/>
                  </a:lnTo>
                  <a:lnTo>
                    <a:pt x="25" y="1534"/>
                  </a:lnTo>
                  <a:lnTo>
                    <a:pt x="50" y="1437"/>
                  </a:lnTo>
                  <a:lnTo>
                    <a:pt x="123" y="1315"/>
                  </a:lnTo>
                  <a:lnTo>
                    <a:pt x="196" y="1242"/>
                  </a:lnTo>
                  <a:lnTo>
                    <a:pt x="196" y="1242"/>
                  </a:lnTo>
                  <a:lnTo>
                    <a:pt x="342" y="1120"/>
                  </a:lnTo>
                  <a:lnTo>
                    <a:pt x="512" y="974"/>
                  </a:lnTo>
                  <a:lnTo>
                    <a:pt x="926" y="755"/>
                  </a:lnTo>
                  <a:lnTo>
                    <a:pt x="1389" y="536"/>
                  </a:lnTo>
                  <a:lnTo>
                    <a:pt x="1901" y="341"/>
                  </a:lnTo>
                  <a:lnTo>
                    <a:pt x="2461" y="195"/>
                  </a:lnTo>
                  <a:lnTo>
                    <a:pt x="3021" y="73"/>
                  </a:lnTo>
                  <a:lnTo>
                    <a:pt x="3581" y="24"/>
                  </a:lnTo>
                  <a:lnTo>
                    <a:pt x="4166" y="0"/>
                  </a:lnTo>
                  <a:lnTo>
                    <a:pt x="4166" y="0"/>
                  </a:lnTo>
                  <a:lnTo>
                    <a:pt x="4531" y="0"/>
                  </a:lnTo>
                  <a:lnTo>
                    <a:pt x="4872" y="49"/>
                  </a:lnTo>
                  <a:lnTo>
                    <a:pt x="5213" y="98"/>
                  </a:lnTo>
                  <a:lnTo>
                    <a:pt x="5530" y="171"/>
                  </a:lnTo>
                  <a:lnTo>
                    <a:pt x="5822" y="268"/>
                  </a:lnTo>
                  <a:lnTo>
                    <a:pt x="6114" y="365"/>
                  </a:lnTo>
                  <a:lnTo>
                    <a:pt x="6358" y="487"/>
                  </a:lnTo>
                  <a:lnTo>
                    <a:pt x="6626" y="609"/>
                  </a:lnTo>
                  <a:lnTo>
                    <a:pt x="7064" y="901"/>
                  </a:lnTo>
                  <a:lnTo>
                    <a:pt x="7429" y="1169"/>
                  </a:lnTo>
                  <a:lnTo>
                    <a:pt x="7746" y="1437"/>
                  </a:lnTo>
                  <a:lnTo>
                    <a:pt x="8014" y="1681"/>
                  </a:lnTo>
                  <a:lnTo>
                    <a:pt x="8014" y="1681"/>
                  </a:lnTo>
                  <a:lnTo>
                    <a:pt x="8136" y="1802"/>
                  </a:lnTo>
                  <a:lnTo>
                    <a:pt x="8136" y="1802"/>
                  </a:lnTo>
                  <a:lnTo>
                    <a:pt x="8209" y="1875"/>
                  </a:lnTo>
                  <a:lnTo>
                    <a:pt x="8257" y="1973"/>
                  </a:lnTo>
                  <a:lnTo>
                    <a:pt x="8306" y="2095"/>
                  </a:lnTo>
                  <a:lnTo>
                    <a:pt x="8306" y="2192"/>
                  </a:lnTo>
                  <a:lnTo>
                    <a:pt x="8306" y="2192"/>
                  </a:lnTo>
                  <a:close/>
                </a:path>
              </a:pathLst>
            </a:custGeom>
            <a:noFill/>
            <a:ln w="12175" cap="rnd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35" name="Google Shape;544;p43"/>
            <p:cNvSpPr/>
            <p:nvPr/>
          </p:nvSpPr>
          <p:spPr>
            <a:xfrm>
              <a:off x="2141650" y="1001650"/>
              <a:ext cx="207675" cy="331250"/>
            </a:xfrm>
            <a:custGeom>
              <a:avLst/>
              <a:gdLst/>
              <a:ahLst/>
              <a:cxnLst/>
              <a:rect l="l" t="t" r="r" b="b"/>
              <a:pathLst>
                <a:path w="8307" h="13250" fill="none" extrusionOk="0">
                  <a:moveTo>
                    <a:pt x="1" y="2192"/>
                  </a:moveTo>
                  <a:lnTo>
                    <a:pt x="1" y="13249"/>
                  </a:lnTo>
                  <a:lnTo>
                    <a:pt x="1" y="13249"/>
                  </a:lnTo>
                  <a:lnTo>
                    <a:pt x="245" y="13030"/>
                  </a:lnTo>
                  <a:lnTo>
                    <a:pt x="537" y="12762"/>
                  </a:lnTo>
                  <a:lnTo>
                    <a:pt x="902" y="12494"/>
                  </a:lnTo>
                  <a:lnTo>
                    <a:pt x="1121" y="12348"/>
                  </a:lnTo>
                  <a:lnTo>
                    <a:pt x="1341" y="12226"/>
                  </a:lnTo>
                  <a:lnTo>
                    <a:pt x="1608" y="12105"/>
                  </a:lnTo>
                  <a:lnTo>
                    <a:pt x="1876" y="11983"/>
                  </a:lnTo>
                  <a:lnTo>
                    <a:pt x="2193" y="11885"/>
                  </a:lnTo>
                  <a:lnTo>
                    <a:pt x="2534" y="11788"/>
                  </a:lnTo>
                  <a:lnTo>
                    <a:pt x="2899" y="11715"/>
                  </a:lnTo>
                  <a:lnTo>
                    <a:pt x="3289" y="11642"/>
                  </a:lnTo>
                  <a:lnTo>
                    <a:pt x="3703" y="11617"/>
                  </a:lnTo>
                  <a:lnTo>
                    <a:pt x="4141" y="11593"/>
                  </a:lnTo>
                  <a:lnTo>
                    <a:pt x="4141" y="11593"/>
                  </a:lnTo>
                  <a:lnTo>
                    <a:pt x="4726" y="11617"/>
                  </a:lnTo>
                  <a:lnTo>
                    <a:pt x="5286" y="11666"/>
                  </a:lnTo>
                  <a:lnTo>
                    <a:pt x="5773" y="11715"/>
                  </a:lnTo>
                  <a:lnTo>
                    <a:pt x="6236" y="11788"/>
                  </a:lnTo>
                  <a:lnTo>
                    <a:pt x="6650" y="11885"/>
                  </a:lnTo>
                  <a:lnTo>
                    <a:pt x="7015" y="11958"/>
                  </a:lnTo>
                  <a:lnTo>
                    <a:pt x="7575" y="12129"/>
                  </a:lnTo>
                  <a:lnTo>
                    <a:pt x="7575" y="12129"/>
                  </a:lnTo>
                  <a:lnTo>
                    <a:pt x="7746" y="12153"/>
                  </a:lnTo>
                  <a:lnTo>
                    <a:pt x="7746" y="12153"/>
                  </a:lnTo>
                  <a:lnTo>
                    <a:pt x="7916" y="12129"/>
                  </a:lnTo>
                  <a:lnTo>
                    <a:pt x="8062" y="12056"/>
                  </a:lnTo>
                  <a:lnTo>
                    <a:pt x="8062" y="12056"/>
                  </a:lnTo>
                  <a:lnTo>
                    <a:pt x="8160" y="11958"/>
                  </a:lnTo>
                  <a:lnTo>
                    <a:pt x="8233" y="11861"/>
                  </a:lnTo>
                  <a:lnTo>
                    <a:pt x="8282" y="11739"/>
                  </a:lnTo>
                  <a:lnTo>
                    <a:pt x="8306" y="11593"/>
                  </a:lnTo>
                  <a:lnTo>
                    <a:pt x="8306" y="1656"/>
                  </a:lnTo>
                  <a:lnTo>
                    <a:pt x="8306" y="1656"/>
                  </a:lnTo>
                  <a:lnTo>
                    <a:pt x="8282" y="1534"/>
                  </a:lnTo>
                  <a:lnTo>
                    <a:pt x="8257" y="1437"/>
                  </a:lnTo>
                  <a:lnTo>
                    <a:pt x="8184" y="1315"/>
                  </a:lnTo>
                  <a:lnTo>
                    <a:pt x="8111" y="1242"/>
                  </a:lnTo>
                  <a:lnTo>
                    <a:pt x="8111" y="1242"/>
                  </a:lnTo>
                  <a:lnTo>
                    <a:pt x="7965" y="1120"/>
                  </a:lnTo>
                  <a:lnTo>
                    <a:pt x="7795" y="974"/>
                  </a:lnTo>
                  <a:lnTo>
                    <a:pt x="7381" y="755"/>
                  </a:lnTo>
                  <a:lnTo>
                    <a:pt x="6918" y="536"/>
                  </a:lnTo>
                  <a:lnTo>
                    <a:pt x="6406" y="341"/>
                  </a:lnTo>
                  <a:lnTo>
                    <a:pt x="5846" y="195"/>
                  </a:lnTo>
                  <a:lnTo>
                    <a:pt x="5286" y="73"/>
                  </a:lnTo>
                  <a:lnTo>
                    <a:pt x="4726" y="24"/>
                  </a:lnTo>
                  <a:lnTo>
                    <a:pt x="4141" y="0"/>
                  </a:lnTo>
                  <a:lnTo>
                    <a:pt x="4141" y="0"/>
                  </a:lnTo>
                  <a:lnTo>
                    <a:pt x="3776" y="0"/>
                  </a:lnTo>
                  <a:lnTo>
                    <a:pt x="3435" y="49"/>
                  </a:lnTo>
                  <a:lnTo>
                    <a:pt x="3094" y="98"/>
                  </a:lnTo>
                  <a:lnTo>
                    <a:pt x="2777" y="171"/>
                  </a:lnTo>
                  <a:lnTo>
                    <a:pt x="2485" y="268"/>
                  </a:lnTo>
                  <a:lnTo>
                    <a:pt x="2193" y="365"/>
                  </a:lnTo>
                  <a:lnTo>
                    <a:pt x="1949" y="487"/>
                  </a:lnTo>
                  <a:lnTo>
                    <a:pt x="1681" y="609"/>
                  </a:lnTo>
                  <a:lnTo>
                    <a:pt x="1243" y="901"/>
                  </a:lnTo>
                  <a:lnTo>
                    <a:pt x="878" y="1169"/>
                  </a:lnTo>
                  <a:lnTo>
                    <a:pt x="561" y="1437"/>
                  </a:lnTo>
                  <a:lnTo>
                    <a:pt x="293" y="1681"/>
                  </a:lnTo>
                  <a:lnTo>
                    <a:pt x="293" y="1681"/>
                  </a:lnTo>
                  <a:lnTo>
                    <a:pt x="171" y="1802"/>
                  </a:lnTo>
                  <a:lnTo>
                    <a:pt x="171" y="1802"/>
                  </a:lnTo>
                  <a:lnTo>
                    <a:pt x="98" y="1875"/>
                  </a:lnTo>
                  <a:lnTo>
                    <a:pt x="50" y="1973"/>
                  </a:lnTo>
                  <a:lnTo>
                    <a:pt x="1" y="2095"/>
                  </a:lnTo>
                  <a:lnTo>
                    <a:pt x="1" y="2192"/>
                  </a:lnTo>
                  <a:lnTo>
                    <a:pt x="1" y="2192"/>
                  </a:lnTo>
                  <a:close/>
                </a:path>
              </a:pathLst>
            </a:custGeom>
            <a:noFill/>
            <a:ln w="12175" cap="rnd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7730837" y="1327552"/>
            <a:ext cx="793665" cy="528638"/>
          </a:xfrm>
          <a:prstGeom prst="rect">
            <a:avLst/>
          </a:prstGeom>
          <a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8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5979321" y="3929056"/>
            <a:ext cx="447675" cy="400050"/>
          </a:xfrm>
          <a:prstGeom prst="roundRect">
            <a:avLst/>
          </a:prstGeom>
          <a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3716959" y="366013"/>
            <a:ext cx="452003" cy="337055"/>
          </a:xfrm>
          <a:prstGeom prst="round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52" name="Блок-схема: альтернативный процесс 51"/>
          <p:cNvSpPr/>
          <p:nvPr/>
        </p:nvSpPr>
        <p:spPr>
          <a:xfrm>
            <a:off x="5902277" y="1413322"/>
            <a:ext cx="392484" cy="455649"/>
          </a:xfrm>
          <a:prstGeom prst="flowChartAlternateProcess">
            <a:avLst/>
          </a:prstGeom>
          <a:blipFill>
            <a:blip r:embed="rId6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54" name="Блок-схема: альтернативный процесс 53"/>
          <p:cNvSpPr/>
          <p:nvPr/>
        </p:nvSpPr>
        <p:spPr>
          <a:xfrm>
            <a:off x="3751185" y="3968616"/>
            <a:ext cx="493805" cy="439016"/>
          </a:xfrm>
          <a:prstGeom prst="flowChartAlternateProcess">
            <a:avLst/>
          </a:prstGeom>
          <a:blipFill>
            <a:blip r:embed="rId7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grpSp>
        <p:nvGrpSpPr>
          <p:cNvPr id="3" name="Google Shape;666;p43"/>
          <p:cNvGrpSpPr/>
          <p:nvPr/>
        </p:nvGrpSpPr>
        <p:grpSpPr>
          <a:xfrm>
            <a:off x="3600504" y="1413322"/>
            <a:ext cx="684911" cy="464742"/>
            <a:chOff x="568950" y="3686775"/>
            <a:chExt cx="472500" cy="362900"/>
          </a:xfrm>
        </p:grpSpPr>
        <p:sp>
          <p:nvSpPr>
            <p:cNvPr id="57" name="Google Shape;667;p43"/>
            <p:cNvSpPr/>
            <p:nvPr/>
          </p:nvSpPr>
          <p:spPr>
            <a:xfrm>
              <a:off x="568950" y="3686775"/>
              <a:ext cx="472500" cy="362900"/>
            </a:xfrm>
            <a:custGeom>
              <a:avLst/>
              <a:gdLst/>
              <a:ahLst/>
              <a:cxnLst/>
              <a:rect l="l" t="t" r="r" b="b"/>
              <a:pathLst>
                <a:path w="18900" h="14516" fill="none" extrusionOk="0">
                  <a:moveTo>
                    <a:pt x="18900" y="7989"/>
                  </a:moveTo>
                  <a:lnTo>
                    <a:pt x="18900" y="7989"/>
                  </a:lnTo>
                  <a:lnTo>
                    <a:pt x="18705" y="8111"/>
                  </a:lnTo>
                  <a:lnTo>
                    <a:pt x="18510" y="8184"/>
                  </a:lnTo>
                  <a:lnTo>
                    <a:pt x="18291" y="8232"/>
                  </a:lnTo>
                  <a:lnTo>
                    <a:pt x="18072" y="8232"/>
                  </a:lnTo>
                  <a:lnTo>
                    <a:pt x="17852" y="8184"/>
                  </a:lnTo>
                  <a:lnTo>
                    <a:pt x="17658" y="8111"/>
                  </a:lnTo>
                  <a:lnTo>
                    <a:pt x="17487" y="8013"/>
                  </a:lnTo>
                  <a:lnTo>
                    <a:pt x="17341" y="7891"/>
                  </a:lnTo>
                  <a:lnTo>
                    <a:pt x="17341" y="7891"/>
                  </a:lnTo>
                  <a:lnTo>
                    <a:pt x="17243" y="7745"/>
                  </a:lnTo>
                  <a:lnTo>
                    <a:pt x="17170" y="7575"/>
                  </a:lnTo>
                  <a:lnTo>
                    <a:pt x="17170" y="7404"/>
                  </a:lnTo>
                  <a:lnTo>
                    <a:pt x="17195" y="7234"/>
                  </a:lnTo>
                  <a:lnTo>
                    <a:pt x="17243" y="7088"/>
                  </a:lnTo>
                  <a:lnTo>
                    <a:pt x="17341" y="6942"/>
                  </a:lnTo>
                  <a:lnTo>
                    <a:pt x="17487" y="6844"/>
                  </a:lnTo>
                  <a:lnTo>
                    <a:pt x="17658" y="6795"/>
                  </a:lnTo>
                  <a:lnTo>
                    <a:pt x="17658" y="6795"/>
                  </a:lnTo>
                  <a:lnTo>
                    <a:pt x="17755" y="6771"/>
                  </a:lnTo>
                  <a:lnTo>
                    <a:pt x="17828" y="6771"/>
                  </a:lnTo>
                  <a:lnTo>
                    <a:pt x="17901" y="6795"/>
                  </a:lnTo>
                  <a:lnTo>
                    <a:pt x="17974" y="6820"/>
                  </a:lnTo>
                  <a:lnTo>
                    <a:pt x="18023" y="6869"/>
                  </a:lnTo>
                  <a:lnTo>
                    <a:pt x="18047" y="6917"/>
                  </a:lnTo>
                  <a:lnTo>
                    <a:pt x="18096" y="7063"/>
                  </a:lnTo>
                  <a:lnTo>
                    <a:pt x="18072" y="7210"/>
                  </a:lnTo>
                  <a:lnTo>
                    <a:pt x="18023" y="7356"/>
                  </a:lnTo>
                  <a:lnTo>
                    <a:pt x="17950" y="7477"/>
                  </a:lnTo>
                  <a:lnTo>
                    <a:pt x="17828" y="7599"/>
                  </a:lnTo>
                  <a:lnTo>
                    <a:pt x="17828" y="7599"/>
                  </a:lnTo>
                  <a:lnTo>
                    <a:pt x="17633" y="7697"/>
                  </a:lnTo>
                  <a:lnTo>
                    <a:pt x="17438" y="7770"/>
                  </a:lnTo>
                  <a:lnTo>
                    <a:pt x="17219" y="7794"/>
                  </a:lnTo>
                  <a:lnTo>
                    <a:pt x="17000" y="7794"/>
                  </a:lnTo>
                  <a:lnTo>
                    <a:pt x="17000" y="7794"/>
                  </a:lnTo>
                  <a:lnTo>
                    <a:pt x="16878" y="7794"/>
                  </a:lnTo>
                  <a:lnTo>
                    <a:pt x="16781" y="7770"/>
                  </a:lnTo>
                  <a:lnTo>
                    <a:pt x="16708" y="7745"/>
                  </a:lnTo>
                  <a:lnTo>
                    <a:pt x="16635" y="7697"/>
                  </a:lnTo>
                  <a:lnTo>
                    <a:pt x="16586" y="7648"/>
                  </a:lnTo>
                  <a:lnTo>
                    <a:pt x="16562" y="7550"/>
                  </a:lnTo>
                  <a:lnTo>
                    <a:pt x="16537" y="7331"/>
                  </a:lnTo>
                  <a:lnTo>
                    <a:pt x="16537" y="7331"/>
                  </a:lnTo>
                  <a:lnTo>
                    <a:pt x="16513" y="7015"/>
                  </a:lnTo>
                  <a:lnTo>
                    <a:pt x="16488" y="6698"/>
                  </a:lnTo>
                  <a:lnTo>
                    <a:pt x="16440" y="6381"/>
                  </a:lnTo>
                  <a:lnTo>
                    <a:pt x="16367" y="6065"/>
                  </a:lnTo>
                  <a:lnTo>
                    <a:pt x="16269" y="5748"/>
                  </a:lnTo>
                  <a:lnTo>
                    <a:pt x="16172" y="5456"/>
                  </a:lnTo>
                  <a:lnTo>
                    <a:pt x="16050" y="5164"/>
                  </a:lnTo>
                  <a:lnTo>
                    <a:pt x="15904" y="4871"/>
                  </a:lnTo>
                  <a:lnTo>
                    <a:pt x="15758" y="4604"/>
                  </a:lnTo>
                  <a:lnTo>
                    <a:pt x="15587" y="4311"/>
                  </a:lnTo>
                  <a:lnTo>
                    <a:pt x="15393" y="4068"/>
                  </a:lnTo>
                  <a:lnTo>
                    <a:pt x="15198" y="3800"/>
                  </a:lnTo>
                  <a:lnTo>
                    <a:pt x="14978" y="3556"/>
                  </a:lnTo>
                  <a:lnTo>
                    <a:pt x="14759" y="3313"/>
                  </a:lnTo>
                  <a:lnTo>
                    <a:pt x="14516" y="3094"/>
                  </a:lnTo>
                  <a:lnTo>
                    <a:pt x="14272" y="2874"/>
                  </a:lnTo>
                  <a:lnTo>
                    <a:pt x="14004" y="2655"/>
                  </a:lnTo>
                  <a:lnTo>
                    <a:pt x="13712" y="2460"/>
                  </a:lnTo>
                  <a:lnTo>
                    <a:pt x="13420" y="2265"/>
                  </a:lnTo>
                  <a:lnTo>
                    <a:pt x="13128" y="2095"/>
                  </a:lnTo>
                  <a:lnTo>
                    <a:pt x="12811" y="1924"/>
                  </a:lnTo>
                  <a:lnTo>
                    <a:pt x="12494" y="1778"/>
                  </a:lnTo>
                  <a:lnTo>
                    <a:pt x="12178" y="1632"/>
                  </a:lnTo>
                  <a:lnTo>
                    <a:pt x="11837" y="1510"/>
                  </a:lnTo>
                  <a:lnTo>
                    <a:pt x="11496" y="1389"/>
                  </a:lnTo>
                  <a:lnTo>
                    <a:pt x="11130" y="1291"/>
                  </a:lnTo>
                  <a:lnTo>
                    <a:pt x="10765" y="1218"/>
                  </a:lnTo>
                  <a:lnTo>
                    <a:pt x="10400" y="1145"/>
                  </a:lnTo>
                  <a:lnTo>
                    <a:pt x="10034" y="1096"/>
                  </a:lnTo>
                  <a:lnTo>
                    <a:pt x="9645" y="1048"/>
                  </a:lnTo>
                  <a:lnTo>
                    <a:pt x="9255" y="1023"/>
                  </a:lnTo>
                  <a:lnTo>
                    <a:pt x="8865" y="1023"/>
                  </a:lnTo>
                  <a:lnTo>
                    <a:pt x="8865" y="1023"/>
                  </a:lnTo>
                  <a:lnTo>
                    <a:pt x="8330" y="1023"/>
                  </a:lnTo>
                  <a:lnTo>
                    <a:pt x="7794" y="1072"/>
                  </a:lnTo>
                  <a:lnTo>
                    <a:pt x="7258" y="1145"/>
                  </a:lnTo>
                  <a:lnTo>
                    <a:pt x="6747" y="1267"/>
                  </a:lnTo>
                  <a:lnTo>
                    <a:pt x="6747" y="1267"/>
                  </a:lnTo>
                  <a:lnTo>
                    <a:pt x="6600" y="1048"/>
                  </a:lnTo>
                  <a:lnTo>
                    <a:pt x="6454" y="877"/>
                  </a:lnTo>
                  <a:lnTo>
                    <a:pt x="6284" y="707"/>
                  </a:lnTo>
                  <a:lnTo>
                    <a:pt x="6138" y="561"/>
                  </a:lnTo>
                  <a:lnTo>
                    <a:pt x="5967" y="439"/>
                  </a:lnTo>
                  <a:lnTo>
                    <a:pt x="5821" y="341"/>
                  </a:lnTo>
                  <a:lnTo>
                    <a:pt x="5504" y="195"/>
                  </a:lnTo>
                  <a:lnTo>
                    <a:pt x="5237" y="98"/>
                  </a:lnTo>
                  <a:lnTo>
                    <a:pt x="5017" y="49"/>
                  </a:lnTo>
                  <a:lnTo>
                    <a:pt x="4822" y="0"/>
                  </a:lnTo>
                  <a:lnTo>
                    <a:pt x="4822" y="0"/>
                  </a:lnTo>
                  <a:lnTo>
                    <a:pt x="4725" y="195"/>
                  </a:lnTo>
                  <a:lnTo>
                    <a:pt x="4628" y="390"/>
                  </a:lnTo>
                  <a:lnTo>
                    <a:pt x="4530" y="682"/>
                  </a:lnTo>
                  <a:lnTo>
                    <a:pt x="4433" y="999"/>
                  </a:lnTo>
                  <a:lnTo>
                    <a:pt x="4384" y="1389"/>
                  </a:lnTo>
                  <a:lnTo>
                    <a:pt x="4360" y="1778"/>
                  </a:lnTo>
                  <a:lnTo>
                    <a:pt x="4360" y="1998"/>
                  </a:lnTo>
                  <a:lnTo>
                    <a:pt x="4408" y="2217"/>
                  </a:lnTo>
                  <a:lnTo>
                    <a:pt x="4408" y="2217"/>
                  </a:lnTo>
                  <a:lnTo>
                    <a:pt x="4067" y="2436"/>
                  </a:lnTo>
                  <a:lnTo>
                    <a:pt x="3678" y="2728"/>
                  </a:lnTo>
                  <a:lnTo>
                    <a:pt x="3264" y="3142"/>
                  </a:lnTo>
                  <a:lnTo>
                    <a:pt x="2825" y="3605"/>
                  </a:lnTo>
                  <a:lnTo>
                    <a:pt x="2411" y="4116"/>
                  </a:lnTo>
                  <a:lnTo>
                    <a:pt x="2022" y="4652"/>
                  </a:lnTo>
                  <a:lnTo>
                    <a:pt x="1851" y="4945"/>
                  </a:lnTo>
                  <a:lnTo>
                    <a:pt x="1705" y="5237"/>
                  </a:lnTo>
                  <a:lnTo>
                    <a:pt x="1559" y="5529"/>
                  </a:lnTo>
                  <a:lnTo>
                    <a:pt x="1461" y="5797"/>
                  </a:lnTo>
                  <a:lnTo>
                    <a:pt x="560" y="5797"/>
                  </a:lnTo>
                  <a:lnTo>
                    <a:pt x="560" y="5797"/>
                  </a:lnTo>
                  <a:lnTo>
                    <a:pt x="463" y="5821"/>
                  </a:lnTo>
                  <a:lnTo>
                    <a:pt x="341" y="5846"/>
                  </a:lnTo>
                  <a:lnTo>
                    <a:pt x="244" y="5894"/>
                  </a:lnTo>
                  <a:lnTo>
                    <a:pt x="171" y="5967"/>
                  </a:lnTo>
                  <a:lnTo>
                    <a:pt x="98" y="6040"/>
                  </a:lnTo>
                  <a:lnTo>
                    <a:pt x="49" y="6138"/>
                  </a:lnTo>
                  <a:lnTo>
                    <a:pt x="25" y="6260"/>
                  </a:lnTo>
                  <a:lnTo>
                    <a:pt x="0" y="6357"/>
                  </a:lnTo>
                  <a:lnTo>
                    <a:pt x="0" y="8598"/>
                  </a:lnTo>
                  <a:lnTo>
                    <a:pt x="0" y="8598"/>
                  </a:lnTo>
                  <a:lnTo>
                    <a:pt x="25" y="8720"/>
                  </a:lnTo>
                  <a:lnTo>
                    <a:pt x="49" y="8817"/>
                  </a:lnTo>
                  <a:lnTo>
                    <a:pt x="98" y="8914"/>
                  </a:lnTo>
                  <a:lnTo>
                    <a:pt x="171" y="8987"/>
                  </a:lnTo>
                  <a:lnTo>
                    <a:pt x="244" y="9060"/>
                  </a:lnTo>
                  <a:lnTo>
                    <a:pt x="341" y="9109"/>
                  </a:lnTo>
                  <a:lnTo>
                    <a:pt x="463" y="9158"/>
                  </a:lnTo>
                  <a:lnTo>
                    <a:pt x="560" y="9158"/>
                  </a:lnTo>
                  <a:lnTo>
                    <a:pt x="1510" y="9158"/>
                  </a:lnTo>
                  <a:lnTo>
                    <a:pt x="1510" y="9158"/>
                  </a:lnTo>
                  <a:lnTo>
                    <a:pt x="1583" y="9353"/>
                  </a:lnTo>
                  <a:lnTo>
                    <a:pt x="1681" y="9572"/>
                  </a:lnTo>
                  <a:lnTo>
                    <a:pt x="1924" y="9986"/>
                  </a:lnTo>
                  <a:lnTo>
                    <a:pt x="2216" y="10376"/>
                  </a:lnTo>
                  <a:lnTo>
                    <a:pt x="2582" y="10765"/>
                  </a:lnTo>
                  <a:lnTo>
                    <a:pt x="2972" y="11131"/>
                  </a:lnTo>
                  <a:lnTo>
                    <a:pt x="3410" y="11472"/>
                  </a:lnTo>
                  <a:lnTo>
                    <a:pt x="3897" y="11788"/>
                  </a:lnTo>
                  <a:lnTo>
                    <a:pt x="4408" y="12032"/>
                  </a:lnTo>
                  <a:lnTo>
                    <a:pt x="4408" y="14516"/>
                  </a:lnTo>
                  <a:lnTo>
                    <a:pt x="5090" y="14516"/>
                  </a:lnTo>
                  <a:lnTo>
                    <a:pt x="6308" y="12860"/>
                  </a:lnTo>
                  <a:lnTo>
                    <a:pt x="6308" y="12860"/>
                  </a:lnTo>
                  <a:lnTo>
                    <a:pt x="6917" y="13030"/>
                  </a:lnTo>
                  <a:lnTo>
                    <a:pt x="7550" y="13128"/>
                  </a:lnTo>
                  <a:lnTo>
                    <a:pt x="8208" y="13201"/>
                  </a:lnTo>
                  <a:lnTo>
                    <a:pt x="8865" y="13225"/>
                  </a:lnTo>
                  <a:lnTo>
                    <a:pt x="8865" y="13225"/>
                  </a:lnTo>
                  <a:lnTo>
                    <a:pt x="9523" y="13201"/>
                  </a:lnTo>
                  <a:lnTo>
                    <a:pt x="10181" y="13128"/>
                  </a:lnTo>
                  <a:lnTo>
                    <a:pt x="10814" y="13030"/>
                  </a:lnTo>
                  <a:lnTo>
                    <a:pt x="11423" y="12860"/>
                  </a:lnTo>
                  <a:lnTo>
                    <a:pt x="12592" y="14516"/>
                  </a:lnTo>
                  <a:lnTo>
                    <a:pt x="13347" y="14516"/>
                  </a:lnTo>
                  <a:lnTo>
                    <a:pt x="13347" y="12032"/>
                  </a:lnTo>
                  <a:lnTo>
                    <a:pt x="13347" y="12032"/>
                  </a:lnTo>
                  <a:lnTo>
                    <a:pt x="13688" y="11886"/>
                  </a:lnTo>
                  <a:lnTo>
                    <a:pt x="14004" y="11715"/>
                  </a:lnTo>
                  <a:lnTo>
                    <a:pt x="14297" y="11545"/>
                  </a:lnTo>
                  <a:lnTo>
                    <a:pt x="14589" y="11350"/>
                  </a:lnTo>
                  <a:lnTo>
                    <a:pt x="14857" y="11131"/>
                  </a:lnTo>
                  <a:lnTo>
                    <a:pt x="15100" y="10911"/>
                  </a:lnTo>
                  <a:lnTo>
                    <a:pt x="15344" y="10668"/>
                  </a:lnTo>
                  <a:lnTo>
                    <a:pt x="15563" y="10400"/>
                  </a:lnTo>
                  <a:lnTo>
                    <a:pt x="15733" y="10132"/>
                  </a:lnTo>
                  <a:lnTo>
                    <a:pt x="15904" y="9864"/>
                  </a:lnTo>
                  <a:lnTo>
                    <a:pt x="16074" y="9572"/>
                  </a:lnTo>
                  <a:lnTo>
                    <a:pt x="16196" y="9255"/>
                  </a:lnTo>
                  <a:lnTo>
                    <a:pt x="16318" y="8939"/>
                  </a:lnTo>
                  <a:lnTo>
                    <a:pt x="16391" y="8598"/>
                  </a:lnTo>
                  <a:lnTo>
                    <a:pt x="16464" y="8257"/>
                  </a:lnTo>
                  <a:lnTo>
                    <a:pt x="16513" y="7916"/>
                  </a:lnTo>
                  <a:lnTo>
                    <a:pt x="16513" y="7916"/>
                  </a:lnTo>
                  <a:lnTo>
                    <a:pt x="16513" y="7599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8" name="Google Shape;668;p43"/>
            <p:cNvSpPr/>
            <p:nvPr/>
          </p:nvSpPr>
          <p:spPr>
            <a:xfrm>
              <a:off x="645650" y="3820725"/>
              <a:ext cx="34125" cy="34125"/>
            </a:xfrm>
            <a:custGeom>
              <a:avLst/>
              <a:gdLst/>
              <a:ahLst/>
              <a:cxnLst/>
              <a:rect l="l" t="t" r="r" b="b"/>
              <a:pathLst>
                <a:path w="1365" h="1365" fill="none" extrusionOk="0">
                  <a:moveTo>
                    <a:pt x="683" y="1364"/>
                  </a:moveTo>
                  <a:lnTo>
                    <a:pt x="683" y="1364"/>
                  </a:lnTo>
                  <a:lnTo>
                    <a:pt x="537" y="1340"/>
                  </a:lnTo>
                  <a:lnTo>
                    <a:pt x="415" y="1316"/>
                  </a:lnTo>
                  <a:lnTo>
                    <a:pt x="293" y="1243"/>
                  </a:lnTo>
                  <a:lnTo>
                    <a:pt x="196" y="1170"/>
                  </a:lnTo>
                  <a:lnTo>
                    <a:pt x="123" y="1072"/>
                  </a:lnTo>
                  <a:lnTo>
                    <a:pt x="50" y="950"/>
                  </a:lnTo>
                  <a:lnTo>
                    <a:pt x="25" y="829"/>
                  </a:lnTo>
                  <a:lnTo>
                    <a:pt x="1" y="682"/>
                  </a:lnTo>
                  <a:lnTo>
                    <a:pt x="1" y="682"/>
                  </a:lnTo>
                  <a:lnTo>
                    <a:pt x="25" y="536"/>
                  </a:lnTo>
                  <a:lnTo>
                    <a:pt x="50" y="415"/>
                  </a:lnTo>
                  <a:lnTo>
                    <a:pt x="123" y="317"/>
                  </a:lnTo>
                  <a:lnTo>
                    <a:pt x="196" y="195"/>
                  </a:lnTo>
                  <a:lnTo>
                    <a:pt x="293" y="122"/>
                  </a:lnTo>
                  <a:lnTo>
                    <a:pt x="415" y="74"/>
                  </a:lnTo>
                  <a:lnTo>
                    <a:pt x="537" y="25"/>
                  </a:lnTo>
                  <a:lnTo>
                    <a:pt x="683" y="1"/>
                  </a:lnTo>
                  <a:lnTo>
                    <a:pt x="683" y="1"/>
                  </a:lnTo>
                  <a:lnTo>
                    <a:pt x="805" y="25"/>
                  </a:lnTo>
                  <a:lnTo>
                    <a:pt x="951" y="74"/>
                  </a:lnTo>
                  <a:lnTo>
                    <a:pt x="1048" y="122"/>
                  </a:lnTo>
                  <a:lnTo>
                    <a:pt x="1170" y="195"/>
                  </a:lnTo>
                  <a:lnTo>
                    <a:pt x="1243" y="317"/>
                  </a:lnTo>
                  <a:lnTo>
                    <a:pt x="1292" y="415"/>
                  </a:lnTo>
                  <a:lnTo>
                    <a:pt x="1340" y="536"/>
                  </a:lnTo>
                  <a:lnTo>
                    <a:pt x="1365" y="682"/>
                  </a:lnTo>
                  <a:lnTo>
                    <a:pt x="1365" y="682"/>
                  </a:lnTo>
                  <a:lnTo>
                    <a:pt x="1340" y="829"/>
                  </a:lnTo>
                  <a:lnTo>
                    <a:pt x="1292" y="950"/>
                  </a:lnTo>
                  <a:lnTo>
                    <a:pt x="1243" y="1072"/>
                  </a:lnTo>
                  <a:lnTo>
                    <a:pt x="1170" y="1170"/>
                  </a:lnTo>
                  <a:lnTo>
                    <a:pt x="1048" y="1243"/>
                  </a:lnTo>
                  <a:lnTo>
                    <a:pt x="951" y="1316"/>
                  </a:lnTo>
                  <a:lnTo>
                    <a:pt x="805" y="1340"/>
                  </a:lnTo>
                  <a:lnTo>
                    <a:pt x="683" y="1364"/>
                  </a:lnTo>
                  <a:lnTo>
                    <a:pt x="683" y="1364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59" name="Google Shape;669;p43"/>
            <p:cNvSpPr/>
            <p:nvPr/>
          </p:nvSpPr>
          <p:spPr>
            <a:xfrm>
              <a:off x="747950" y="3753750"/>
              <a:ext cx="85275" cy="12200"/>
            </a:xfrm>
            <a:custGeom>
              <a:avLst/>
              <a:gdLst/>
              <a:ahLst/>
              <a:cxnLst/>
              <a:rect l="l" t="t" r="r" b="b"/>
              <a:pathLst>
                <a:path w="3411" h="488" fill="none" extrusionOk="0">
                  <a:moveTo>
                    <a:pt x="3410" y="488"/>
                  </a:moveTo>
                  <a:lnTo>
                    <a:pt x="3410" y="488"/>
                  </a:lnTo>
                  <a:lnTo>
                    <a:pt x="3215" y="366"/>
                  </a:lnTo>
                  <a:lnTo>
                    <a:pt x="3021" y="268"/>
                  </a:lnTo>
                  <a:lnTo>
                    <a:pt x="2826" y="195"/>
                  </a:lnTo>
                  <a:lnTo>
                    <a:pt x="2607" y="122"/>
                  </a:lnTo>
                  <a:lnTo>
                    <a:pt x="2387" y="74"/>
                  </a:lnTo>
                  <a:lnTo>
                    <a:pt x="2168" y="25"/>
                  </a:lnTo>
                  <a:lnTo>
                    <a:pt x="1925" y="0"/>
                  </a:lnTo>
                  <a:lnTo>
                    <a:pt x="1705" y="0"/>
                  </a:lnTo>
                  <a:lnTo>
                    <a:pt x="1462" y="0"/>
                  </a:lnTo>
                  <a:lnTo>
                    <a:pt x="1243" y="25"/>
                  </a:lnTo>
                  <a:lnTo>
                    <a:pt x="1023" y="74"/>
                  </a:lnTo>
                  <a:lnTo>
                    <a:pt x="804" y="122"/>
                  </a:lnTo>
                  <a:lnTo>
                    <a:pt x="585" y="195"/>
                  </a:lnTo>
                  <a:lnTo>
                    <a:pt x="366" y="268"/>
                  </a:lnTo>
                  <a:lnTo>
                    <a:pt x="171" y="366"/>
                  </a:lnTo>
                  <a:lnTo>
                    <a:pt x="1" y="488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6" name="Google Shape;589;p43"/>
          <p:cNvGrpSpPr/>
          <p:nvPr/>
        </p:nvGrpSpPr>
        <p:grpSpPr>
          <a:xfrm>
            <a:off x="3640930" y="2694864"/>
            <a:ext cx="604060" cy="421612"/>
            <a:chOff x="5290150" y="1636700"/>
            <a:chExt cx="425025" cy="429875"/>
          </a:xfrm>
        </p:grpSpPr>
        <p:sp>
          <p:nvSpPr>
            <p:cNvPr id="62" name="Google Shape;590;p43"/>
            <p:cNvSpPr/>
            <p:nvPr/>
          </p:nvSpPr>
          <p:spPr>
            <a:xfrm>
              <a:off x="5396700" y="1939925"/>
              <a:ext cx="211900" cy="126650"/>
            </a:xfrm>
            <a:custGeom>
              <a:avLst/>
              <a:gdLst/>
              <a:ahLst/>
              <a:cxnLst/>
              <a:rect l="l" t="t" r="r" b="b"/>
              <a:pathLst>
                <a:path w="8476" h="5066" fill="none" extrusionOk="0">
                  <a:moveTo>
                    <a:pt x="3167" y="0"/>
                  </a:moveTo>
                  <a:lnTo>
                    <a:pt x="3167" y="2825"/>
                  </a:lnTo>
                  <a:lnTo>
                    <a:pt x="3167" y="2825"/>
                  </a:lnTo>
                  <a:lnTo>
                    <a:pt x="2606" y="2947"/>
                  </a:lnTo>
                  <a:lnTo>
                    <a:pt x="2071" y="3093"/>
                  </a:lnTo>
                  <a:lnTo>
                    <a:pt x="1584" y="3288"/>
                  </a:lnTo>
                  <a:lnTo>
                    <a:pt x="1145" y="3483"/>
                  </a:lnTo>
                  <a:lnTo>
                    <a:pt x="780" y="3702"/>
                  </a:lnTo>
                  <a:lnTo>
                    <a:pt x="609" y="3848"/>
                  </a:lnTo>
                  <a:lnTo>
                    <a:pt x="463" y="3970"/>
                  </a:lnTo>
                  <a:lnTo>
                    <a:pt x="317" y="4116"/>
                  </a:lnTo>
                  <a:lnTo>
                    <a:pt x="195" y="4262"/>
                  </a:lnTo>
                  <a:lnTo>
                    <a:pt x="74" y="4408"/>
                  </a:lnTo>
                  <a:lnTo>
                    <a:pt x="0" y="4579"/>
                  </a:lnTo>
                  <a:lnTo>
                    <a:pt x="0" y="4579"/>
                  </a:lnTo>
                  <a:lnTo>
                    <a:pt x="171" y="4652"/>
                  </a:lnTo>
                  <a:lnTo>
                    <a:pt x="414" y="4725"/>
                  </a:lnTo>
                  <a:lnTo>
                    <a:pt x="780" y="4822"/>
                  </a:lnTo>
                  <a:lnTo>
                    <a:pt x="1340" y="4895"/>
                  </a:lnTo>
                  <a:lnTo>
                    <a:pt x="2095" y="4993"/>
                  </a:lnTo>
                  <a:lnTo>
                    <a:pt x="3045" y="5042"/>
                  </a:lnTo>
                  <a:lnTo>
                    <a:pt x="4238" y="5066"/>
                  </a:lnTo>
                  <a:lnTo>
                    <a:pt x="4238" y="5066"/>
                  </a:lnTo>
                  <a:lnTo>
                    <a:pt x="5432" y="5042"/>
                  </a:lnTo>
                  <a:lnTo>
                    <a:pt x="6381" y="4993"/>
                  </a:lnTo>
                  <a:lnTo>
                    <a:pt x="7136" y="4895"/>
                  </a:lnTo>
                  <a:lnTo>
                    <a:pt x="7697" y="4822"/>
                  </a:lnTo>
                  <a:lnTo>
                    <a:pt x="8062" y="4725"/>
                  </a:lnTo>
                  <a:lnTo>
                    <a:pt x="8305" y="4652"/>
                  </a:lnTo>
                  <a:lnTo>
                    <a:pt x="8476" y="4579"/>
                  </a:lnTo>
                  <a:lnTo>
                    <a:pt x="8476" y="4579"/>
                  </a:lnTo>
                  <a:lnTo>
                    <a:pt x="8403" y="4408"/>
                  </a:lnTo>
                  <a:lnTo>
                    <a:pt x="8281" y="4262"/>
                  </a:lnTo>
                  <a:lnTo>
                    <a:pt x="8159" y="4116"/>
                  </a:lnTo>
                  <a:lnTo>
                    <a:pt x="8013" y="3970"/>
                  </a:lnTo>
                  <a:lnTo>
                    <a:pt x="7867" y="3848"/>
                  </a:lnTo>
                  <a:lnTo>
                    <a:pt x="7697" y="3702"/>
                  </a:lnTo>
                  <a:lnTo>
                    <a:pt x="7331" y="3483"/>
                  </a:lnTo>
                  <a:lnTo>
                    <a:pt x="6893" y="3288"/>
                  </a:lnTo>
                  <a:lnTo>
                    <a:pt x="6406" y="3093"/>
                  </a:lnTo>
                  <a:lnTo>
                    <a:pt x="5870" y="2947"/>
                  </a:lnTo>
                  <a:lnTo>
                    <a:pt x="5310" y="2825"/>
                  </a:lnTo>
                  <a:lnTo>
                    <a:pt x="5310" y="0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3" name="Google Shape;591;p43"/>
            <p:cNvSpPr/>
            <p:nvPr/>
          </p:nvSpPr>
          <p:spPr>
            <a:xfrm>
              <a:off x="5290150" y="1636700"/>
              <a:ext cx="425025" cy="294100"/>
            </a:xfrm>
            <a:custGeom>
              <a:avLst/>
              <a:gdLst/>
              <a:ahLst/>
              <a:cxnLst/>
              <a:rect l="l" t="t" r="r" b="b"/>
              <a:pathLst>
                <a:path w="17001" h="11764" fill="none" extrusionOk="0">
                  <a:moveTo>
                    <a:pt x="15928" y="1072"/>
                  </a:moveTo>
                  <a:lnTo>
                    <a:pt x="13785" y="1072"/>
                  </a:lnTo>
                  <a:lnTo>
                    <a:pt x="13785" y="1072"/>
                  </a:lnTo>
                  <a:lnTo>
                    <a:pt x="13810" y="487"/>
                  </a:lnTo>
                  <a:lnTo>
                    <a:pt x="13810" y="487"/>
                  </a:lnTo>
                  <a:lnTo>
                    <a:pt x="13785" y="390"/>
                  </a:lnTo>
                  <a:lnTo>
                    <a:pt x="13761" y="293"/>
                  </a:lnTo>
                  <a:lnTo>
                    <a:pt x="13688" y="220"/>
                  </a:lnTo>
                  <a:lnTo>
                    <a:pt x="13639" y="146"/>
                  </a:lnTo>
                  <a:lnTo>
                    <a:pt x="13566" y="98"/>
                  </a:lnTo>
                  <a:lnTo>
                    <a:pt x="13469" y="49"/>
                  </a:lnTo>
                  <a:lnTo>
                    <a:pt x="13371" y="25"/>
                  </a:lnTo>
                  <a:lnTo>
                    <a:pt x="13274" y="0"/>
                  </a:lnTo>
                  <a:lnTo>
                    <a:pt x="8500" y="0"/>
                  </a:lnTo>
                  <a:lnTo>
                    <a:pt x="3727" y="0"/>
                  </a:lnTo>
                  <a:lnTo>
                    <a:pt x="3727" y="0"/>
                  </a:lnTo>
                  <a:lnTo>
                    <a:pt x="3629" y="25"/>
                  </a:lnTo>
                  <a:lnTo>
                    <a:pt x="3532" y="49"/>
                  </a:lnTo>
                  <a:lnTo>
                    <a:pt x="3434" y="98"/>
                  </a:lnTo>
                  <a:lnTo>
                    <a:pt x="3361" y="146"/>
                  </a:lnTo>
                  <a:lnTo>
                    <a:pt x="3313" y="220"/>
                  </a:lnTo>
                  <a:lnTo>
                    <a:pt x="3240" y="293"/>
                  </a:lnTo>
                  <a:lnTo>
                    <a:pt x="3215" y="390"/>
                  </a:lnTo>
                  <a:lnTo>
                    <a:pt x="3191" y="487"/>
                  </a:lnTo>
                  <a:lnTo>
                    <a:pt x="3191" y="487"/>
                  </a:lnTo>
                  <a:lnTo>
                    <a:pt x="3215" y="1072"/>
                  </a:lnTo>
                  <a:lnTo>
                    <a:pt x="1072" y="1072"/>
                  </a:lnTo>
                  <a:lnTo>
                    <a:pt x="1072" y="1072"/>
                  </a:lnTo>
                  <a:lnTo>
                    <a:pt x="853" y="1096"/>
                  </a:lnTo>
                  <a:lnTo>
                    <a:pt x="658" y="1145"/>
                  </a:lnTo>
                  <a:lnTo>
                    <a:pt x="487" y="1242"/>
                  </a:lnTo>
                  <a:lnTo>
                    <a:pt x="317" y="1389"/>
                  </a:lnTo>
                  <a:lnTo>
                    <a:pt x="195" y="1535"/>
                  </a:lnTo>
                  <a:lnTo>
                    <a:pt x="98" y="1730"/>
                  </a:lnTo>
                  <a:lnTo>
                    <a:pt x="25" y="1924"/>
                  </a:lnTo>
                  <a:lnTo>
                    <a:pt x="0" y="2144"/>
                  </a:lnTo>
                  <a:lnTo>
                    <a:pt x="0" y="2144"/>
                  </a:lnTo>
                  <a:lnTo>
                    <a:pt x="25" y="2606"/>
                  </a:lnTo>
                  <a:lnTo>
                    <a:pt x="49" y="3069"/>
                  </a:lnTo>
                  <a:lnTo>
                    <a:pt x="98" y="3507"/>
                  </a:lnTo>
                  <a:lnTo>
                    <a:pt x="171" y="3946"/>
                  </a:lnTo>
                  <a:lnTo>
                    <a:pt x="268" y="4336"/>
                  </a:lnTo>
                  <a:lnTo>
                    <a:pt x="366" y="4725"/>
                  </a:lnTo>
                  <a:lnTo>
                    <a:pt x="487" y="5115"/>
                  </a:lnTo>
                  <a:lnTo>
                    <a:pt x="634" y="5480"/>
                  </a:lnTo>
                  <a:lnTo>
                    <a:pt x="780" y="5821"/>
                  </a:lnTo>
                  <a:lnTo>
                    <a:pt x="926" y="6138"/>
                  </a:lnTo>
                  <a:lnTo>
                    <a:pt x="1096" y="6454"/>
                  </a:lnTo>
                  <a:lnTo>
                    <a:pt x="1291" y="6747"/>
                  </a:lnTo>
                  <a:lnTo>
                    <a:pt x="1462" y="7039"/>
                  </a:lnTo>
                  <a:lnTo>
                    <a:pt x="1656" y="7307"/>
                  </a:lnTo>
                  <a:lnTo>
                    <a:pt x="2071" y="7794"/>
                  </a:lnTo>
                  <a:lnTo>
                    <a:pt x="2509" y="8232"/>
                  </a:lnTo>
                  <a:lnTo>
                    <a:pt x="2923" y="8598"/>
                  </a:lnTo>
                  <a:lnTo>
                    <a:pt x="3337" y="8914"/>
                  </a:lnTo>
                  <a:lnTo>
                    <a:pt x="3751" y="9158"/>
                  </a:lnTo>
                  <a:lnTo>
                    <a:pt x="4141" y="9353"/>
                  </a:lnTo>
                  <a:lnTo>
                    <a:pt x="4506" y="9499"/>
                  </a:lnTo>
                  <a:lnTo>
                    <a:pt x="4823" y="9596"/>
                  </a:lnTo>
                  <a:lnTo>
                    <a:pt x="5091" y="9645"/>
                  </a:lnTo>
                  <a:lnTo>
                    <a:pt x="5091" y="9645"/>
                  </a:lnTo>
                  <a:lnTo>
                    <a:pt x="5407" y="10108"/>
                  </a:lnTo>
                  <a:lnTo>
                    <a:pt x="5748" y="10546"/>
                  </a:lnTo>
                  <a:lnTo>
                    <a:pt x="5919" y="10717"/>
                  </a:lnTo>
                  <a:lnTo>
                    <a:pt x="6113" y="10887"/>
                  </a:lnTo>
                  <a:lnTo>
                    <a:pt x="6308" y="11057"/>
                  </a:lnTo>
                  <a:lnTo>
                    <a:pt x="6527" y="11204"/>
                  </a:lnTo>
                  <a:lnTo>
                    <a:pt x="6747" y="11325"/>
                  </a:lnTo>
                  <a:lnTo>
                    <a:pt x="6966" y="11447"/>
                  </a:lnTo>
                  <a:lnTo>
                    <a:pt x="7209" y="11545"/>
                  </a:lnTo>
                  <a:lnTo>
                    <a:pt x="7453" y="11618"/>
                  </a:lnTo>
                  <a:lnTo>
                    <a:pt x="7697" y="11691"/>
                  </a:lnTo>
                  <a:lnTo>
                    <a:pt x="7964" y="11739"/>
                  </a:lnTo>
                  <a:lnTo>
                    <a:pt x="8232" y="11764"/>
                  </a:lnTo>
                  <a:lnTo>
                    <a:pt x="8500" y="11764"/>
                  </a:lnTo>
                  <a:lnTo>
                    <a:pt x="8500" y="11764"/>
                  </a:lnTo>
                  <a:lnTo>
                    <a:pt x="8768" y="11764"/>
                  </a:lnTo>
                  <a:lnTo>
                    <a:pt x="9036" y="11739"/>
                  </a:lnTo>
                  <a:lnTo>
                    <a:pt x="9304" y="11691"/>
                  </a:lnTo>
                  <a:lnTo>
                    <a:pt x="9547" y="11618"/>
                  </a:lnTo>
                  <a:lnTo>
                    <a:pt x="9791" y="11545"/>
                  </a:lnTo>
                  <a:lnTo>
                    <a:pt x="10035" y="11447"/>
                  </a:lnTo>
                  <a:lnTo>
                    <a:pt x="10254" y="11325"/>
                  </a:lnTo>
                  <a:lnTo>
                    <a:pt x="10473" y="11204"/>
                  </a:lnTo>
                  <a:lnTo>
                    <a:pt x="10692" y="11057"/>
                  </a:lnTo>
                  <a:lnTo>
                    <a:pt x="10887" y="10887"/>
                  </a:lnTo>
                  <a:lnTo>
                    <a:pt x="11082" y="10717"/>
                  </a:lnTo>
                  <a:lnTo>
                    <a:pt x="11252" y="10546"/>
                  </a:lnTo>
                  <a:lnTo>
                    <a:pt x="11593" y="10108"/>
                  </a:lnTo>
                  <a:lnTo>
                    <a:pt x="11910" y="9645"/>
                  </a:lnTo>
                  <a:lnTo>
                    <a:pt x="11910" y="9645"/>
                  </a:lnTo>
                  <a:lnTo>
                    <a:pt x="12178" y="9596"/>
                  </a:lnTo>
                  <a:lnTo>
                    <a:pt x="12494" y="9523"/>
                  </a:lnTo>
                  <a:lnTo>
                    <a:pt x="12860" y="9377"/>
                  </a:lnTo>
                  <a:lnTo>
                    <a:pt x="13249" y="9182"/>
                  </a:lnTo>
                  <a:lnTo>
                    <a:pt x="13663" y="8939"/>
                  </a:lnTo>
                  <a:lnTo>
                    <a:pt x="14077" y="8622"/>
                  </a:lnTo>
                  <a:lnTo>
                    <a:pt x="14516" y="8257"/>
                  </a:lnTo>
                  <a:lnTo>
                    <a:pt x="14930" y="7843"/>
                  </a:lnTo>
                  <a:lnTo>
                    <a:pt x="15344" y="7356"/>
                  </a:lnTo>
                  <a:lnTo>
                    <a:pt x="15539" y="7088"/>
                  </a:lnTo>
                  <a:lnTo>
                    <a:pt x="15709" y="6795"/>
                  </a:lnTo>
                  <a:lnTo>
                    <a:pt x="15904" y="6503"/>
                  </a:lnTo>
                  <a:lnTo>
                    <a:pt x="16075" y="6186"/>
                  </a:lnTo>
                  <a:lnTo>
                    <a:pt x="16221" y="5870"/>
                  </a:lnTo>
                  <a:lnTo>
                    <a:pt x="16367" y="5505"/>
                  </a:lnTo>
                  <a:lnTo>
                    <a:pt x="16513" y="5164"/>
                  </a:lnTo>
                  <a:lnTo>
                    <a:pt x="16635" y="4774"/>
                  </a:lnTo>
                  <a:lnTo>
                    <a:pt x="16732" y="4384"/>
                  </a:lnTo>
                  <a:lnTo>
                    <a:pt x="16830" y="3970"/>
                  </a:lnTo>
                  <a:lnTo>
                    <a:pt x="16903" y="3532"/>
                  </a:lnTo>
                  <a:lnTo>
                    <a:pt x="16951" y="3093"/>
                  </a:lnTo>
                  <a:lnTo>
                    <a:pt x="16976" y="2606"/>
                  </a:lnTo>
                  <a:lnTo>
                    <a:pt x="17000" y="2144"/>
                  </a:lnTo>
                  <a:lnTo>
                    <a:pt x="17000" y="2144"/>
                  </a:lnTo>
                  <a:lnTo>
                    <a:pt x="16976" y="1924"/>
                  </a:lnTo>
                  <a:lnTo>
                    <a:pt x="16903" y="1730"/>
                  </a:lnTo>
                  <a:lnTo>
                    <a:pt x="16805" y="1535"/>
                  </a:lnTo>
                  <a:lnTo>
                    <a:pt x="16683" y="1389"/>
                  </a:lnTo>
                  <a:lnTo>
                    <a:pt x="16513" y="1242"/>
                  </a:lnTo>
                  <a:lnTo>
                    <a:pt x="16343" y="1145"/>
                  </a:lnTo>
                  <a:lnTo>
                    <a:pt x="16148" y="1096"/>
                  </a:lnTo>
                  <a:lnTo>
                    <a:pt x="15928" y="1072"/>
                  </a:lnTo>
                  <a:lnTo>
                    <a:pt x="15928" y="1072"/>
                  </a:lnTo>
                  <a:close/>
                  <a:moveTo>
                    <a:pt x="1072" y="2144"/>
                  </a:moveTo>
                  <a:lnTo>
                    <a:pt x="3240" y="2144"/>
                  </a:lnTo>
                  <a:lnTo>
                    <a:pt x="3240" y="2144"/>
                  </a:lnTo>
                  <a:lnTo>
                    <a:pt x="3288" y="3118"/>
                  </a:lnTo>
                  <a:lnTo>
                    <a:pt x="3361" y="4019"/>
                  </a:lnTo>
                  <a:lnTo>
                    <a:pt x="3483" y="4823"/>
                  </a:lnTo>
                  <a:lnTo>
                    <a:pt x="3605" y="5602"/>
                  </a:lnTo>
                  <a:lnTo>
                    <a:pt x="3775" y="6333"/>
                  </a:lnTo>
                  <a:lnTo>
                    <a:pt x="3995" y="7039"/>
                  </a:lnTo>
                  <a:lnTo>
                    <a:pt x="4214" y="7745"/>
                  </a:lnTo>
                  <a:lnTo>
                    <a:pt x="4506" y="8451"/>
                  </a:lnTo>
                  <a:lnTo>
                    <a:pt x="4506" y="8451"/>
                  </a:lnTo>
                  <a:lnTo>
                    <a:pt x="4262" y="8378"/>
                  </a:lnTo>
                  <a:lnTo>
                    <a:pt x="4043" y="8281"/>
                  </a:lnTo>
                  <a:lnTo>
                    <a:pt x="3824" y="8159"/>
                  </a:lnTo>
                  <a:lnTo>
                    <a:pt x="3629" y="8037"/>
                  </a:lnTo>
                  <a:lnTo>
                    <a:pt x="3434" y="7891"/>
                  </a:lnTo>
                  <a:lnTo>
                    <a:pt x="3240" y="7745"/>
                  </a:lnTo>
                  <a:lnTo>
                    <a:pt x="2899" y="7404"/>
                  </a:lnTo>
                  <a:lnTo>
                    <a:pt x="2582" y="7015"/>
                  </a:lnTo>
                  <a:lnTo>
                    <a:pt x="2290" y="6601"/>
                  </a:lnTo>
                  <a:lnTo>
                    <a:pt x="2046" y="6186"/>
                  </a:lnTo>
                  <a:lnTo>
                    <a:pt x="1827" y="5724"/>
                  </a:lnTo>
                  <a:lnTo>
                    <a:pt x="1632" y="5237"/>
                  </a:lnTo>
                  <a:lnTo>
                    <a:pt x="1486" y="4774"/>
                  </a:lnTo>
                  <a:lnTo>
                    <a:pt x="1340" y="4287"/>
                  </a:lnTo>
                  <a:lnTo>
                    <a:pt x="1242" y="3824"/>
                  </a:lnTo>
                  <a:lnTo>
                    <a:pt x="1169" y="3361"/>
                  </a:lnTo>
                  <a:lnTo>
                    <a:pt x="1121" y="2923"/>
                  </a:lnTo>
                  <a:lnTo>
                    <a:pt x="1072" y="2509"/>
                  </a:lnTo>
                  <a:lnTo>
                    <a:pt x="1072" y="2144"/>
                  </a:lnTo>
                  <a:lnTo>
                    <a:pt x="1072" y="2144"/>
                  </a:lnTo>
                  <a:close/>
                  <a:moveTo>
                    <a:pt x="10595" y="4628"/>
                  </a:moveTo>
                  <a:lnTo>
                    <a:pt x="9718" y="5407"/>
                  </a:lnTo>
                  <a:lnTo>
                    <a:pt x="9718" y="5407"/>
                  </a:lnTo>
                  <a:lnTo>
                    <a:pt x="9669" y="5480"/>
                  </a:lnTo>
                  <a:lnTo>
                    <a:pt x="9621" y="5578"/>
                  </a:lnTo>
                  <a:lnTo>
                    <a:pt x="9596" y="5675"/>
                  </a:lnTo>
                  <a:lnTo>
                    <a:pt x="9596" y="5772"/>
                  </a:lnTo>
                  <a:lnTo>
                    <a:pt x="9864" y="6941"/>
                  </a:lnTo>
                  <a:lnTo>
                    <a:pt x="9864" y="6941"/>
                  </a:lnTo>
                  <a:lnTo>
                    <a:pt x="9864" y="7015"/>
                  </a:lnTo>
                  <a:lnTo>
                    <a:pt x="9840" y="7063"/>
                  </a:lnTo>
                  <a:lnTo>
                    <a:pt x="9791" y="7063"/>
                  </a:lnTo>
                  <a:lnTo>
                    <a:pt x="9718" y="7039"/>
                  </a:lnTo>
                  <a:lnTo>
                    <a:pt x="8695" y="6454"/>
                  </a:lnTo>
                  <a:lnTo>
                    <a:pt x="8695" y="6454"/>
                  </a:lnTo>
                  <a:lnTo>
                    <a:pt x="8598" y="6406"/>
                  </a:lnTo>
                  <a:lnTo>
                    <a:pt x="8500" y="6406"/>
                  </a:lnTo>
                  <a:lnTo>
                    <a:pt x="8403" y="6406"/>
                  </a:lnTo>
                  <a:lnTo>
                    <a:pt x="8305" y="6454"/>
                  </a:lnTo>
                  <a:lnTo>
                    <a:pt x="7282" y="7039"/>
                  </a:lnTo>
                  <a:lnTo>
                    <a:pt x="7282" y="7039"/>
                  </a:lnTo>
                  <a:lnTo>
                    <a:pt x="7209" y="7063"/>
                  </a:lnTo>
                  <a:lnTo>
                    <a:pt x="7161" y="7063"/>
                  </a:lnTo>
                  <a:lnTo>
                    <a:pt x="7136" y="7015"/>
                  </a:lnTo>
                  <a:lnTo>
                    <a:pt x="7136" y="6941"/>
                  </a:lnTo>
                  <a:lnTo>
                    <a:pt x="7404" y="5772"/>
                  </a:lnTo>
                  <a:lnTo>
                    <a:pt x="7404" y="5772"/>
                  </a:lnTo>
                  <a:lnTo>
                    <a:pt x="7404" y="5675"/>
                  </a:lnTo>
                  <a:lnTo>
                    <a:pt x="7380" y="5578"/>
                  </a:lnTo>
                  <a:lnTo>
                    <a:pt x="7331" y="5480"/>
                  </a:lnTo>
                  <a:lnTo>
                    <a:pt x="7282" y="5407"/>
                  </a:lnTo>
                  <a:lnTo>
                    <a:pt x="6406" y="4628"/>
                  </a:lnTo>
                  <a:lnTo>
                    <a:pt x="6406" y="4628"/>
                  </a:lnTo>
                  <a:lnTo>
                    <a:pt x="6357" y="4579"/>
                  </a:lnTo>
                  <a:lnTo>
                    <a:pt x="6333" y="4506"/>
                  </a:lnTo>
                  <a:lnTo>
                    <a:pt x="6381" y="4482"/>
                  </a:lnTo>
                  <a:lnTo>
                    <a:pt x="6454" y="4457"/>
                  </a:lnTo>
                  <a:lnTo>
                    <a:pt x="7623" y="4336"/>
                  </a:lnTo>
                  <a:lnTo>
                    <a:pt x="7623" y="4336"/>
                  </a:lnTo>
                  <a:lnTo>
                    <a:pt x="7721" y="4311"/>
                  </a:lnTo>
                  <a:lnTo>
                    <a:pt x="7818" y="4262"/>
                  </a:lnTo>
                  <a:lnTo>
                    <a:pt x="7891" y="4189"/>
                  </a:lnTo>
                  <a:lnTo>
                    <a:pt x="7940" y="4116"/>
                  </a:lnTo>
                  <a:lnTo>
                    <a:pt x="8403" y="3045"/>
                  </a:lnTo>
                  <a:lnTo>
                    <a:pt x="8403" y="3045"/>
                  </a:lnTo>
                  <a:lnTo>
                    <a:pt x="8452" y="2972"/>
                  </a:lnTo>
                  <a:lnTo>
                    <a:pt x="8500" y="2947"/>
                  </a:lnTo>
                  <a:lnTo>
                    <a:pt x="8549" y="2972"/>
                  </a:lnTo>
                  <a:lnTo>
                    <a:pt x="8598" y="3045"/>
                  </a:lnTo>
                  <a:lnTo>
                    <a:pt x="9060" y="4116"/>
                  </a:lnTo>
                  <a:lnTo>
                    <a:pt x="9060" y="4116"/>
                  </a:lnTo>
                  <a:lnTo>
                    <a:pt x="9109" y="4189"/>
                  </a:lnTo>
                  <a:lnTo>
                    <a:pt x="9182" y="4262"/>
                  </a:lnTo>
                  <a:lnTo>
                    <a:pt x="9280" y="4311"/>
                  </a:lnTo>
                  <a:lnTo>
                    <a:pt x="9377" y="4336"/>
                  </a:lnTo>
                  <a:lnTo>
                    <a:pt x="10546" y="4457"/>
                  </a:lnTo>
                  <a:lnTo>
                    <a:pt x="10546" y="4457"/>
                  </a:lnTo>
                  <a:lnTo>
                    <a:pt x="10619" y="4482"/>
                  </a:lnTo>
                  <a:lnTo>
                    <a:pt x="10668" y="4506"/>
                  </a:lnTo>
                  <a:lnTo>
                    <a:pt x="10643" y="4579"/>
                  </a:lnTo>
                  <a:lnTo>
                    <a:pt x="10595" y="4628"/>
                  </a:lnTo>
                  <a:lnTo>
                    <a:pt x="10595" y="4628"/>
                  </a:lnTo>
                  <a:close/>
                  <a:moveTo>
                    <a:pt x="12494" y="8451"/>
                  </a:moveTo>
                  <a:lnTo>
                    <a:pt x="12494" y="8451"/>
                  </a:lnTo>
                  <a:lnTo>
                    <a:pt x="12787" y="7745"/>
                  </a:lnTo>
                  <a:lnTo>
                    <a:pt x="13006" y="7039"/>
                  </a:lnTo>
                  <a:lnTo>
                    <a:pt x="13225" y="6333"/>
                  </a:lnTo>
                  <a:lnTo>
                    <a:pt x="13396" y="5602"/>
                  </a:lnTo>
                  <a:lnTo>
                    <a:pt x="13517" y="4823"/>
                  </a:lnTo>
                  <a:lnTo>
                    <a:pt x="13639" y="4019"/>
                  </a:lnTo>
                  <a:lnTo>
                    <a:pt x="13712" y="3118"/>
                  </a:lnTo>
                  <a:lnTo>
                    <a:pt x="13761" y="2144"/>
                  </a:lnTo>
                  <a:lnTo>
                    <a:pt x="15928" y="2144"/>
                  </a:lnTo>
                  <a:lnTo>
                    <a:pt x="15928" y="2144"/>
                  </a:lnTo>
                  <a:lnTo>
                    <a:pt x="15928" y="2509"/>
                  </a:lnTo>
                  <a:lnTo>
                    <a:pt x="15880" y="2923"/>
                  </a:lnTo>
                  <a:lnTo>
                    <a:pt x="15831" y="3361"/>
                  </a:lnTo>
                  <a:lnTo>
                    <a:pt x="15758" y="3824"/>
                  </a:lnTo>
                  <a:lnTo>
                    <a:pt x="15661" y="4287"/>
                  </a:lnTo>
                  <a:lnTo>
                    <a:pt x="15514" y="4774"/>
                  </a:lnTo>
                  <a:lnTo>
                    <a:pt x="15368" y="5237"/>
                  </a:lnTo>
                  <a:lnTo>
                    <a:pt x="15173" y="5724"/>
                  </a:lnTo>
                  <a:lnTo>
                    <a:pt x="14954" y="6186"/>
                  </a:lnTo>
                  <a:lnTo>
                    <a:pt x="14711" y="6601"/>
                  </a:lnTo>
                  <a:lnTo>
                    <a:pt x="14418" y="7015"/>
                  </a:lnTo>
                  <a:lnTo>
                    <a:pt x="14102" y="7404"/>
                  </a:lnTo>
                  <a:lnTo>
                    <a:pt x="13761" y="7745"/>
                  </a:lnTo>
                  <a:lnTo>
                    <a:pt x="13566" y="7891"/>
                  </a:lnTo>
                  <a:lnTo>
                    <a:pt x="13371" y="8037"/>
                  </a:lnTo>
                  <a:lnTo>
                    <a:pt x="13176" y="8159"/>
                  </a:lnTo>
                  <a:lnTo>
                    <a:pt x="12957" y="8281"/>
                  </a:lnTo>
                  <a:lnTo>
                    <a:pt x="12738" y="8378"/>
                  </a:lnTo>
                  <a:lnTo>
                    <a:pt x="12494" y="8451"/>
                  </a:lnTo>
                  <a:lnTo>
                    <a:pt x="12494" y="8451"/>
                  </a:lnTo>
                  <a:close/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0" name="Google Shape;600;p43"/>
          <p:cNvGrpSpPr/>
          <p:nvPr/>
        </p:nvGrpSpPr>
        <p:grpSpPr>
          <a:xfrm>
            <a:off x="5814126" y="264052"/>
            <a:ext cx="415656" cy="439016"/>
            <a:chOff x="6618700" y="1635475"/>
            <a:chExt cx="456675" cy="432325"/>
          </a:xfrm>
        </p:grpSpPr>
        <p:sp>
          <p:nvSpPr>
            <p:cNvPr id="65" name="Google Shape;601;p43"/>
            <p:cNvSpPr/>
            <p:nvPr/>
          </p:nvSpPr>
          <p:spPr>
            <a:xfrm>
              <a:off x="6663775" y="1904000"/>
              <a:ext cx="117525" cy="163800"/>
            </a:xfrm>
            <a:custGeom>
              <a:avLst/>
              <a:gdLst/>
              <a:ahLst/>
              <a:cxnLst/>
              <a:rect l="l" t="t" r="r" b="b"/>
              <a:pathLst>
                <a:path w="4701" h="6552" fill="none" extrusionOk="0">
                  <a:moveTo>
                    <a:pt x="0" y="0"/>
                  </a:moveTo>
                  <a:lnTo>
                    <a:pt x="512" y="6016"/>
                  </a:lnTo>
                  <a:lnTo>
                    <a:pt x="512" y="6016"/>
                  </a:lnTo>
                  <a:lnTo>
                    <a:pt x="536" y="6138"/>
                  </a:lnTo>
                  <a:lnTo>
                    <a:pt x="585" y="6235"/>
                  </a:lnTo>
                  <a:lnTo>
                    <a:pt x="633" y="6332"/>
                  </a:lnTo>
                  <a:lnTo>
                    <a:pt x="706" y="6406"/>
                  </a:lnTo>
                  <a:lnTo>
                    <a:pt x="804" y="6454"/>
                  </a:lnTo>
                  <a:lnTo>
                    <a:pt x="877" y="6503"/>
                  </a:lnTo>
                  <a:lnTo>
                    <a:pt x="999" y="6552"/>
                  </a:lnTo>
                  <a:lnTo>
                    <a:pt x="1096" y="6552"/>
                  </a:lnTo>
                  <a:lnTo>
                    <a:pt x="4116" y="6552"/>
                  </a:lnTo>
                  <a:lnTo>
                    <a:pt x="4116" y="6552"/>
                  </a:lnTo>
                  <a:lnTo>
                    <a:pt x="4238" y="6527"/>
                  </a:lnTo>
                  <a:lnTo>
                    <a:pt x="4360" y="6503"/>
                  </a:lnTo>
                  <a:lnTo>
                    <a:pt x="4457" y="6430"/>
                  </a:lnTo>
                  <a:lnTo>
                    <a:pt x="4554" y="6332"/>
                  </a:lnTo>
                  <a:lnTo>
                    <a:pt x="4554" y="6332"/>
                  </a:lnTo>
                  <a:lnTo>
                    <a:pt x="4628" y="6235"/>
                  </a:lnTo>
                  <a:lnTo>
                    <a:pt x="4676" y="6113"/>
                  </a:lnTo>
                  <a:lnTo>
                    <a:pt x="4701" y="5991"/>
                  </a:lnTo>
                  <a:lnTo>
                    <a:pt x="4676" y="5845"/>
                  </a:lnTo>
                  <a:lnTo>
                    <a:pt x="3678" y="98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6" name="Google Shape;602;p43"/>
            <p:cNvSpPr/>
            <p:nvPr/>
          </p:nvSpPr>
          <p:spPr>
            <a:xfrm>
              <a:off x="7046125" y="1775525"/>
              <a:ext cx="29250" cy="99275"/>
            </a:xfrm>
            <a:custGeom>
              <a:avLst/>
              <a:gdLst/>
              <a:ahLst/>
              <a:cxnLst/>
              <a:rect l="l" t="t" r="r" b="b"/>
              <a:pathLst>
                <a:path w="1170" h="3971" fill="none" extrusionOk="0">
                  <a:moveTo>
                    <a:pt x="1" y="3970"/>
                  </a:moveTo>
                  <a:lnTo>
                    <a:pt x="1" y="3970"/>
                  </a:lnTo>
                  <a:lnTo>
                    <a:pt x="245" y="3824"/>
                  </a:lnTo>
                  <a:lnTo>
                    <a:pt x="488" y="3629"/>
                  </a:lnTo>
                  <a:lnTo>
                    <a:pt x="683" y="3410"/>
                  </a:lnTo>
                  <a:lnTo>
                    <a:pt x="853" y="3166"/>
                  </a:lnTo>
                  <a:lnTo>
                    <a:pt x="1000" y="2898"/>
                  </a:lnTo>
                  <a:lnTo>
                    <a:pt x="1097" y="2606"/>
                  </a:lnTo>
                  <a:lnTo>
                    <a:pt x="1170" y="2314"/>
                  </a:lnTo>
                  <a:lnTo>
                    <a:pt x="1170" y="1997"/>
                  </a:lnTo>
                  <a:lnTo>
                    <a:pt x="1170" y="1997"/>
                  </a:lnTo>
                  <a:lnTo>
                    <a:pt x="1170" y="1681"/>
                  </a:lnTo>
                  <a:lnTo>
                    <a:pt x="1097" y="1364"/>
                  </a:lnTo>
                  <a:lnTo>
                    <a:pt x="1000" y="1096"/>
                  </a:lnTo>
                  <a:lnTo>
                    <a:pt x="853" y="828"/>
                  </a:lnTo>
                  <a:lnTo>
                    <a:pt x="683" y="585"/>
                  </a:lnTo>
                  <a:lnTo>
                    <a:pt x="488" y="366"/>
                  </a:lnTo>
                  <a:lnTo>
                    <a:pt x="245" y="171"/>
                  </a:ln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7" name="Google Shape;603;p43"/>
            <p:cNvSpPr/>
            <p:nvPr/>
          </p:nvSpPr>
          <p:spPr>
            <a:xfrm>
              <a:off x="6618700" y="1751775"/>
              <a:ext cx="96850" cy="146750"/>
            </a:xfrm>
            <a:custGeom>
              <a:avLst/>
              <a:gdLst/>
              <a:ahLst/>
              <a:cxnLst/>
              <a:rect l="l" t="t" r="r" b="b"/>
              <a:pathLst>
                <a:path w="3874" h="5870" fill="none" extrusionOk="0">
                  <a:moveTo>
                    <a:pt x="3873" y="0"/>
                  </a:moveTo>
                  <a:lnTo>
                    <a:pt x="3873" y="0"/>
                  </a:lnTo>
                  <a:lnTo>
                    <a:pt x="2704" y="0"/>
                  </a:lnTo>
                  <a:lnTo>
                    <a:pt x="1730" y="0"/>
                  </a:lnTo>
                  <a:lnTo>
                    <a:pt x="1730" y="0"/>
                  </a:lnTo>
                  <a:lnTo>
                    <a:pt x="1560" y="25"/>
                  </a:lnTo>
                  <a:lnTo>
                    <a:pt x="1413" y="49"/>
                  </a:lnTo>
                  <a:lnTo>
                    <a:pt x="1243" y="98"/>
                  </a:lnTo>
                  <a:lnTo>
                    <a:pt x="1097" y="147"/>
                  </a:lnTo>
                  <a:lnTo>
                    <a:pt x="926" y="244"/>
                  </a:lnTo>
                  <a:lnTo>
                    <a:pt x="780" y="317"/>
                  </a:lnTo>
                  <a:lnTo>
                    <a:pt x="658" y="439"/>
                  </a:lnTo>
                  <a:lnTo>
                    <a:pt x="537" y="536"/>
                  </a:lnTo>
                  <a:lnTo>
                    <a:pt x="415" y="682"/>
                  </a:lnTo>
                  <a:lnTo>
                    <a:pt x="293" y="804"/>
                  </a:lnTo>
                  <a:lnTo>
                    <a:pt x="220" y="950"/>
                  </a:lnTo>
                  <a:lnTo>
                    <a:pt x="147" y="1096"/>
                  </a:lnTo>
                  <a:lnTo>
                    <a:pt x="74" y="1267"/>
                  </a:lnTo>
                  <a:lnTo>
                    <a:pt x="25" y="1437"/>
                  </a:lnTo>
                  <a:lnTo>
                    <a:pt x="1" y="1583"/>
                  </a:lnTo>
                  <a:lnTo>
                    <a:pt x="1" y="1754"/>
                  </a:lnTo>
                  <a:lnTo>
                    <a:pt x="1" y="4092"/>
                  </a:lnTo>
                  <a:lnTo>
                    <a:pt x="1" y="4092"/>
                  </a:lnTo>
                  <a:lnTo>
                    <a:pt x="1" y="4263"/>
                  </a:lnTo>
                  <a:lnTo>
                    <a:pt x="25" y="4433"/>
                  </a:lnTo>
                  <a:lnTo>
                    <a:pt x="74" y="4579"/>
                  </a:lnTo>
                  <a:lnTo>
                    <a:pt x="147" y="4750"/>
                  </a:lnTo>
                  <a:lnTo>
                    <a:pt x="220" y="4896"/>
                  </a:lnTo>
                  <a:lnTo>
                    <a:pt x="293" y="5042"/>
                  </a:lnTo>
                  <a:lnTo>
                    <a:pt x="415" y="5188"/>
                  </a:lnTo>
                  <a:lnTo>
                    <a:pt x="537" y="5310"/>
                  </a:lnTo>
                  <a:lnTo>
                    <a:pt x="658" y="5407"/>
                  </a:lnTo>
                  <a:lnTo>
                    <a:pt x="780" y="5529"/>
                  </a:lnTo>
                  <a:lnTo>
                    <a:pt x="926" y="5626"/>
                  </a:lnTo>
                  <a:lnTo>
                    <a:pt x="1097" y="5699"/>
                  </a:lnTo>
                  <a:lnTo>
                    <a:pt x="1243" y="5748"/>
                  </a:lnTo>
                  <a:lnTo>
                    <a:pt x="1413" y="5797"/>
                  </a:lnTo>
                  <a:lnTo>
                    <a:pt x="1560" y="5821"/>
                  </a:lnTo>
                  <a:lnTo>
                    <a:pt x="1730" y="5846"/>
                  </a:lnTo>
                  <a:lnTo>
                    <a:pt x="1730" y="5846"/>
                  </a:lnTo>
                  <a:lnTo>
                    <a:pt x="2704" y="5846"/>
                  </a:lnTo>
                  <a:lnTo>
                    <a:pt x="3873" y="5870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8" name="Google Shape;604;p43"/>
            <p:cNvSpPr/>
            <p:nvPr/>
          </p:nvSpPr>
          <p:spPr>
            <a:xfrm>
              <a:off x="6721600" y="1660450"/>
              <a:ext cx="278900" cy="329425"/>
            </a:xfrm>
            <a:custGeom>
              <a:avLst/>
              <a:gdLst/>
              <a:ahLst/>
              <a:cxnLst/>
              <a:rect l="l" t="t" r="r" b="b"/>
              <a:pathLst>
                <a:path w="11156" h="13177" fill="none" extrusionOk="0">
                  <a:moveTo>
                    <a:pt x="11155" y="0"/>
                  </a:moveTo>
                  <a:lnTo>
                    <a:pt x="11155" y="0"/>
                  </a:lnTo>
                  <a:lnTo>
                    <a:pt x="10766" y="317"/>
                  </a:lnTo>
                  <a:lnTo>
                    <a:pt x="10352" y="609"/>
                  </a:lnTo>
                  <a:lnTo>
                    <a:pt x="9938" y="901"/>
                  </a:lnTo>
                  <a:lnTo>
                    <a:pt x="9524" y="1169"/>
                  </a:lnTo>
                  <a:lnTo>
                    <a:pt x="9085" y="1413"/>
                  </a:lnTo>
                  <a:lnTo>
                    <a:pt x="8671" y="1632"/>
                  </a:lnTo>
                  <a:lnTo>
                    <a:pt x="7843" y="2046"/>
                  </a:lnTo>
                  <a:lnTo>
                    <a:pt x="7015" y="2387"/>
                  </a:lnTo>
                  <a:lnTo>
                    <a:pt x="6211" y="2679"/>
                  </a:lnTo>
                  <a:lnTo>
                    <a:pt x="5456" y="2898"/>
                  </a:lnTo>
                  <a:lnTo>
                    <a:pt x="4774" y="3093"/>
                  </a:lnTo>
                  <a:lnTo>
                    <a:pt x="4774" y="3093"/>
                  </a:lnTo>
                  <a:lnTo>
                    <a:pt x="4239" y="3215"/>
                  </a:lnTo>
                  <a:lnTo>
                    <a:pt x="3678" y="3312"/>
                  </a:lnTo>
                  <a:lnTo>
                    <a:pt x="3070" y="3410"/>
                  </a:lnTo>
                  <a:lnTo>
                    <a:pt x="2461" y="3459"/>
                  </a:lnTo>
                  <a:lnTo>
                    <a:pt x="1219" y="3580"/>
                  </a:lnTo>
                  <a:lnTo>
                    <a:pt x="1" y="3629"/>
                  </a:lnTo>
                  <a:lnTo>
                    <a:pt x="1" y="9523"/>
                  </a:lnTo>
                  <a:lnTo>
                    <a:pt x="1" y="9523"/>
                  </a:lnTo>
                  <a:lnTo>
                    <a:pt x="1219" y="9596"/>
                  </a:lnTo>
                  <a:lnTo>
                    <a:pt x="2461" y="9693"/>
                  </a:lnTo>
                  <a:lnTo>
                    <a:pt x="3070" y="9767"/>
                  </a:lnTo>
                  <a:lnTo>
                    <a:pt x="3678" y="9840"/>
                  </a:lnTo>
                  <a:lnTo>
                    <a:pt x="4239" y="9937"/>
                  </a:lnTo>
                  <a:lnTo>
                    <a:pt x="4774" y="10059"/>
                  </a:lnTo>
                  <a:lnTo>
                    <a:pt x="4774" y="10059"/>
                  </a:lnTo>
                  <a:lnTo>
                    <a:pt x="5456" y="10254"/>
                  </a:lnTo>
                  <a:lnTo>
                    <a:pt x="6211" y="10497"/>
                  </a:lnTo>
                  <a:lnTo>
                    <a:pt x="7015" y="10765"/>
                  </a:lnTo>
                  <a:lnTo>
                    <a:pt x="7843" y="11130"/>
                  </a:lnTo>
                  <a:lnTo>
                    <a:pt x="8671" y="11520"/>
                  </a:lnTo>
                  <a:lnTo>
                    <a:pt x="9085" y="11764"/>
                  </a:lnTo>
                  <a:lnTo>
                    <a:pt x="9524" y="12007"/>
                  </a:lnTo>
                  <a:lnTo>
                    <a:pt x="9938" y="12251"/>
                  </a:lnTo>
                  <a:lnTo>
                    <a:pt x="10352" y="12543"/>
                  </a:lnTo>
                  <a:lnTo>
                    <a:pt x="10766" y="12835"/>
                  </a:lnTo>
                  <a:lnTo>
                    <a:pt x="11155" y="13176"/>
                  </a:lnTo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69" name="Google Shape;605;p43"/>
            <p:cNvSpPr/>
            <p:nvPr/>
          </p:nvSpPr>
          <p:spPr>
            <a:xfrm>
              <a:off x="7006550" y="1635475"/>
              <a:ext cx="34750" cy="378750"/>
            </a:xfrm>
            <a:custGeom>
              <a:avLst/>
              <a:gdLst/>
              <a:ahLst/>
              <a:cxnLst/>
              <a:rect l="l" t="t" r="r" b="b"/>
              <a:pathLst>
                <a:path w="1390" h="15150" fill="none" extrusionOk="0">
                  <a:moveTo>
                    <a:pt x="1024" y="49"/>
                  </a:moveTo>
                  <a:lnTo>
                    <a:pt x="1024" y="49"/>
                  </a:lnTo>
                  <a:lnTo>
                    <a:pt x="902" y="1"/>
                  </a:lnTo>
                  <a:lnTo>
                    <a:pt x="805" y="1"/>
                  </a:lnTo>
                  <a:lnTo>
                    <a:pt x="805" y="1"/>
                  </a:lnTo>
                  <a:lnTo>
                    <a:pt x="683" y="1"/>
                  </a:lnTo>
                  <a:lnTo>
                    <a:pt x="585" y="49"/>
                  </a:lnTo>
                  <a:lnTo>
                    <a:pt x="464" y="98"/>
                  </a:lnTo>
                  <a:lnTo>
                    <a:pt x="391" y="171"/>
                  </a:lnTo>
                  <a:lnTo>
                    <a:pt x="391" y="171"/>
                  </a:lnTo>
                  <a:lnTo>
                    <a:pt x="1" y="536"/>
                  </a:lnTo>
                  <a:lnTo>
                    <a:pt x="1" y="14638"/>
                  </a:lnTo>
                  <a:lnTo>
                    <a:pt x="1" y="14638"/>
                  </a:lnTo>
                  <a:lnTo>
                    <a:pt x="391" y="14979"/>
                  </a:lnTo>
                  <a:lnTo>
                    <a:pt x="391" y="14979"/>
                  </a:lnTo>
                  <a:lnTo>
                    <a:pt x="464" y="15052"/>
                  </a:lnTo>
                  <a:lnTo>
                    <a:pt x="585" y="15101"/>
                  </a:lnTo>
                  <a:lnTo>
                    <a:pt x="683" y="15149"/>
                  </a:lnTo>
                  <a:lnTo>
                    <a:pt x="805" y="15149"/>
                  </a:lnTo>
                  <a:lnTo>
                    <a:pt x="805" y="15149"/>
                  </a:lnTo>
                  <a:lnTo>
                    <a:pt x="902" y="15149"/>
                  </a:lnTo>
                  <a:lnTo>
                    <a:pt x="1024" y="15101"/>
                  </a:lnTo>
                  <a:lnTo>
                    <a:pt x="1024" y="15101"/>
                  </a:lnTo>
                  <a:lnTo>
                    <a:pt x="1170" y="15028"/>
                  </a:lnTo>
                  <a:lnTo>
                    <a:pt x="1292" y="14906"/>
                  </a:lnTo>
                  <a:lnTo>
                    <a:pt x="1365" y="14735"/>
                  </a:lnTo>
                  <a:lnTo>
                    <a:pt x="1389" y="14565"/>
                  </a:lnTo>
                  <a:lnTo>
                    <a:pt x="1389" y="585"/>
                  </a:lnTo>
                  <a:lnTo>
                    <a:pt x="1389" y="585"/>
                  </a:lnTo>
                  <a:lnTo>
                    <a:pt x="1365" y="415"/>
                  </a:lnTo>
                  <a:lnTo>
                    <a:pt x="1292" y="269"/>
                  </a:lnTo>
                  <a:lnTo>
                    <a:pt x="1170" y="122"/>
                  </a:lnTo>
                  <a:lnTo>
                    <a:pt x="1024" y="49"/>
                  </a:lnTo>
                  <a:lnTo>
                    <a:pt x="1024" y="49"/>
                  </a:lnTo>
                  <a:close/>
                </a:path>
              </a:pathLst>
            </a:custGeom>
            <a:noFill/>
            <a:ln w="12175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11" name="Google Shape;1206;p44"/>
          <p:cNvGrpSpPr/>
          <p:nvPr/>
        </p:nvGrpSpPr>
        <p:grpSpPr>
          <a:xfrm>
            <a:off x="1227185" y="1941372"/>
            <a:ext cx="804610" cy="964298"/>
            <a:chOff x="655600" y="3183978"/>
            <a:chExt cx="490627" cy="720234"/>
          </a:xfrm>
        </p:grpSpPr>
        <p:sp>
          <p:nvSpPr>
            <p:cNvPr id="71" name="Google Shape;1207;p44"/>
            <p:cNvSpPr/>
            <p:nvPr/>
          </p:nvSpPr>
          <p:spPr>
            <a:xfrm>
              <a:off x="781315" y="3461564"/>
              <a:ext cx="274086" cy="162243"/>
            </a:xfrm>
            <a:custGeom>
              <a:avLst/>
              <a:gdLst/>
              <a:ahLst/>
              <a:cxnLst/>
              <a:rect l="l" t="t" r="r" b="b"/>
              <a:pathLst>
                <a:path w="513" h="302" extrusionOk="0">
                  <a:moveTo>
                    <a:pt x="447" y="170"/>
                  </a:moveTo>
                  <a:cubicBezTo>
                    <a:pt x="454" y="167"/>
                    <a:pt x="462" y="168"/>
                    <a:pt x="468" y="172"/>
                  </a:cubicBezTo>
                  <a:cubicBezTo>
                    <a:pt x="474" y="175"/>
                    <a:pt x="478" y="182"/>
                    <a:pt x="479" y="189"/>
                  </a:cubicBezTo>
                  <a:cubicBezTo>
                    <a:pt x="511" y="137"/>
                    <a:pt x="511" y="137"/>
                    <a:pt x="511" y="137"/>
                  </a:cubicBezTo>
                  <a:cubicBezTo>
                    <a:pt x="513" y="133"/>
                    <a:pt x="511" y="127"/>
                    <a:pt x="507" y="125"/>
                  </a:cubicBezTo>
                  <a:cubicBezTo>
                    <a:pt x="466" y="104"/>
                    <a:pt x="418" y="87"/>
                    <a:pt x="363" y="73"/>
                  </a:cubicBezTo>
                  <a:cubicBezTo>
                    <a:pt x="339" y="68"/>
                    <a:pt x="220" y="38"/>
                    <a:pt x="197" y="31"/>
                  </a:cubicBezTo>
                  <a:cubicBezTo>
                    <a:pt x="153" y="20"/>
                    <a:pt x="118" y="10"/>
                    <a:pt x="89" y="1"/>
                  </a:cubicBezTo>
                  <a:cubicBezTo>
                    <a:pt x="85" y="0"/>
                    <a:pt x="80" y="2"/>
                    <a:pt x="78" y="6"/>
                  </a:cubicBezTo>
                  <a:cubicBezTo>
                    <a:pt x="55" y="75"/>
                    <a:pt x="55" y="75"/>
                    <a:pt x="55" y="75"/>
                  </a:cubicBezTo>
                  <a:cubicBezTo>
                    <a:pt x="54" y="76"/>
                    <a:pt x="51" y="78"/>
                    <a:pt x="49" y="77"/>
                  </a:cubicBezTo>
                  <a:cubicBezTo>
                    <a:pt x="45" y="76"/>
                    <a:pt x="41" y="74"/>
                    <a:pt x="39" y="69"/>
                  </a:cubicBezTo>
                  <a:cubicBezTo>
                    <a:pt x="38" y="67"/>
                    <a:pt x="38" y="64"/>
                    <a:pt x="37" y="61"/>
                  </a:cubicBezTo>
                  <a:cubicBezTo>
                    <a:pt x="35" y="52"/>
                    <a:pt x="27" y="48"/>
                    <a:pt x="19" y="53"/>
                  </a:cubicBezTo>
                  <a:cubicBezTo>
                    <a:pt x="12" y="58"/>
                    <a:pt x="7" y="66"/>
                    <a:pt x="4" y="74"/>
                  </a:cubicBezTo>
                  <a:cubicBezTo>
                    <a:pt x="1" y="83"/>
                    <a:pt x="0" y="93"/>
                    <a:pt x="3" y="101"/>
                  </a:cubicBezTo>
                  <a:cubicBezTo>
                    <a:pt x="6" y="109"/>
                    <a:pt x="15" y="111"/>
                    <a:pt x="22" y="106"/>
                  </a:cubicBezTo>
                  <a:cubicBezTo>
                    <a:pt x="24" y="104"/>
                    <a:pt x="26" y="102"/>
                    <a:pt x="29" y="100"/>
                  </a:cubicBezTo>
                  <a:cubicBezTo>
                    <a:pt x="33" y="97"/>
                    <a:pt x="37" y="98"/>
                    <a:pt x="41" y="100"/>
                  </a:cubicBezTo>
                  <a:cubicBezTo>
                    <a:pt x="44" y="101"/>
                    <a:pt x="44" y="103"/>
                    <a:pt x="45" y="106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8" y="183"/>
                    <a:pt x="21" y="188"/>
                    <a:pt x="25" y="189"/>
                  </a:cubicBezTo>
                  <a:cubicBezTo>
                    <a:pt x="53" y="198"/>
                    <a:pt x="81" y="206"/>
                    <a:pt x="111" y="214"/>
                  </a:cubicBezTo>
                  <a:cubicBezTo>
                    <a:pt x="135" y="220"/>
                    <a:pt x="278" y="256"/>
                    <a:pt x="301" y="261"/>
                  </a:cubicBezTo>
                  <a:cubicBezTo>
                    <a:pt x="346" y="272"/>
                    <a:pt x="380" y="285"/>
                    <a:pt x="404" y="299"/>
                  </a:cubicBezTo>
                  <a:cubicBezTo>
                    <a:pt x="408" y="302"/>
                    <a:pt x="414" y="300"/>
                    <a:pt x="416" y="296"/>
                  </a:cubicBezTo>
                  <a:cubicBezTo>
                    <a:pt x="446" y="245"/>
                    <a:pt x="446" y="245"/>
                    <a:pt x="446" y="245"/>
                  </a:cubicBezTo>
                  <a:cubicBezTo>
                    <a:pt x="439" y="248"/>
                    <a:pt x="432" y="247"/>
                    <a:pt x="425" y="243"/>
                  </a:cubicBezTo>
                  <a:cubicBezTo>
                    <a:pt x="419" y="240"/>
                    <a:pt x="415" y="234"/>
                    <a:pt x="414" y="226"/>
                  </a:cubicBezTo>
                  <a:cubicBezTo>
                    <a:pt x="412" y="216"/>
                    <a:pt x="415" y="204"/>
                    <a:pt x="422" y="193"/>
                  </a:cubicBezTo>
                  <a:cubicBezTo>
                    <a:pt x="428" y="182"/>
                    <a:pt x="437" y="173"/>
                    <a:pt x="447" y="1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buSzPts val="1400"/>
                <a:buFont typeface="Calibri"/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1208;p44"/>
            <p:cNvSpPr/>
            <p:nvPr/>
          </p:nvSpPr>
          <p:spPr>
            <a:xfrm>
              <a:off x="850087" y="3183978"/>
              <a:ext cx="259850" cy="244775"/>
            </a:xfrm>
            <a:custGeom>
              <a:avLst/>
              <a:gdLst/>
              <a:ahLst/>
              <a:cxnLst/>
              <a:rect l="l" t="t" r="r" b="b"/>
              <a:pathLst>
                <a:path w="486" h="456" extrusionOk="0">
                  <a:moveTo>
                    <a:pt x="0" y="212"/>
                  </a:moveTo>
                  <a:cubicBezTo>
                    <a:pt x="4" y="206"/>
                    <a:pt x="11" y="203"/>
                    <a:pt x="18" y="203"/>
                  </a:cubicBezTo>
                  <a:cubicBezTo>
                    <a:pt x="26" y="203"/>
                    <a:pt x="32" y="206"/>
                    <a:pt x="37" y="212"/>
                  </a:cubicBezTo>
                  <a:cubicBezTo>
                    <a:pt x="44" y="220"/>
                    <a:pt x="48" y="232"/>
                    <a:pt x="47" y="245"/>
                  </a:cubicBezTo>
                  <a:cubicBezTo>
                    <a:pt x="48" y="258"/>
                    <a:pt x="44" y="269"/>
                    <a:pt x="37" y="277"/>
                  </a:cubicBezTo>
                  <a:cubicBezTo>
                    <a:pt x="32" y="283"/>
                    <a:pt x="26" y="286"/>
                    <a:pt x="18" y="286"/>
                  </a:cubicBezTo>
                  <a:cubicBezTo>
                    <a:pt x="11" y="286"/>
                    <a:pt x="4" y="283"/>
                    <a:pt x="0" y="277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0" y="336"/>
                    <a:pt x="4" y="340"/>
                    <a:pt x="9" y="340"/>
                  </a:cubicBezTo>
                  <a:cubicBezTo>
                    <a:pt x="31" y="337"/>
                    <a:pt x="55" y="336"/>
                    <a:pt x="83" y="336"/>
                  </a:cubicBezTo>
                  <a:cubicBezTo>
                    <a:pt x="202" y="336"/>
                    <a:pt x="321" y="425"/>
                    <a:pt x="321" y="425"/>
                  </a:cubicBezTo>
                  <a:cubicBezTo>
                    <a:pt x="368" y="456"/>
                    <a:pt x="397" y="454"/>
                    <a:pt x="436" y="417"/>
                  </a:cubicBezTo>
                  <a:cubicBezTo>
                    <a:pt x="436" y="417"/>
                    <a:pt x="486" y="374"/>
                    <a:pt x="486" y="334"/>
                  </a:cubicBezTo>
                  <a:cubicBezTo>
                    <a:pt x="486" y="273"/>
                    <a:pt x="343" y="186"/>
                    <a:pt x="190" y="155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90" y="22"/>
                    <a:pt x="163" y="0"/>
                    <a:pt x="13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27" y="0"/>
                    <a:pt x="0" y="22"/>
                    <a:pt x="0" y="49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48"/>
                    <a:pt x="0" y="148"/>
                    <a:pt x="0" y="148"/>
                  </a:cubicBezTo>
                  <a:lnTo>
                    <a:pt x="0" y="2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buSzPts val="1400"/>
                <a:buFont typeface="Calibri"/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1209;p44"/>
            <p:cNvSpPr/>
            <p:nvPr/>
          </p:nvSpPr>
          <p:spPr>
            <a:xfrm>
              <a:off x="655600" y="3264496"/>
              <a:ext cx="213333" cy="294294"/>
            </a:xfrm>
            <a:custGeom>
              <a:avLst/>
              <a:gdLst/>
              <a:ahLst/>
              <a:cxnLst/>
              <a:rect l="l" t="t" r="r" b="b"/>
              <a:pathLst>
                <a:path w="399" h="548" extrusionOk="0">
                  <a:moveTo>
                    <a:pt x="242" y="541"/>
                  </a:moveTo>
                  <a:cubicBezTo>
                    <a:pt x="262" y="483"/>
                    <a:pt x="262" y="483"/>
                    <a:pt x="262" y="483"/>
                  </a:cubicBezTo>
                  <a:cubicBezTo>
                    <a:pt x="255" y="488"/>
                    <a:pt x="248" y="489"/>
                    <a:pt x="241" y="486"/>
                  </a:cubicBezTo>
                  <a:cubicBezTo>
                    <a:pt x="234" y="484"/>
                    <a:pt x="229" y="479"/>
                    <a:pt x="226" y="472"/>
                  </a:cubicBezTo>
                  <a:cubicBezTo>
                    <a:pt x="222" y="462"/>
                    <a:pt x="223" y="450"/>
                    <a:pt x="227" y="437"/>
                  </a:cubicBezTo>
                  <a:cubicBezTo>
                    <a:pt x="231" y="425"/>
                    <a:pt x="238" y="415"/>
                    <a:pt x="247" y="410"/>
                  </a:cubicBezTo>
                  <a:cubicBezTo>
                    <a:pt x="254" y="406"/>
                    <a:pt x="261" y="405"/>
                    <a:pt x="268" y="407"/>
                  </a:cubicBezTo>
                  <a:cubicBezTo>
                    <a:pt x="275" y="409"/>
                    <a:pt x="280" y="415"/>
                    <a:pt x="283" y="422"/>
                  </a:cubicBezTo>
                  <a:cubicBezTo>
                    <a:pt x="301" y="369"/>
                    <a:pt x="301" y="369"/>
                    <a:pt x="301" y="369"/>
                  </a:cubicBezTo>
                  <a:cubicBezTo>
                    <a:pt x="302" y="364"/>
                    <a:pt x="300" y="359"/>
                    <a:pt x="296" y="358"/>
                  </a:cubicBezTo>
                  <a:cubicBezTo>
                    <a:pt x="238" y="335"/>
                    <a:pt x="219" y="315"/>
                    <a:pt x="219" y="287"/>
                  </a:cubicBezTo>
                  <a:cubicBezTo>
                    <a:pt x="219" y="250"/>
                    <a:pt x="254" y="211"/>
                    <a:pt x="343" y="194"/>
                  </a:cubicBezTo>
                  <a:cubicBezTo>
                    <a:pt x="347" y="193"/>
                    <a:pt x="350" y="190"/>
                    <a:pt x="350" y="186"/>
                  </a:cubicBezTo>
                  <a:cubicBezTo>
                    <a:pt x="350" y="111"/>
                    <a:pt x="350" y="111"/>
                    <a:pt x="350" y="111"/>
                  </a:cubicBezTo>
                  <a:cubicBezTo>
                    <a:pt x="351" y="109"/>
                    <a:pt x="353" y="107"/>
                    <a:pt x="355" y="107"/>
                  </a:cubicBezTo>
                  <a:cubicBezTo>
                    <a:pt x="360" y="106"/>
                    <a:pt x="364" y="107"/>
                    <a:pt x="367" y="111"/>
                  </a:cubicBezTo>
                  <a:cubicBezTo>
                    <a:pt x="369" y="113"/>
                    <a:pt x="370" y="116"/>
                    <a:pt x="371" y="118"/>
                  </a:cubicBezTo>
                  <a:cubicBezTo>
                    <a:pt x="376" y="126"/>
                    <a:pt x="385" y="127"/>
                    <a:pt x="391" y="120"/>
                  </a:cubicBezTo>
                  <a:cubicBezTo>
                    <a:pt x="397" y="113"/>
                    <a:pt x="399" y="104"/>
                    <a:pt x="399" y="95"/>
                  </a:cubicBezTo>
                  <a:cubicBezTo>
                    <a:pt x="399" y="86"/>
                    <a:pt x="397" y="76"/>
                    <a:pt x="391" y="69"/>
                  </a:cubicBezTo>
                  <a:cubicBezTo>
                    <a:pt x="385" y="63"/>
                    <a:pt x="376" y="63"/>
                    <a:pt x="371" y="71"/>
                  </a:cubicBezTo>
                  <a:cubicBezTo>
                    <a:pt x="370" y="73"/>
                    <a:pt x="369" y="76"/>
                    <a:pt x="367" y="78"/>
                  </a:cubicBezTo>
                  <a:cubicBezTo>
                    <a:pt x="364" y="83"/>
                    <a:pt x="360" y="83"/>
                    <a:pt x="355" y="83"/>
                  </a:cubicBezTo>
                  <a:cubicBezTo>
                    <a:pt x="353" y="82"/>
                    <a:pt x="351" y="80"/>
                    <a:pt x="350" y="78"/>
                  </a:cubicBezTo>
                  <a:cubicBezTo>
                    <a:pt x="350" y="9"/>
                    <a:pt x="350" y="9"/>
                    <a:pt x="350" y="9"/>
                  </a:cubicBezTo>
                  <a:cubicBezTo>
                    <a:pt x="350" y="4"/>
                    <a:pt x="346" y="0"/>
                    <a:pt x="341" y="1"/>
                  </a:cubicBezTo>
                  <a:cubicBezTo>
                    <a:pt x="117" y="30"/>
                    <a:pt x="0" y="150"/>
                    <a:pt x="0" y="292"/>
                  </a:cubicBezTo>
                  <a:cubicBezTo>
                    <a:pt x="0" y="428"/>
                    <a:pt x="100" y="499"/>
                    <a:pt x="231" y="546"/>
                  </a:cubicBezTo>
                  <a:cubicBezTo>
                    <a:pt x="236" y="548"/>
                    <a:pt x="240" y="546"/>
                    <a:pt x="242" y="5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buSzPts val="1400"/>
                <a:buFont typeface="Calibri"/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Google Shape;1210;p44"/>
            <p:cNvSpPr/>
            <p:nvPr/>
          </p:nvSpPr>
          <p:spPr>
            <a:xfrm>
              <a:off x="673846" y="3654405"/>
              <a:ext cx="303960" cy="249807"/>
            </a:xfrm>
            <a:custGeom>
              <a:avLst/>
              <a:gdLst/>
              <a:ahLst/>
              <a:cxnLst/>
              <a:rect l="l" t="t" r="r" b="b"/>
              <a:pathLst>
                <a:path w="569" h="465" extrusionOk="0">
                  <a:moveTo>
                    <a:pt x="520" y="368"/>
                  </a:moveTo>
                  <a:cubicBezTo>
                    <a:pt x="520" y="233"/>
                    <a:pt x="520" y="233"/>
                    <a:pt x="520" y="233"/>
                  </a:cubicBezTo>
                  <a:cubicBezTo>
                    <a:pt x="521" y="231"/>
                    <a:pt x="523" y="229"/>
                    <a:pt x="525" y="229"/>
                  </a:cubicBezTo>
                  <a:cubicBezTo>
                    <a:pt x="530" y="229"/>
                    <a:pt x="534" y="229"/>
                    <a:pt x="537" y="233"/>
                  </a:cubicBezTo>
                  <a:cubicBezTo>
                    <a:pt x="539" y="236"/>
                    <a:pt x="540" y="238"/>
                    <a:pt x="542" y="241"/>
                  </a:cubicBezTo>
                  <a:cubicBezTo>
                    <a:pt x="546" y="248"/>
                    <a:pt x="556" y="249"/>
                    <a:pt x="561" y="242"/>
                  </a:cubicBezTo>
                  <a:cubicBezTo>
                    <a:pt x="567" y="236"/>
                    <a:pt x="569" y="226"/>
                    <a:pt x="569" y="217"/>
                  </a:cubicBezTo>
                  <a:cubicBezTo>
                    <a:pt x="569" y="208"/>
                    <a:pt x="567" y="199"/>
                    <a:pt x="561" y="192"/>
                  </a:cubicBezTo>
                  <a:cubicBezTo>
                    <a:pt x="556" y="185"/>
                    <a:pt x="546" y="186"/>
                    <a:pt x="542" y="194"/>
                  </a:cubicBezTo>
                  <a:cubicBezTo>
                    <a:pt x="540" y="196"/>
                    <a:pt x="539" y="199"/>
                    <a:pt x="537" y="201"/>
                  </a:cubicBezTo>
                  <a:cubicBezTo>
                    <a:pt x="534" y="205"/>
                    <a:pt x="530" y="205"/>
                    <a:pt x="525" y="205"/>
                  </a:cubicBezTo>
                  <a:cubicBezTo>
                    <a:pt x="523" y="205"/>
                    <a:pt x="521" y="203"/>
                    <a:pt x="520" y="201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28"/>
                    <a:pt x="516" y="124"/>
                    <a:pt x="511" y="124"/>
                  </a:cubicBezTo>
                  <a:cubicBezTo>
                    <a:pt x="489" y="127"/>
                    <a:pt x="464" y="129"/>
                    <a:pt x="436" y="129"/>
                  </a:cubicBezTo>
                  <a:cubicBezTo>
                    <a:pt x="317" y="129"/>
                    <a:pt x="154" y="29"/>
                    <a:pt x="154" y="29"/>
                  </a:cubicBezTo>
                  <a:cubicBezTo>
                    <a:pt x="110" y="0"/>
                    <a:pt x="67" y="8"/>
                    <a:pt x="30" y="51"/>
                  </a:cubicBezTo>
                  <a:cubicBezTo>
                    <a:pt x="30" y="51"/>
                    <a:pt x="0" y="88"/>
                    <a:pt x="0" y="130"/>
                  </a:cubicBezTo>
                  <a:cubicBezTo>
                    <a:pt x="0" y="194"/>
                    <a:pt x="169" y="278"/>
                    <a:pt x="330" y="309"/>
                  </a:cubicBezTo>
                  <a:cubicBezTo>
                    <a:pt x="330" y="416"/>
                    <a:pt x="330" y="416"/>
                    <a:pt x="330" y="416"/>
                  </a:cubicBezTo>
                  <a:cubicBezTo>
                    <a:pt x="330" y="443"/>
                    <a:pt x="357" y="465"/>
                    <a:pt x="390" y="465"/>
                  </a:cubicBezTo>
                  <a:cubicBezTo>
                    <a:pt x="460" y="465"/>
                    <a:pt x="460" y="465"/>
                    <a:pt x="460" y="465"/>
                  </a:cubicBezTo>
                  <a:cubicBezTo>
                    <a:pt x="493" y="465"/>
                    <a:pt x="520" y="443"/>
                    <a:pt x="520" y="416"/>
                  </a:cubicBezTo>
                  <a:cubicBezTo>
                    <a:pt x="520" y="368"/>
                    <a:pt x="520" y="368"/>
                    <a:pt x="520" y="36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buSzPts val="1400"/>
                <a:buFont typeface="Calibri"/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1211;p44"/>
            <p:cNvSpPr/>
            <p:nvPr/>
          </p:nvSpPr>
          <p:spPr>
            <a:xfrm>
              <a:off x="959159" y="3535238"/>
              <a:ext cx="187068" cy="287248"/>
            </a:xfrm>
            <a:custGeom>
              <a:avLst/>
              <a:gdLst/>
              <a:ahLst/>
              <a:cxnLst/>
              <a:rect l="l" t="t" r="r" b="b"/>
              <a:pathLst>
                <a:path w="350" h="535" extrusionOk="0">
                  <a:moveTo>
                    <a:pt x="201" y="3"/>
                  </a:moveTo>
                  <a:cubicBezTo>
                    <a:pt x="197" y="0"/>
                    <a:pt x="192" y="2"/>
                    <a:pt x="190" y="6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48" y="74"/>
                    <a:pt x="146" y="75"/>
                    <a:pt x="143" y="74"/>
                  </a:cubicBezTo>
                  <a:cubicBezTo>
                    <a:pt x="139" y="72"/>
                    <a:pt x="135" y="70"/>
                    <a:pt x="135" y="64"/>
                  </a:cubicBezTo>
                  <a:cubicBezTo>
                    <a:pt x="135" y="62"/>
                    <a:pt x="135" y="59"/>
                    <a:pt x="135" y="56"/>
                  </a:cubicBezTo>
                  <a:cubicBezTo>
                    <a:pt x="135" y="47"/>
                    <a:pt x="127" y="41"/>
                    <a:pt x="119" y="44"/>
                  </a:cubicBezTo>
                  <a:cubicBezTo>
                    <a:pt x="111" y="47"/>
                    <a:pt x="104" y="55"/>
                    <a:pt x="100" y="62"/>
                  </a:cubicBezTo>
                  <a:cubicBezTo>
                    <a:pt x="95" y="70"/>
                    <a:pt x="92" y="79"/>
                    <a:pt x="93" y="88"/>
                  </a:cubicBezTo>
                  <a:cubicBezTo>
                    <a:pt x="95" y="96"/>
                    <a:pt x="103" y="101"/>
                    <a:pt x="111" y="97"/>
                  </a:cubicBezTo>
                  <a:cubicBezTo>
                    <a:pt x="114" y="95"/>
                    <a:pt x="116" y="94"/>
                    <a:pt x="119" y="92"/>
                  </a:cubicBezTo>
                  <a:cubicBezTo>
                    <a:pt x="123" y="90"/>
                    <a:pt x="127" y="92"/>
                    <a:pt x="131" y="95"/>
                  </a:cubicBezTo>
                  <a:cubicBezTo>
                    <a:pt x="133" y="96"/>
                    <a:pt x="133" y="99"/>
                    <a:pt x="133" y="101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1" y="171"/>
                    <a:pt x="92" y="176"/>
                    <a:pt x="96" y="179"/>
                  </a:cubicBezTo>
                  <a:cubicBezTo>
                    <a:pt x="123" y="201"/>
                    <a:pt x="131" y="223"/>
                    <a:pt x="131" y="240"/>
                  </a:cubicBezTo>
                  <a:cubicBezTo>
                    <a:pt x="131" y="283"/>
                    <a:pt x="96" y="324"/>
                    <a:pt x="7" y="342"/>
                  </a:cubicBezTo>
                  <a:cubicBezTo>
                    <a:pt x="3" y="342"/>
                    <a:pt x="0" y="346"/>
                    <a:pt x="0" y="35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4" y="401"/>
                    <a:pt x="11" y="397"/>
                    <a:pt x="19" y="397"/>
                  </a:cubicBezTo>
                  <a:cubicBezTo>
                    <a:pt x="26" y="397"/>
                    <a:pt x="33" y="401"/>
                    <a:pt x="37" y="406"/>
                  </a:cubicBezTo>
                  <a:cubicBezTo>
                    <a:pt x="44" y="415"/>
                    <a:pt x="48" y="426"/>
                    <a:pt x="48" y="439"/>
                  </a:cubicBezTo>
                  <a:cubicBezTo>
                    <a:pt x="48" y="452"/>
                    <a:pt x="44" y="464"/>
                    <a:pt x="37" y="472"/>
                  </a:cubicBezTo>
                  <a:cubicBezTo>
                    <a:pt x="33" y="478"/>
                    <a:pt x="26" y="481"/>
                    <a:pt x="19" y="481"/>
                  </a:cubicBezTo>
                  <a:cubicBezTo>
                    <a:pt x="11" y="481"/>
                    <a:pt x="4" y="478"/>
                    <a:pt x="0" y="472"/>
                  </a:cubicBezTo>
                  <a:cubicBezTo>
                    <a:pt x="0" y="526"/>
                    <a:pt x="0" y="526"/>
                    <a:pt x="0" y="526"/>
                  </a:cubicBezTo>
                  <a:cubicBezTo>
                    <a:pt x="0" y="531"/>
                    <a:pt x="4" y="535"/>
                    <a:pt x="9" y="535"/>
                  </a:cubicBezTo>
                  <a:cubicBezTo>
                    <a:pt x="245" y="503"/>
                    <a:pt x="350" y="374"/>
                    <a:pt x="350" y="237"/>
                  </a:cubicBezTo>
                  <a:cubicBezTo>
                    <a:pt x="350" y="143"/>
                    <a:pt x="301" y="62"/>
                    <a:pt x="201" y="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>
                <a:buSzPts val="1400"/>
                <a:buFont typeface="Calibri"/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657870" y="1469135"/>
            <a:ext cx="19206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8000">
                  <a:solidFill>
                    <a:srgbClr val="00B0F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РАСХОДЫ</a:t>
            </a:r>
            <a:endParaRPr lang="ru-RU" sz="2400" b="1" dirty="0">
              <a:ln w="18000">
                <a:solidFill>
                  <a:srgbClr val="00B0F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25455" y="2936686"/>
            <a:ext cx="21490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00" b="1" dirty="0" smtClean="0">
                <a:ln w="18000">
                  <a:solidFill>
                    <a:srgbClr val="00B05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16 107,2 млн.руб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1" name="TextBox 80"/>
          <p:cNvSpPr txBox="1"/>
          <p:nvPr/>
        </p:nvSpPr>
        <p:spPr>
          <a:xfrm>
            <a:off x="7196577" y="1747520"/>
            <a:ext cx="1817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Социальная политика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4 341,8 млн.руб. (27%)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262294" y="3153474"/>
            <a:ext cx="1798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Здравоохранение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1 479,3 млн.руб. (9,2%)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154022" y="3529988"/>
            <a:ext cx="19899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Образование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4 620,3 млн.руб. (28,7%)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873122" y="3225423"/>
            <a:ext cx="21396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Физическая культура и спорт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384,0 млн.руб. (2,4%)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034704" y="765076"/>
            <a:ext cx="1991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Культура, кинематография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421,6 млн.руб. (2,6%)</a:t>
            </a:r>
            <a:endParaRPr lang="en-US" sz="1200" b="1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621001" y="4477626"/>
            <a:ext cx="2643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Жилищно-коммунальное  хозяйство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402,6 млн.руб. (2,5%)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979977" y="1941372"/>
            <a:ext cx="23743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Общегосударственные вопросы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619,1 млн.руб. (3,8%)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57122" y="1941372"/>
            <a:ext cx="1971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Прочие расходы бюджета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341,8 млн.руб. (2,1%)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897733" y="765076"/>
            <a:ext cx="2171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Межбюджетные трансферты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233,9 млн.руб. (1,5%)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158880" y="4407632"/>
            <a:ext cx="1990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Национальная экономика</a:t>
            </a:r>
          </a:p>
          <a:p>
            <a:pPr algn="ctr"/>
            <a:r>
              <a:rPr lang="ru-RU" sz="1200" b="1" dirty="0" smtClean="0">
                <a:latin typeface="Calibri" pitchFamily="34" charset="0"/>
                <a:cs typeface="Calibri" pitchFamily="34" charset="0"/>
              </a:rPr>
              <a:t>3 262,7 млн.руб. (20,3%)</a:t>
            </a:r>
            <a:endParaRPr lang="ru-RU" sz="12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7" grpId="0" animBg="1"/>
      <p:bldP spid="41" grpId="0" animBg="1"/>
      <p:bldP spid="43" grpId="0" animBg="1"/>
      <p:bldP spid="52" grpId="0" animBg="1"/>
      <p:bldP spid="54" grpId="0" animBg="1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52</a:t>
            </a:fld>
            <a:endParaRPr lang="en" dirty="0"/>
          </a:p>
        </p:txBody>
      </p:sp>
      <p:graphicFrame>
        <p:nvGraphicFramePr>
          <p:cNvPr id="61" name="Диаграмма 60"/>
          <p:cNvGraphicFramePr/>
          <p:nvPr/>
        </p:nvGraphicFramePr>
        <p:xfrm>
          <a:off x="4572000" y="1"/>
          <a:ext cx="4572000" cy="5143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4" name="Диаграмма 63"/>
          <p:cNvGraphicFramePr/>
          <p:nvPr/>
        </p:nvGraphicFramePr>
        <p:xfrm>
          <a:off x="0" y="1"/>
          <a:ext cx="4332051" cy="48897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2517944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53</a:t>
            </a:fld>
            <a:endParaRPr lang="en" sz="1000" dirty="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73402" y="720000"/>
            <a:ext cx="1181100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600" b="1" dirty="0">
                <a:ln>
                  <a:prstDash val="solid"/>
                </a:ln>
                <a:solidFill>
                  <a:srgbClr val="000000"/>
                </a:solidFill>
                <a:effectLst>
                  <a:outerShdw blurRad="88000" dist="50800" dir="5040000" algn="tl">
                    <a:srgbClr val="00BCD4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2019 год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4818" y="720000"/>
            <a:ext cx="1209675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600" b="1" dirty="0">
                <a:ln>
                  <a:prstDash val="solid"/>
                </a:ln>
                <a:solidFill>
                  <a:srgbClr val="000000"/>
                </a:solidFill>
                <a:effectLst>
                  <a:outerShdw blurRad="88000" dist="50800" dir="5040000" algn="tl">
                    <a:srgbClr val="00BCD4">
                      <a:tint val="80000"/>
                      <a:satMod val="250000"/>
                      <a:alpha val="4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2018год</a:t>
            </a:r>
          </a:p>
        </p:txBody>
      </p:sp>
      <p:graphicFrame>
        <p:nvGraphicFramePr>
          <p:cNvPr id="14" name="Диаграмма 13"/>
          <p:cNvGraphicFramePr/>
          <p:nvPr/>
        </p:nvGraphicFramePr>
        <p:xfrm>
          <a:off x="5124034" y="1058554"/>
          <a:ext cx="3981450" cy="15501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5430364" y="996326"/>
            <a:ext cx="7810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Доходы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235895" y="996326"/>
          <a:ext cx="3676651" cy="1521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689540" y="965862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2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Доходы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2502846" y="1242861"/>
            <a:ext cx="1409700" cy="3000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План </a:t>
            </a:r>
            <a:r>
              <a:rPr lang="ru-RU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15 799,8</a:t>
            </a:r>
          </a:p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Факт </a:t>
            </a:r>
            <a:r>
              <a:rPr lang="ru-RU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15 185,4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2502846" y="1819898"/>
            <a:ext cx="1409700" cy="30003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План </a:t>
            </a:r>
            <a:r>
              <a:rPr lang="ru-RU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16 512,1</a:t>
            </a:r>
          </a:p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Arial"/>
            </a:endParaRPr>
          </a:p>
          <a:p>
            <a:pPr algn="l" rtl="0">
              <a:lnSpc>
                <a:spcPct val="50000"/>
              </a:lnSpc>
              <a:buClr>
                <a:srgbClr val="000000"/>
              </a:buClr>
              <a:buFont typeface="Arial"/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Arial"/>
              </a:rPr>
              <a:t>Факт </a:t>
            </a:r>
            <a:r>
              <a:rPr lang="ru-RU" sz="14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15 294,1</a:t>
            </a: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0" y="2716567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Результат </a:t>
            </a:r>
            <a:r>
              <a:rPr lang="ru-RU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исполнения консолидированного </a:t>
            </a:r>
            <a:r>
              <a:rPr lang="ru-RU" sz="14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бюджета Республики Калмыкия</a:t>
            </a:r>
            <a:endParaRPr lang="ru-RU" sz="1400" b="1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graphicFrame>
        <p:nvGraphicFramePr>
          <p:cNvPr id="21" name="Диаграмма 20"/>
          <p:cNvGraphicFramePr/>
          <p:nvPr/>
        </p:nvGraphicFramePr>
        <p:xfrm>
          <a:off x="5632609" y="3405801"/>
          <a:ext cx="2924175" cy="1274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689540" y="3405801"/>
          <a:ext cx="2924175" cy="13440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-38516" y="186431"/>
            <a:ext cx="9144000" cy="307777"/>
          </a:xfrm>
          <a:prstGeom prst="rect">
            <a:avLst/>
          </a:prstGeom>
          <a:solidFill>
            <a:schemeClr val="bg1">
              <a:alpha val="44000"/>
            </a:schemeClr>
          </a:solidFill>
        </p:spPr>
        <p:txBody>
          <a:bodyPr wrap="square" rtlCol="0">
            <a:sp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400" b="1" dirty="0" smtClean="0">
                <a:ln w="1905"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Исполнение консолидированного </a:t>
            </a:r>
            <a:r>
              <a:rPr lang="ru-RU" sz="1400" b="1" dirty="0" smtClean="0">
                <a:ln w="1905"/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бюджета Республики Калмыкия</a:t>
            </a:r>
            <a:endParaRPr lang="ru-RU" sz="1400" b="1" dirty="0">
              <a:ln w="1905"/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" y="0"/>
          <a:ext cx="9144001" cy="5144402"/>
        </p:xfrm>
        <a:graphic>
          <a:graphicData uri="http://schemas.openxmlformats.org/drawingml/2006/table">
            <a:tbl>
              <a:tblPr/>
              <a:tblGrid>
                <a:gridCol w="2378927"/>
                <a:gridCol w="966439"/>
                <a:gridCol w="966439"/>
                <a:gridCol w="669073"/>
                <a:gridCol w="743415"/>
                <a:gridCol w="1040780"/>
                <a:gridCol w="966439"/>
                <a:gridCol w="669073"/>
                <a:gridCol w="743416"/>
              </a:tblGrid>
              <a:tr h="99253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Наименование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Среднедушевой бюджетный доход на 1 </a:t>
                      </a:r>
                      <a:r>
                        <a:rPr kumimoji="0" lang="ru-RU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чел.,тыс.руб</a:t>
                      </a: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.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Среднедушевой бюджетный расход на 1 чел.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Georgia" pitchFamily="18" charset="0"/>
                        <a:ea typeface="+mn-ea"/>
                        <a:cs typeface="+mn-cs"/>
                      </a:endParaRPr>
                    </a:p>
                  </a:txBody>
                  <a:tcPr marL="91443" marR="91443" marT="45714" marB="45714" anchor="b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50000"/>
                        <a:alpha val="91000"/>
                      </a:schemeClr>
                    </a:solidFill>
                  </a:tcPr>
                </a:tc>
              </a:tr>
              <a:tr h="5579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2019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2018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%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Ранг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2019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2018 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%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Ранг</a:t>
                      </a:r>
                    </a:p>
                  </a:txBody>
                  <a:tcPr marL="91443" marR="91443" marT="34286" marB="34286" anchor="ctr"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177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Крым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100,77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91,71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109,88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100,62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 smtClean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91,69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7144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109,74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г. Севастополь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86,73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90,54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95,79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91,95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81,79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112,43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Краснодарский край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64,90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56,44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115,0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59,32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53,60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110,67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Калмыкия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66,44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55 ,14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120,5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67,93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55,53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122,33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Астраханская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58,29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55, 02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105,94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53,44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47,95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111,46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Республика Адыгея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62,18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51,94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119,71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63,16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51,35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123,0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Ростовская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52,67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51,49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102,3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53,86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49,62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108,54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6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Волгоградская область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52,37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48,02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109,05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51,68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47,23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109,41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8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ЮФО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65,02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68,04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104,65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283D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59,85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latin typeface="Calibri" pitchFamily="34" charset="0"/>
                          <a:cs typeface="Calibri" pitchFamily="34" charset="0"/>
                        </a:rPr>
                        <a:t>67,75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113,2</a:t>
                      </a:r>
                      <a:endParaRPr kumimoji="0" lang="ru-RU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7283D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7283D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/>
              <a:pPr/>
              <a:t>54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6570"/>
            <a:ext cx="9143999" cy="657225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Государственные программы Республики Калмыкия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  <a:t>Слайды 57 -58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  <a:cs typeface="Times New Roman" pitchFamily="18" charset="0"/>
              </a:rPr>
            </a:br>
            <a: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20494" y="92871"/>
            <a:ext cx="1190625" cy="564356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Google Shape;906;p43"/>
          <p:cNvGrpSpPr/>
          <p:nvPr/>
        </p:nvGrpSpPr>
        <p:grpSpPr>
          <a:xfrm>
            <a:off x="4357558" y="1712578"/>
            <a:ext cx="638351" cy="433992"/>
            <a:chOff x="5233525" y="4954450"/>
            <a:chExt cx="538275" cy="516350"/>
          </a:xfrm>
        </p:grpSpPr>
        <p:sp>
          <p:nvSpPr>
            <p:cNvPr id="13" name="Google Shape;907;p43"/>
            <p:cNvSpPr/>
            <p:nvPr/>
          </p:nvSpPr>
          <p:spPr>
            <a:xfrm>
              <a:off x="5637825" y="4954450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1023" y="3410"/>
                  </a:moveTo>
                  <a:lnTo>
                    <a:pt x="1023" y="3410"/>
                  </a:lnTo>
                  <a:lnTo>
                    <a:pt x="1193" y="3483"/>
                  </a:lnTo>
                  <a:lnTo>
                    <a:pt x="1388" y="3532"/>
                  </a:lnTo>
                  <a:lnTo>
                    <a:pt x="1583" y="3556"/>
                  </a:lnTo>
                  <a:lnTo>
                    <a:pt x="1778" y="3581"/>
                  </a:lnTo>
                  <a:lnTo>
                    <a:pt x="1778" y="3581"/>
                  </a:lnTo>
                  <a:lnTo>
                    <a:pt x="1973" y="3556"/>
                  </a:lnTo>
                  <a:lnTo>
                    <a:pt x="2143" y="3532"/>
                  </a:lnTo>
                  <a:lnTo>
                    <a:pt x="2314" y="3508"/>
                  </a:lnTo>
                  <a:lnTo>
                    <a:pt x="2484" y="3435"/>
                  </a:lnTo>
                  <a:lnTo>
                    <a:pt x="2630" y="3361"/>
                  </a:lnTo>
                  <a:lnTo>
                    <a:pt x="2776" y="3264"/>
                  </a:lnTo>
                  <a:lnTo>
                    <a:pt x="2923" y="3167"/>
                  </a:lnTo>
                  <a:lnTo>
                    <a:pt x="3044" y="3045"/>
                  </a:lnTo>
                  <a:lnTo>
                    <a:pt x="3166" y="2923"/>
                  </a:lnTo>
                  <a:lnTo>
                    <a:pt x="3264" y="2801"/>
                  </a:lnTo>
                  <a:lnTo>
                    <a:pt x="3361" y="2631"/>
                  </a:lnTo>
                  <a:lnTo>
                    <a:pt x="3434" y="2485"/>
                  </a:lnTo>
                  <a:lnTo>
                    <a:pt x="3483" y="2314"/>
                  </a:lnTo>
                  <a:lnTo>
                    <a:pt x="3531" y="2144"/>
                  </a:lnTo>
                  <a:lnTo>
                    <a:pt x="3556" y="1973"/>
                  </a:lnTo>
                  <a:lnTo>
                    <a:pt x="3580" y="1803"/>
                  </a:lnTo>
                  <a:lnTo>
                    <a:pt x="3580" y="1803"/>
                  </a:lnTo>
                  <a:lnTo>
                    <a:pt x="3556" y="1608"/>
                  </a:lnTo>
                  <a:lnTo>
                    <a:pt x="3531" y="1437"/>
                  </a:lnTo>
                  <a:lnTo>
                    <a:pt x="3483" y="1267"/>
                  </a:lnTo>
                  <a:lnTo>
                    <a:pt x="3434" y="1096"/>
                  </a:lnTo>
                  <a:lnTo>
                    <a:pt x="3361" y="950"/>
                  </a:lnTo>
                  <a:lnTo>
                    <a:pt x="3264" y="804"/>
                  </a:lnTo>
                  <a:lnTo>
                    <a:pt x="3166" y="658"/>
                  </a:lnTo>
                  <a:lnTo>
                    <a:pt x="3044" y="536"/>
                  </a:lnTo>
                  <a:lnTo>
                    <a:pt x="2923" y="414"/>
                  </a:lnTo>
                  <a:lnTo>
                    <a:pt x="2776" y="317"/>
                  </a:lnTo>
                  <a:lnTo>
                    <a:pt x="2630" y="220"/>
                  </a:lnTo>
                  <a:lnTo>
                    <a:pt x="2484" y="147"/>
                  </a:lnTo>
                  <a:lnTo>
                    <a:pt x="2314" y="98"/>
                  </a:lnTo>
                  <a:lnTo>
                    <a:pt x="2143" y="49"/>
                  </a:lnTo>
                  <a:lnTo>
                    <a:pt x="1973" y="25"/>
                  </a:lnTo>
                  <a:lnTo>
                    <a:pt x="1778" y="0"/>
                  </a:lnTo>
                  <a:lnTo>
                    <a:pt x="1778" y="0"/>
                  </a:lnTo>
                  <a:lnTo>
                    <a:pt x="1607" y="25"/>
                  </a:lnTo>
                  <a:lnTo>
                    <a:pt x="1437" y="49"/>
                  </a:lnTo>
                  <a:lnTo>
                    <a:pt x="1266" y="98"/>
                  </a:lnTo>
                  <a:lnTo>
                    <a:pt x="1096" y="147"/>
                  </a:lnTo>
                  <a:lnTo>
                    <a:pt x="925" y="220"/>
                  </a:lnTo>
                  <a:lnTo>
                    <a:pt x="779" y="317"/>
                  </a:lnTo>
                  <a:lnTo>
                    <a:pt x="658" y="414"/>
                  </a:lnTo>
                  <a:lnTo>
                    <a:pt x="536" y="536"/>
                  </a:lnTo>
                  <a:lnTo>
                    <a:pt x="414" y="658"/>
                  </a:lnTo>
                  <a:lnTo>
                    <a:pt x="317" y="804"/>
                  </a:lnTo>
                  <a:lnTo>
                    <a:pt x="219" y="950"/>
                  </a:lnTo>
                  <a:lnTo>
                    <a:pt x="146" y="1096"/>
                  </a:lnTo>
                  <a:lnTo>
                    <a:pt x="73" y="1267"/>
                  </a:lnTo>
                  <a:lnTo>
                    <a:pt x="49" y="1437"/>
                  </a:lnTo>
                  <a:lnTo>
                    <a:pt x="24" y="1608"/>
                  </a:lnTo>
                  <a:lnTo>
                    <a:pt x="0" y="1803"/>
                  </a:lnTo>
                  <a:lnTo>
                    <a:pt x="0" y="1803"/>
                  </a:lnTo>
                  <a:lnTo>
                    <a:pt x="24" y="2071"/>
                  </a:lnTo>
                  <a:lnTo>
                    <a:pt x="97" y="2339"/>
                  </a:lnTo>
                  <a:lnTo>
                    <a:pt x="195" y="2582"/>
                  </a:lnTo>
                  <a:lnTo>
                    <a:pt x="317" y="280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908;p43"/>
            <p:cNvSpPr/>
            <p:nvPr/>
          </p:nvSpPr>
          <p:spPr>
            <a:xfrm>
              <a:off x="5323025" y="4980625"/>
              <a:ext cx="88925" cy="88925"/>
            </a:xfrm>
            <a:custGeom>
              <a:avLst/>
              <a:gdLst/>
              <a:ahLst/>
              <a:cxnLst/>
              <a:rect l="l" t="t" r="r" b="b"/>
              <a:pathLst>
                <a:path w="3557" h="3557" fill="none" extrusionOk="0">
                  <a:moveTo>
                    <a:pt x="3191" y="2850"/>
                  </a:moveTo>
                  <a:lnTo>
                    <a:pt x="3191" y="2850"/>
                  </a:lnTo>
                  <a:lnTo>
                    <a:pt x="3313" y="2680"/>
                  </a:lnTo>
                  <a:lnTo>
                    <a:pt x="3410" y="2509"/>
                  </a:lnTo>
                  <a:lnTo>
                    <a:pt x="3483" y="2314"/>
                  </a:lnTo>
                  <a:lnTo>
                    <a:pt x="3532" y="2095"/>
                  </a:lnTo>
                  <a:lnTo>
                    <a:pt x="3532" y="2095"/>
                  </a:lnTo>
                  <a:lnTo>
                    <a:pt x="3556" y="1925"/>
                  </a:lnTo>
                  <a:lnTo>
                    <a:pt x="3556" y="1730"/>
                  </a:lnTo>
                  <a:lnTo>
                    <a:pt x="3556" y="1559"/>
                  </a:lnTo>
                  <a:lnTo>
                    <a:pt x="3508" y="1389"/>
                  </a:lnTo>
                  <a:lnTo>
                    <a:pt x="3459" y="1218"/>
                  </a:lnTo>
                  <a:lnTo>
                    <a:pt x="3410" y="1072"/>
                  </a:lnTo>
                  <a:lnTo>
                    <a:pt x="3337" y="902"/>
                  </a:lnTo>
                  <a:lnTo>
                    <a:pt x="3240" y="756"/>
                  </a:lnTo>
                  <a:lnTo>
                    <a:pt x="3142" y="634"/>
                  </a:lnTo>
                  <a:lnTo>
                    <a:pt x="3021" y="512"/>
                  </a:lnTo>
                  <a:lnTo>
                    <a:pt x="2899" y="390"/>
                  </a:lnTo>
                  <a:lnTo>
                    <a:pt x="2753" y="293"/>
                  </a:lnTo>
                  <a:lnTo>
                    <a:pt x="2606" y="196"/>
                  </a:lnTo>
                  <a:lnTo>
                    <a:pt x="2436" y="122"/>
                  </a:lnTo>
                  <a:lnTo>
                    <a:pt x="2266" y="74"/>
                  </a:lnTo>
                  <a:lnTo>
                    <a:pt x="2095" y="25"/>
                  </a:lnTo>
                  <a:lnTo>
                    <a:pt x="2095" y="25"/>
                  </a:lnTo>
                  <a:lnTo>
                    <a:pt x="1925" y="1"/>
                  </a:lnTo>
                  <a:lnTo>
                    <a:pt x="1730" y="1"/>
                  </a:lnTo>
                  <a:lnTo>
                    <a:pt x="1559" y="1"/>
                  </a:lnTo>
                  <a:lnTo>
                    <a:pt x="1389" y="25"/>
                  </a:lnTo>
                  <a:lnTo>
                    <a:pt x="1218" y="74"/>
                  </a:lnTo>
                  <a:lnTo>
                    <a:pt x="1072" y="147"/>
                  </a:lnTo>
                  <a:lnTo>
                    <a:pt x="902" y="220"/>
                  </a:lnTo>
                  <a:lnTo>
                    <a:pt x="756" y="317"/>
                  </a:lnTo>
                  <a:lnTo>
                    <a:pt x="634" y="415"/>
                  </a:lnTo>
                  <a:lnTo>
                    <a:pt x="512" y="537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1"/>
                  </a:lnTo>
                  <a:lnTo>
                    <a:pt x="122" y="1097"/>
                  </a:lnTo>
                  <a:lnTo>
                    <a:pt x="74" y="1267"/>
                  </a:lnTo>
                  <a:lnTo>
                    <a:pt x="25" y="1462"/>
                  </a:lnTo>
                  <a:lnTo>
                    <a:pt x="25" y="1462"/>
                  </a:lnTo>
                  <a:lnTo>
                    <a:pt x="1" y="1633"/>
                  </a:lnTo>
                  <a:lnTo>
                    <a:pt x="1" y="1803"/>
                  </a:lnTo>
                  <a:lnTo>
                    <a:pt x="1" y="1998"/>
                  </a:lnTo>
                  <a:lnTo>
                    <a:pt x="25" y="2168"/>
                  </a:lnTo>
                  <a:lnTo>
                    <a:pt x="74" y="2339"/>
                  </a:lnTo>
                  <a:lnTo>
                    <a:pt x="147" y="2485"/>
                  </a:lnTo>
                  <a:lnTo>
                    <a:pt x="220" y="2655"/>
                  </a:lnTo>
                  <a:lnTo>
                    <a:pt x="317" y="2777"/>
                  </a:lnTo>
                  <a:lnTo>
                    <a:pt x="415" y="2923"/>
                  </a:lnTo>
                  <a:lnTo>
                    <a:pt x="536" y="3045"/>
                  </a:lnTo>
                  <a:lnTo>
                    <a:pt x="658" y="3167"/>
                  </a:lnTo>
                  <a:lnTo>
                    <a:pt x="804" y="3264"/>
                  </a:lnTo>
                  <a:lnTo>
                    <a:pt x="950" y="3362"/>
                  </a:lnTo>
                  <a:lnTo>
                    <a:pt x="1096" y="3435"/>
                  </a:lnTo>
                  <a:lnTo>
                    <a:pt x="1267" y="3483"/>
                  </a:lnTo>
                  <a:lnTo>
                    <a:pt x="1462" y="3532"/>
                  </a:lnTo>
                  <a:lnTo>
                    <a:pt x="1462" y="3532"/>
                  </a:lnTo>
                  <a:lnTo>
                    <a:pt x="1705" y="3557"/>
                  </a:lnTo>
                  <a:lnTo>
                    <a:pt x="1973" y="3557"/>
                  </a:lnTo>
                  <a:lnTo>
                    <a:pt x="2217" y="3508"/>
                  </a:lnTo>
                  <a:lnTo>
                    <a:pt x="2460" y="343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909;p43"/>
            <p:cNvSpPr/>
            <p:nvPr/>
          </p:nvSpPr>
          <p:spPr>
            <a:xfrm>
              <a:off x="5233525" y="5255225"/>
              <a:ext cx="89525" cy="89525"/>
            </a:xfrm>
            <a:custGeom>
              <a:avLst/>
              <a:gdLst/>
              <a:ahLst/>
              <a:cxnLst/>
              <a:rect l="l" t="t" r="r" b="b"/>
              <a:pathLst>
                <a:path w="3581" h="3581" fill="none" extrusionOk="0">
                  <a:moveTo>
                    <a:pt x="3215" y="707"/>
                  </a:moveTo>
                  <a:lnTo>
                    <a:pt x="3215" y="707"/>
                  </a:lnTo>
                  <a:lnTo>
                    <a:pt x="3093" y="585"/>
                  </a:lnTo>
                  <a:lnTo>
                    <a:pt x="2972" y="464"/>
                  </a:lnTo>
                  <a:lnTo>
                    <a:pt x="2850" y="342"/>
                  </a:lnTo>
                  <a:lnTo>
                    <a:pt x="2679" y="244"/>
                  </a:lnTo>
                  <a:lnTo>
                    <a:pt x="2679" y="244"/>
                  </a:lnTo>
                  <a:lnTo>
                    <a:pt x="2533" y="171"/>
                  </a:lnTo>
                  <a:lnTo>
                    <a:pt x="2363" y="98"/>
                  </a:lnTo>
                  <a:lnTo>
                    <a:pt x="2192" y="50"/>
                  </a:lnTo>
                  <a:lnTo>
                    <a:pt x="2022" y="25"/>
                  </a:lnTo>
                  <a:lnTo>
                    <a:pt x="1851" y="1"/>
                  </a:lnTo>
                  <a:lnTo>
                    <a:pt x="1681" y="25"/>
                  </a:lnTo>
                  <a:lnTo>
                    <a:pt x="1510" y="25"/>
                  </a:lnTo>
                  <a:lnTo>
                    <a:pt x="1340" y="74"/>
                  </a:lnTo>
                  <a:lnTo>
                    <a:pt x="1169" y="123"/>
                  </a:lnTo>
                  <a:lnTo>
                    <a:pt x="1023" y="196"/>
                  </a:lnTo>
                  <a:lnTo>
                    <a:pt x="877" y="269"/>
                  </a:lnTo>
                  <a:lnTo>
                    <a:pt x="731" y="366"/>
                  </a:lnTo>
                  <a:lnTo>
                    <a:pt x="585" y="488"/>
                  </a:lnTo>
                  <a:lnTo>
                    <a:pt x="463" y="610"/>
                  </a:lnTo>
                  <a:lnTo>
                    <a:pt x="341" y="731"/>
                  </a:lnTo>
                  <a:lnTo>
                    <a:pt x="244" y="902"/>
                  </a:lnTo>
                  <a:lnTo>
                    <a:pt x="244" y="902"/>
                  </a:lnTo>
                  <a:lnTo>
                    <a:pt x="171" y="1048"/>
                  </a:lnTo>
                  <a:lnTo>
                    <a:pt x="98" y="1219"/>
                  </a:lnTo>
                  <a:lnTo>
                    <a:pt x="49" y="1389"/>
                  </a:lnTo>
                  <a:lnTo>
                    <a:pt x="25" y="1560"/>
                  </a:lnTo>
                  <a:lnTo>
                    <a:pt x="0" y="1730"/>
                  </a:lnTo>
                  <a:lnTo>
                    <a:pt x="0" y="1900"/>
                  </a:lnTo>
                  <a:lnTo>
                    <a:pt x="25" y="2071"/>
                  </a:lnTo>
                  <a:lnTo>
                    <a:pt x="73" y="2241"/>
                  </a:lnTo>
                  <a:lnTo>
                    <a:pt x="122" y="2412"/>
                  </a:lnTo>
                  <a:lnTo>
                    <a:pt x="195" y="2558"/>
                  </a:lnTo>
                  <a:lnTo>
                    <a:pt x="268" y="2729"/>
                  </a:lnTo>
                  <a:lnTo>
                    <a:pt x="366" y="2850"/>
                  </a:lnTo>
                  <a:lnTo>
                    <a:pt x="463" y="2996"/>
                  </a:lnTo>
                  <a:lnTo>
                    <a:pt x="609" y="3118"/>
                  </a:lnTo>
                  <a:lnTo>
                    <a:pt x="731" y="3240"/>
                  </a:lnTo>
                  <a:lnTo>
                    <a:pt x="901" y="3337"/>
                  </a:lnTo>
                  <a:lnTo>
                    <a:pt x="901" y="3337"/>
                  </a:lnTo>
                  <a:lnTo>
                    <a:pt x="1048" y="3410"/>
                  </a:lnTo>
                  <a:lnTo>
                    <a:pt x="1218" y="3484"/>
                  </a:lnTo>
                  <a:lnTo>
                    <a:pt x="1389" y="3532"/>
                  </a:lnTo>
                  <a:lnTo>
                    <a:pt x="1559" y="3557"/>
                  </a:lnTo>
                  <a:lnTo>
                    <a:pt x="1730" y="3581"/>
                  </a:lnTo>
                  <a:lnTo>
                    <a:pt x="1900" y="3581"/>
                  </a:lnTo>
                  <a:lnTo>
                    <a:pt x="2071" y="3557"/>
                  </a:lnTo>
                  <a:lnTo>
                    <a:pt x="2241" y="3508"/>
                  </a:lnTo>
                  <a:lnTo>
                    <a:pt x="2411" y="3459"/>
                  </a:lnTo>
                  <a:lnTo>
                    <a:pt x="2558" y="3410"/>
                  </a:lnTo>
                  <a:lnTo>
                    <a:pt x="2704" y="3313"/>
                  </a:lnTo>
                  <a:lnTo>
                    <a:pt x="2850" y="3216"/>
                  </a:lnTo>
                  <a:lnTo>
                    <a:pt x="2996" y="3118"/>
                  </a:lnTo>
                  <a:lnTo>
                    <a:pt x="3118" y="2996"/>
                  </a:lnTo>
                  <a:lnTo>
                    <a:pt x="3240" y="2850"/>
                  </a:lnTo>
                  <a:lnTo>
                    <a:pt x="3337" y="2704"/>
                  </a:lnTo>
                  <a:lnTo>
                    <a:pt x="3337" y="2704"/>
                  </a:lnTo>
                  <a:lnTo>
                    <a:pt x="3459" y="2412"/>
                  </a:lnTo>
                  <a:lnTo>
                    <a:pt x="3532" y="2144"/>
                  </a:lnTo>
                  <a:lnTo>
                    <a:pt x="3581" y="1852"/>
                  </a:lnTo>
                  <a:lnTo>
                    <a:pt x="3556" y="156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910;p43"/>
            <p:cNvSpPr/>
            <p:nvPr/>
          </p:nvSpPr>
          <p:spPr>
            <a:xfrm>
              <a:off x="5453325" y="5382475"/>
              <a:ext cx="88925" cy="88325"/>
            </a:xfrm>
            <a:custGeom>
              <a:avLst/>
              <a:gdLst/>
              <a:ahLst/>
              <a:cxnLst/>
              <a:rect l="l" t="t" r="r" b="b"/>
              <a:pathLst>
                <a:path w="3557" h="3533" fill="none" extrusionOk="0">
                  <a:moveTo>
                    <a:pt x="1389" y="1"/>
                  </a:moveTo>
                  <a:lnTo>
                    <a:pt x="1389" y="1"/>
                  </a:lnTo>
                  <a:lnTo>
                    <a:pt x="1194" y="50"/>
                  </a:lnTo>
                  <a:lnTo>
                    <a:pt x="999" y="147"/>
                  </a:lnTo>
                  <a:lnTo>
                    <a:pt x="804" y="245"/>
                  </a:lnTo>
                  <a:lnTo>
                    <a:pt x="634" y="366"/>
                  </a:lnTo>
                  <a:lnTo>
                    <a:pt x="634" y="366"/>
                  </a:lnTo>
                  <a:lnTo>
                    <a:pt x="488" y="488"/>
                  </a:lnTo>
                  <a:lnTo>
                    <a:pt x="390" y="634"/>
                  </a:lnTo>
                  <a:lnTo>
                    <a:pt x="268" y="780"/>
                  </a:lnTo>
                  <a:lnTo>
                    <a:pt x="195" y="926"/>
                  </a:lnTo>
                  <a:lnTo>
                    <a:pt x="122" y="1073"/>
                  </a:lnTo>
                  <a:lnTo>
                    <a:pt x="74" y="1243"/>
                  </a:lnTo>
                  <a:lnTo>
                    <a:pt x="25" y="1414"/>
                  </a:lnTo>
                  <a:lnTo>
                    <a:pt x="0" y="1584"/>
                  </a:lnTo>
                  <a:lnTo>
                    <a:pt x="0" y="1755"/>
                  </a:lnTo>
                  <a:lnTo>
                    <a:pt x="0" y="1925"/>
                  </a:lnTo>
                  <a:lnTo>
                    <a:pt x="25" y="2096"/>
                  </a:lnTo>
                  <a:lnTo>
                    <a:pt x="74" y="2266"/>
                  </a:lnTo>
                  <a:lnTo>
                    <a:pt x="122" y="2412"/>
                  </a:lnTo>
                  <a:lnTo>
                    <a:pt x="195" y="2583"/>
                  </a:lnTo>
                  <a:lnTo>
                    <a:pt x="293" y="2729"/>
                  </a:lnTo>
                  <a:lnTo>
                    <a:pt x="415" y="2875"/>
                  </a:lnTo>
                  <a:lnTo>
                    <a:pt x="415" y="2875"/>
                  </a:lnTo>
                  <a:lnTo>
                    <a:pt x="536" y="3021"/>
                  </a:lnTo>
                  <a:lnTo>
                    <a:pt x="658" y="3143"/>
                  </a:lnTo>
                  <a:lnTo>
                    <a:pt x="804" y="3240"/>
                  </a:lnTo>
                  <a:lnTo>
                    <a:pt x="950" y="3313"/>
                  </a:lnTo>
                  <a:lnTo>
                    <a:pt x="1121" y="3386"/>
                  </a:lnTo>
                  <a:lnTo>
                    <a:pt x="1267" y="3459"/>
                  </a:lnTo>
                  <a:lnTo>
                    <a:pt x="1437" y="3484"/>
                  </a:lnTo>
                  <a:lnTo>
                    <a:pt x="1608" y="3508"/>
                  </a:lnTo>
                  <a:lnTo>
                    <a:pt x="1778" y="3532"/>
                  </a:lnTo>
                  <a:lnTo>
                    <a:pt x="1949" y="3508"/>
                  </a:lnTo>
                  <a:lnTo>
                    <a:pt x="2119" y="3484"/>
                  </a:lnTo>
                  <a:lnTo>
                    <a:pt x="2290" y="3435"/>
                  </a:lnTo>
                  <a:lnTo>
                    <a:pt x="2460" y="3386"/>
                  </a:lnTo>
                  <a:lnTo>
                    <a:pt x="2606" y="3313"/>
                  </a:lnTo>
                  <a:lnTo>
                    <a:pt x="2777" y="3216"/>
                  </a:lnTo>
                  <a:lnTo>
                    <a:pt x="2923" y="3118"/>
                  </a:lnTo>
                  <a:lnTo>
                    <a:pt x="2923" y="3118"/>
                  </a:lnTo>
                  <a:lnTo>
                    <a:pt x="3045" y="2997"/>
                  </a:lnTo>
                  <a:lnTo>
                    <a:pt x="3167" y="2851"/>
                  </a:lnTo>
                  <a:lnTo>
                    <a:pt x="3264" y="2704"/>
                  </a:lnTo>
                  <a:lnTo>
                    <a:pt x="3361" y="2558"/>
                  </a:lnTo>
                  <a:lnTo>
                    <a:pt x="3435" y="2412"/>
                  </a:lnTo>
                  <a:lnTo>
                    <a:pt x="3483" y="2242"/>
                  </a:lnTo>
                  <a:lnTo>
                    <a:pt x="3532" y="2071"/>
                  </a:lnTo>
                  <a:lnTo>
                    <a:pt x="3556" y="1901"/>
                  </a:lnTo>
                  <a:lnTo>
                    <a:pt x="3556" y="1730"/>
                  </a:lnTo>
                  <a:lnTo>
                    <a:pt x="3556" y="1560"/>
                  </a:lnTo>
                  <a:lnTo>
                    <a:pt x="3532" y="1389"/>
                  </a:lnTo>
                  <a:lnTo>
                    <a:pt x="3483" y="1219"/>
                  </a:lnTo>
                  <a:lnTo>
                    <a:pt x="3410" y="1048"/>
                  </a:lnTo>
                  <a:lnTo>
                    <a:pt x="3337" y="902"/>
                  </a:lnTo>
                  <a:lnTo>
                    <a:pt x="3264" y="756"/>
                  </a:lnTo>
                  <a:lnTo>
                    <a:pt x="3142" y="610"/>
                  </a:lnTo>
                  <a:lnTo>
                    <a:pt x="3142" y="610"/>
                  </a:lnTo>
                  <a:lnTo>
                    <a:pt x="2972" y="415"/>
                  </a:lnTo>
                  <a:lnTo>
                    <a:pt x="2753" y="245"/>
                  </a:lnTo>
                  <a:lnTo>
                    <a:pt x="2533" y="123"/>
                  </a:lnTo>
                  <a:lnTo>
                    <a:pt x="2314" y="5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911;p43"/>
            <p:cNvSpPr/>
            <p:nvPr/>
          </p:nvSpPr>
          <p:spPr>
            <a:xfrm>
              <a:off x="5682875" y="5188875"/>
              <a:ext cx="88925" cy="89525"/>
            </a:xfrm>
            <a:custGeom>
              <a:avLst/>
              <a:gdLst/>
              <a:ahLst/>
              <a:cxnLst/>
              <a:rect l="l" t="t" r="r" b="b"/>
              <a:pathLst>
                <a:path w="3557" h="3581" fill="none" extrusionOk="0">
                  <a:moveTo>
                    <a:pt x="0" y="2022"/>
                  </a:moveTo>
                  <a:lnTo>
                    <a:pt x="0" y="2022"/>
                  </a:lnTo>
                  <a:lnTo>
                    <a:pt x="25" y="2216"/>
                  </a:lnTo>
                  <a:lnTo>
                    <a:pt x="98" y="2411"/>
                  </a:lnTo>
                  <a:lnTo>
                    <a:pt x="98" y="2411"/>
                  </a:lnTo>
                  <a:lnTo>
                    <a:pt x="171" y="2557"/>
                  </a:lnTo>
                  <a:lnTo>
                    <a:pt x="244" y="2728"/>
                  </a:lnTo>
                  <a:lnTo>
                    <a:pt x="341" y="2874"/>
                  </a:lnTo>
                  <a:lnTo>
                    <a:pt x="463" y="2996"/>
                  </a:lnTo>
                  <a:lnTo>
                    <a:pt x="585" y="3118"/>
                  </a:lnTo>
                  <a:lnTo>
                    <a:pt x="707" y="3239"/>
                  </a:lnTo>
                  <a:lnTo>
                    <a:pt x="853" y="3337"/>
                  </a:lnTo>
                  <a:lnTo>
                    <a:pt x="999" y="3410"/>
                  </a:lnTo>
                  <a:lnTo>
                    <a:pt x="1169" y="3483"/>
                  </a:lnTo>
                  <a:lnTo>
                    <a:pt x="1340" y="3532"/>
                  </a:lnTo>
                  <a:lnTo>
                    <a:pt x="1510" y="3556"/>
                  </a:lnTo>
                  <a:lnTo>
                    <a:pt x="1681" y="3580"/>
                  </a:lnTo>
                  <a:lnTo>
                    <a:pt x="1851" y="3580"/>
                  </a:lnTo>
                  <a:lnTo>
                    <a:pt x="2022" y="3556"/>
                  </a:lnTo>
                  <a:lnTo>
                    <a:pt x="2192" y="3532"/>
                  </a:lnTo>
                  <a:lnTo>
                    <a:pt x="2363" y="3459"/>
                  </a:lnTo>
                  <a:lnTo>
                    <a:pt x="2363" y="3459"/>
                  </a:lnTo>
                  <a:lnTo>
                    <a:pt x="2533" y="3410"/>
                  </a:lnTo>
                  <a:lnTo>
                    <a:pt x="2704" y="3312"/>
                  </a:lnTo>
                  <a:lnTo>
                    <a:pt x="2850" y="3215"/>
                  </a:lnTo>
                  <a:lnTo>
                    <a:pt x="2972" y="3093"/>
                  </a:lnTo>
                  <a:lnTo>
                    <a:pt x="3093" y="2971"/>
                  </a:lnTo>
                  <a:lnTo>
                    <a:pt x="3215" y="2850"/>
                  </a:lnTo>
                  <a:lnTo>
                    <a:pt x="3288" y="2704"/>
                  </a:lnTo>
                  <a:lnTo>
                    <a:pt x="3386" y="2557"/>
                  </a:lnTo>
                  <a:lnTo>
                    <a:pt x="3434" y="2387"/>
                  </a:lnTo>
                  <a:lnTo>
                    <a:pt x="3483" y="2216"/>
                  </a:lnTo>
                  <a:lnTo>
                    <a:pt x="3532" y="2070"/>
                  </a:lnTo>
                  <a:lnTo>
                    <a:pt x="3556" y="1875"/>
                  </a:lnTo>
                  <a:lnTo>
                    <a:pt x="3556" y="1705"/>
                  </a:lnTo>
                  <a:lnTo>
                    <a:pt x="3532" y="1534"/>
                  </a:lnTo>
                  <a:lnTo>
                    <a:pt x="3507" y="1364"/>
                  </a:lnTo>
                  <a:lnTo>
                    <a:pt x="3434" y="1194"/>
                  </a:lnTo>
                  <a:lnTo>
                    <a:pt x="3434" y="1194"/>
                  </a:lnTo>
                  <a:lnTo>
                    <a:pt x="3361" y="1023"/>
                  </a:lnTo>
                  <a:lnTo>
                    <a:pt x="3288" y="853"/>
                  </a:lnTo>
                  <a:lnTo>
                    <a:pt x="3191" y="706"/>
                  </a:lnTo>
                  <a:lnTo>
                    <a:pt x="3069" y="585"/>
                  </a:lnTo>
                  <a:lnTo>
                    <a:pt x="2947" y="463"/>
                  </a:lnTo>
                  <a:lnTo>
                    <a:pt x="2825" y="341"/>
                  </a:lnTo>
                  <a:lnTo>
                    <a:pt x="2679" y="268"/>
                  </a:lnTo>
                  <a:lnTo>
                    <a:pt x="2533" y="171"/>
                  </a:lnTo>
                  <a:lnTo>
                    <a:pt x="2363" y="122"/>
                  </a:lnTo>
                  <a:lnTo>
                    <a:pt x="2192" y="73"/>
                  </a:lnTo>
                  <a:lnTo>
                    <a:pt x="2022" y="24"/>
                  </a:lnTo>
                  <a:lnTo>
                    <a:pt x="1851" y="24"/>
                  </a:lnTo>
                  <a:lnTo>
                    <a:pt x="1681" y="0"/>
                  </a:lnTo>
                  <a:lnTo>
                    <a:pt x="1510" y="24"/>
                  </a:lnTo>
                  <a:lnTo>
                    <a:pt x="1340" y="73"/>
                  </a:lnTo>
                  <a:lnTo>
                    <a:pt x="1169" y="122"/>
                  </a:lnTo>
                  <a:lnTo>
                    <a:pt x="1169" y="122"/>
                  </a:lnTo>
                  <a:lnTo>
                    <a:pt x="974" y="195"/>
                  </a:lnTo>
                  <a:lnTo>
                    <a:pt x="804" y="292"/>
                  </a:lnTo>
                  <a:lnTo>
                    <a:pt x="658" y="390"/>
                  </a:lnTo>
                  <a:lnTo>
                    <a:pt x="512" y="512"/>
                  </a:lnTo>
                  <a:lnTo>
                    <a:pt x="390" y="658"/>
                  </a:lnTo>
                  <a:lnTo>
                    <a:pt x="293" y="804"/>
                  </a:lnTo>
                  <a:lnTo>
                    <a:pt x="195" y="950"/>
                  </a:lnTo>
                  <a:lnTo>
                    <a:pt x="122" y="112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12;p43"/>
            <p:cNvSpPr/>
            <p:nvPr/>
          </p:nvSpPr>
          <p:spPr>
            <a:xfrm>
              <a:off x="5411925" y="5110925"/>
              <a:ext cx="188775" cy="189400"/>
            </a:xfrm>
            <a:custGeom>
              <a:avLst/>
              <a:gdLst/>
              <a:ahLst/>
              <a:cxnLst/>
              <a:rect l="l" t="t" r="r" b="b"/>
              <a:pathLst>
                <a:path w="7551" h="7576" fill="none" extrusionOk="0">
                  <a:moveTo>
                    <a:pt x="0" y="3776"/>
                  </a:moveTo>
                  <a:lnTo>
                    <a:pt x="0" y="3776"/>
                  </a:lnTo>
                  <a:lnTo>
                    <a:pt x="25" y="3410"/>
                  </a:lnTo>
                  <a:lnTo>
                    <a:pt x="73" y="3021"/>
                  </a:lnTo>
                  <a:lnTo>
                    <a:pt x="171" y="2655"/>
                  </a:lnTo>
                  <a:lnTo>
                    <a:pt x="293" y="2314"/>
                  </a:lnTo>
                  <a:lnTo>
                    <a:pt x="463" y="1973"/>
                  </a:lnTo>
                  <a:lnTo>
                    <a:pt x="658" y="1681"/>
                  </a:lnTo>
                  <a:lnTo>
                    <a:pt x="877" y="1389"/>
                  </a:lnTo>
                  <a:lnTo>
                    <a:pt x="1121" y="1121"/>
                  </a:lnTo>
                  <a:lnTo>
                    <a:pt x="1389" y="877"/>
                  </a:lnTo>
                  <a:lnTo>
                    <a:pt x="1656" y="658"/>
                  </a:lnTo>
                  <a:lnTo>
                    <a:pt x="1973" y="463"/>
                  </a:lnTo>
                  <a:lnTo>
                    <a:pt x="2314" y="293"/>
                  </a:lnTo>
                  <a:lnTo>
                    <a:pt x="2655" y="171"/>
                  </a:lnTo>
                  <a:lnTo>
                    <a:pt x="3020" y="74"/>
                  </a:lnTo>
                  <a:lnTo>
                    <a:pt x="3386" y="25"/>
                  </a:lnTo>
                  <a:lnTo>
                    <a:pt x="3775" y="1"/>
                  </a:lnTo>
                  <a:lnTo>
                    <a:pt x="3775" y="1"/>
                  </a:lnTo>
                  <a:lnTo>
                    <a:pt x="4165" y="25"/>
                  </a:lnTo>
                  <a:lnTo>
                    <a:pt x="4555" y="74"/>
                  </a:lnTo>
                  <a:lnTo>
                    <a:pt x="4896" y="171"/>
                  </a:lnTo>
                  <a:lnTo>
                    <a:pt x="5261" y="293"/>
                  </a:lnTo>
                  <a:lnTo>
                    <a:pt x="5578" y="463"/>
                  </a:lnTo>
                  <a:lnTo>
                    <a:pt x="5894" y="658"/>
                  </a:lnTo>
                  <a:lnTo>
                    <a:pt x="6186" y="877"/>
                  </a:lnTo>
                  <a:lnTo>
                    <a:pt x="6454" y="1121"/>
                  </a:lnTo>
                  <a:lnTo>
                    <a:pt x="6698" y="1389"/>
                  </a:lnTo>
                  <a:lnTo>
                    <a:pt x="6917" y="1681"/>
                  </a:lnTo>
                  <a:lnTo>
                    <a:pt x="7112" y="1973"/>
                  </a:lnTo>
                  <a:lnTo>
                    <a:pt x="7258" y="2314"/>
                  </a:lnTo>
                  <a:lnTo>
                    <a:pt x="7404" y="2655"/>
                  </a:lnTo>
                  <a:lnTo>
                    <a:pt x="7477" y="3021"/>
                  </a:lnTo>
                  <a:lnTo>
                    <a:pt x="7550" y="3410"/>
                  </a:lnTo>
                  <a:lnTo>
                    <a:pt x="7550" y="3776"/>
                  </a:lnTo>
                  <a:lnTo>
                    <a:pt x="7550" y="3776"/>
                  </a:lnTo>
                  <a:lnTo>
                    <a:pt x="7550" y="4165"/>
                  </a:lnTo>
                  <a:lnTo>
                    <a:pt x="7477" y="4555"/>
                  </a:lnTo>
                  <a:lnTo>
                    <a:pt x="7404" y="4920"/>
                  </a:lnTo>
                  <a:lnTo>
                    <a:pt x="7258" y="5261"/>
                  </a:lnTo>
                  <a:lnTo>
                    <a:pt x="7112" y="5578"/>
                  </a:lnTo>
                  <a:lnTo>
                    <a:pt x="6917" y="5895"/>
                  </a:lnTo>
                  <a:lnTo>
                    <a:pt x="6698" y="6187"/>
                  </a:lnTo>
                  <a:lnTo>
                    <a:pt x="6454" y="6455"/>
                  </a:lnTo>
                  <a:lnTo>
                    <a:pt x="6186" y="6698"/>
                  </a:lnTo>
                  <a:lnTo>
                    <a:pt x="5894" y="6917"/>
                  </a:lnTo>
                  <a:lnTo>
                    <a:pt x="5578" y="7112"/>
                  </a:lnTo>
                  <a:lnTo>
                    <a:pt x="5261" y="7258"/>
                  </a:lnTo>
                  <a:lnTo>
                    <a:pt x="4896" y="7405"/>
                  </a:lnTo>
                  <a:lnTo>
                    <a:pt x="4555" y="7478"/>
                  </a:lnTo>
                  <a:lnTo>
                    <a:pt x="4165" y="7551"/>
                  </a:lnTo>
                  <a:lnTo>
                    <a:pt x="3775" y="7575"/>
                  </a:lnTo>
                  <a:lnTo>
                    <a:pt x="3775" y="7575"/>
                  </a:lnTo>
                  <a:lnTo>
                    <a:pt x="3386" y="7551"/>
                  </a:lnTo>
                  <a:lnTo>
                    <a:pt x="3020" y="7478"/>
                  </a:lnTo>
                  <a:lnTo>
                    <a:pt x="2655" y="7405"/>
                  </a:lnTo>
                  <a:lnTo>
                    <a:pt x="2314" y="7258"/>
                  </a:lnTo>
                  <a:lnTo>
                    <a:pt x="1973" y="7112"/>
                  </a:lnTo>
                  <a:lnTo>
                    <a:pt x="1656" y="6917"/>
                  </a:lnTo>
                  <a:lnTo>
                    <a:pt x="1389" y="6698"/>
                  </a:lnTo>
                  <a:lnTo>
                    <a:pt x="1121" y="6455"/>
                  </a:lnTo>
                  <a:lnTo>
                    <a:pt x="877" y="6187"/>
                  </a:lnTo>
                  <a:lnTo>
                    <a:pt x="658" y="5895"/>
                  </a:lnTo>
                  <a:lnTo>
                    <a:pt x="463" y="5578"/>
                  </a:lnTo>
                  <a:lnTo>
                    <a:pt x="293" y="5261"/>
                  </a:lnTo>
                  <a:lnTo>
                    <a:pt x="171" y="4920"/>
                  </a:lnTo>
                  <a:lnTo>
                    <a:pt x="73" y="4555"/>
                  </a:lnTo>
                  <a:lnTo>
                    <a:pt x="25" y="4165"/>
                  </a:lnTo>
                  <a:lnTo>
                    <a:pt x="0" y="3776"/>
                  </a:lnTo>
                  <a:lnTo>
                    <a:pt x="0" y="3776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13;p43"/>
            <p:cNvSpPr/>
            <p:nvPr/>
          </p:nvSpPr>
          <p:spPr>
            <a:xfrm>
              <a:off x="5367475" y="5025075"/>
              <a:ext cx="81600" cy="105975"/>
            </a:xfrm>
            <a:custGeom>
              <a:avLst/>
              <a:gdLst/>
              <a:ahLst/>
              <a:cxnLst/>
              <a:rect l="l" t="t" r="r" b="b"/>
              <a:pathLst>
                <a:path w="3264" h="4239" fill="none" extrusionOk="0">
                  <a:moveTo>
                    <a:pt x="0" y="1"/>
                  </a:moveTo>
                  <a:lnTo>
                    <a:pt x="3264" y="423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914;p43"/>
            <p:cNvSpPr/>
            <p:nvPr/>
          </p:nvSpPr>
          <p:spPr>
            <a:xfrm>
              <a:off x="5567800" y="4999500"/>
              <a:ext cx="115100" cy="133975"/>
            </a:xfrm>
            <a:custGeom>
              <a:avLst/>
              <a:gdLst/>
              <a:ahLst/>
              <a:cxnLst/>
              <a:rect l="l" t="t" r="r" b="b"/>
              <a:pathLst>
                <a:path w="4604" h="5359" fill="none" extrusionOk="0">
                  <a:moveTo>
                    <a:pt x="0" y="5359"/>
                  </a:moveTo>
                  <a:lnTo>
                    <a:pt x="460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915;p43"/>
            <p:cNvSpPr/>
            <p:nvPr/>
          </p:nvSpPr>
          <p:spPr>
            <a:xfrm>
              <a:off x="5600075" y="5217475"/>
              <a:ext cx="127275" cy="16475"/>
            </a:xfrm>
            <a:custGeom>
              <a:avLst/>
              <a:gdLst/>
              <a:ahLst/>
              <a:cxnLst/>
              <a:rect l="l" t="t" r="r" b="b"/>
              <a:pathLst>
                <a:path w="5091" h="659" fill="none" extrusionOk="0">
                  <a:moveTo>
                    <a:pt x="5090" y="658"/>
                  </a:moveTo>
                  <a:lnTo>
                    <a:pt x="0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916;p43"/>
            <p:cNvSpPr/>
            <p:nvPr/>
          </p:nvSpPr>
          <p:spPr>
            <a:xfrm>
              <a:off x="5497775" y="5299675"/>
              <a:ext cx="4900" cy="126675"/>
            </a:xfrm>
            <a:custGeom>
              <a:avLst/>
              <a:gdLst/>
              <a:ahLst/>
              <a:cxnLst/>
              <a:rect l="l" t="t" r="r" b="b"/>
              <a:pathLst>
                <a:path w="196" h="5067" fill="none" extrusionOk="0">
                  <a:moveTo>
                    <a:pt x="0" y="5067"/>
                  </a:moveTo>
                  <a:lnTo>
                    <a:pt x="195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917;p43"/>
            <p:cNvSpPr/>
            <p:nvPr/>
          </p:nvSpPr>
          <p:spPr>
            <a:xfrm>
              <a:off x="5277975" y="5241825"/>
              <a:ext cx="141275" cy="58500"/>
            </a:xfrm>
            <a:custGeom>
              <a:avLst/>
              <a:gdLst/>
              <a:ahLst/>
              <a:cxnLst/>
              <a:rect l="l" t="t" r="r" b="b"/>
              <a:pathLst>
                <a:path w="5651" h="2340" fill="none" extrusionOk="0">
                  <a:moveTo>
                    <a:pt x="0" y="2339"/>
                  </a:moveTo>
                  <a:lnTo>
                    <a:pt x="565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0" y="9921"/>
          <a:ext cx="9143999" cy="5133529"/>
        </p:xfrm>
        <a:graphic>
          <a:graphicData uri="http://schemas.openxmlformats.org/drawingml/2006/table">
            <a:tbl>
              <a:tblPr firstRow="1" bandRow="1"/>
              <a:tblGrid>
                <a:gridCol w="409575"/>
                <a:gridCol w="4882156"/>
                <a:gridCol w="1576552"/>
                <a:gridCol w="1370914"/>
                <a:gridCol w="904802"/>
              </a:tblGrid>
              <a:tr h="495166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№ </a:t>
                      </a:r>
                      <a:r>
                        <a:rPr lang="ru-RU" sz="1000" dirty="0" err="1">
                          <a:latin typeface="Calibri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000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000" dirty="0" err="1">
                          <a:latin typeface="Calibri" pitchFamily="34" charset="0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Наименование государственной программы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Уточненные годовые назначения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Кассовое исполнение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% исполнения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83846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"Развитие здравоохранения Республики Калмыкия" 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3 383 382 121,29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3 015 839 427,80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89,14%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9310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"Социальная поддержка населения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2 414 181 837,64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2 383 826 662,06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98,74%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340426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"Доступная среда"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8 359 743,80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8 359 427,80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100,00%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5054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"Содействие занятости населения и улучшение условий, охраны труда в Республике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191 767 875,48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190 332 118,85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99,25%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34793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"Развитие образования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5 034 320 555,32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4 652 198 070,46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92,41%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9310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"Развитие культуры и туризма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504 042 000,97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496 848 464,91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98,57%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50548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"Развитие физической культуры, спорта и молодежной политики в Республике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418 955 418,06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398 226 928,84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95,05%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814960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Республики Калмыкия "Повышение качества предоставления жилищно-коммунальных услуг, развитие инфраструктуры жилищно-коммунального комплекса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269 406 780,00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217 911 323,95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80,89%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654031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Государственная программа развития сельского хозяйства и регулирования рынков сельскохозяйственной продукции, сырья и продовольствия Республики Калмыкия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1 355 442 947,51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1 229 015 248,65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</a:rPr>
                        <a:t>90,67%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56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57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" y="-1"/>
          <a:ext cx="9105483" cy="5143451"/>
        </p:xfrm>
        <a:graphic>
          <a:graphicData uri="http://schemas.openxmlformats.org/drawingml/2006/table">
            <a:tbl>
              <a:tblPr firstRow="1" bandRow="1"/>
              <a:tblGrid>
                <a:gridCol w="398365"/>
                <a:gridCol w="4979561"/>
                <a:gridCol w="1508094"/>
                <a:gridCol w="1384794"/>
                <a:gridCol w="834669"/>
              </a:tblGrid>
              <a:tr h="65945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№ </a:t>
                      </a:r>
                      <a:r>
                        <a:rPr lang="ru-RU" sz="10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</a:t>
                      </a:r>
                      <a:r>
                        <a:rPr lang="ru-RU" sz="1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/</a:t>
                      </a:r>
                      <a:r>
                        <a:rPr lang="ru-RU" sz="10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Наименование государственной программы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Уточненные годовые назначения</a:t>
                      </a:r>
                      <a:endParaRPr lang="ru-RU" sz="100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Кассовое исполнение</a:t>
                      </a:r>
                      <a:endParaRPr lang="ru-RU" sz="100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1" i="0" u="none" strike="noStrike" cap="none">
                          <a:solidFill>
                            <a:schemeClr val="lt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% исполнения</a:t>
                      </a:r>
                      <a:endParaRPr lang="ru-RU" sz="1000" dirty="0" smtClean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</a:tr>
              <a:tr h="49288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10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"Развитие транспортного комплекса и дорожного хозяйства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1 575 634 204,56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1 247 956 172,91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79,20%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4650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11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"Обеспечение доступным и комфортным жильем жителей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200 167 937,74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182 705 726,04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91,28%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331945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12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"Охрана окружающей среды"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180 623 620,00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180 256 365,18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99,80%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92888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13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"Экономическое развитие и улучшение инвестиционного климата в Республике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391 149 565,83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387 473 845,14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99,06%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41198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14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"Управление государственными финансами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523 348 305,84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522 265 192,41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99,79%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1198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15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"Управление республиканским имуществом и земельными ресурсами"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60 472 198,32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53 417 531,41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88,33%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336595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16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"Информационное общество Республики Калмыкия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271 044 401,34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191 091 577,95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70,50%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411982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17</a:t>
                      </a: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"Противодействие коррупции в Республике Калмыкия на 2017-2021 годы"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400 000,00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365 054,31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91,26%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446504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18</a:t>
                      </a:r>
                      <a:endParaRPr lang="ru-RU" sz="10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Государственная программа Республики Калмыкия "Формирование комфортной городской среды на территории Республики Калмыкия"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169 335 719,00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128 351 345,65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75,80%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  <a:tr h="336595"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19</a:t>
                      </a:r>
                      <a:endParaRPr lang="ru-RU" sz="1000" b="1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 fontAlgn="b"/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Непрограммные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направления деятельности органов государственной власти Республики Калмыкия</a:t>
                      </a:r>
                    </a:p>
                  </a:txBody>
                  <a:tcPr marL="9525" marR="9525" marT="9525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633 469 228,37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620 719 866,09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97,99%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20000"/>
                      </a:srgbClr>
                    </a:solidFill>
                  </a:tcPr>
                </a:tc>
              </a:tr>
              <a:tr h="364134">
                <a:tc gridSpan="2"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Всего расходов </a:t>
                      </a:r>
                      <a:endParaRPr lang="ru-RU" sz="1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17 585 504 461,07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16 107 160 350,41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defPPr>
                      <a:lvl1pPr marR="0" lvl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1pPr>
                      <a:lvl2pPr marR="0" lvl="1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2pPr>
                      <a:lvl3pPr marR="0" lvl="2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3pPr>
                      <a:lvl4pPr marR="0" lvl="3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4pPr>
                      <a:lvl5pPr marR="0" lvl="4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5pPr>
                      <a:lvl6pPr marR="0" lvl="5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6pPr>
                      <a:lvl7pPr marR="0" lvl="6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7pPr>
                      <a:lvl8pPr marR="0" lvl="7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8pPr>
                      <a:lvl9pPr marR="0" lvl="8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defRPr sz="1400" b="0" i="0" u="none" strike="noStrike" cap="none">
                          <a:solidFill>
                            <a:schemeClr val="dk1"/>
                          </a:solidFill>
                          <a:latin typeface="Georgia"/>
                          <a:sym typeface="Arial"/>
                        </a:defRPr>
                      </a:lvl9pPr>
                    </a:lstStyle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libri" pitchFamily="34" charset="0"/>
                          <a:cs typeface="Calibri" pitchFamily="34" charset="0"/>
                        </a:rPr>
                        <a:t>91,59%</a:t>
                      </a:r>
                    </a:p>
                  </a:txBody>
                  <a:tcPr marL="9525" marR="9525" marT="9525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16349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58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90791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Бюджетные инвестиции в объекты капитального  строительства по отраслям экономики </a:t>
            </a:r>
          </a:p>
          <a:p>
            <a:pPr algn="ctr"/>
            <a:r>
              <a:rPr lang="ru-RU" sz="16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anose="020F0502020204030204" pitchFamily="34" charset="0"/>
                <a:cs typeface="Calibri" panose="020F0502020204030204" pitchFamily="34" charset="0"/>
              </a:rPr>
              <a:t>за 2019 г., млн.руб.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-1" y="888274"/>
            <a:ext cx="5527747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20 объектов образования - </a:t>
            </a:r>
            <a:r>
              <a:rPr lang="ru-RU" sz="1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653,4</a:t>
            </a:r>
            <a:endParaRPr lang="ru-RU" sz="1200" dirty="0" smtClean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000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строительство корпуса здания КОУ «Казачий кадетский корпус им. О.И. </a:t>
            </a:r>
            <a:r>
              <a:rPr lang="ru-RU" sz="1050" i="1" dirty="0" err="1" smtClean="0">
                <a:latin typeface="Calibri" pitchFamily="34" charset="0"/>
                <a:cs typeface="Times New Roman" pitchFamily="18" charset="0"/>
              </a:rPr>
              <a:t>Городовикова</a:t>
            </a: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»;</a:t>
            </a: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строительство 5 детских садов и 2 школы.</a:t>
            </a: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12 пристроек к зданиям детских садов;</a:t>
            </a:r>
            <a:endParaRPr lang="ru-RU" sz="1050" dirty="0" smtClean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1" y="1596160"/>
            <a:ext cx="527887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12 объектов ком. хозяйства - </a:t>
            </a:r>
            <a:r>
              <a:rPr lang="ru-RU" sz="1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80,3</a:t>
            </a:r>
            <a:endParaRPr lang="ru-RU" sz="1200" dirty="0" smtClean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строительство и реконструкция водопроводных сетей в 10 населенных пунктах;</a:t>
            </a: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строительство разводящих газовых сетей в 2 населенных пунктах</a:t>
            </a:r>
            <a:endParaRPr lang="ru-RU" sz="1050" i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-1" y="2173241"/>
            <a:ext cx="3755571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5 объектов культуры - </a:t>
            </a:r>
            <a:r>
              <a:rPr lang="ru-RU" sz="1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94,8</a:t>
            </a:r>
            <a:endParaRPr lang="ru-RU" sz="1200" dirty="0" smtClean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000" i="1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реконструкция здания театра юного зрителя;</a:t>
            </a:r>
          </a:p>
          <a:p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- в </a:t>
            </a:r>
            <a:r>
              <a:rPr lang="ru-RU" sz="1050" i="1" dirty="0" err="1" smtClean="0">
                <a:latin typeface="Calibri" pitchFamily="34" charset="0"/>
                <a:cs typeface="Times New Roman" pitchFamily="18" charset="0"/>
              </a:rPr>
              <a:t>п.Шатта</a:t>
            </a: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, п.Чилгир, п.Первомайский</a:t>
            </a: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строительство 3 домов культуры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-1" y="2934988"/>
            <a:ext cx="4610912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2 объекта здравоохранения - </a:t>
            </a:r>
            <a:r>
              <a:rPr lang="ru-RU" sz="12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521,7</a:t>
            </a:r>
            <a:endParaRPr lang="ru-RU" sz="1200" dirty="0" smtClean="0">
              <a:solidFill>
                <a:srgbClr val="0070C0"/>
              </a:solidFill>
              <a:latin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реконструкция республиканской  больницы имени П.П. </a:t>
            </a:r>
            <a:r>
              <a:rPr lang="ru-RU" sz="1050" i="1" dirty="0" err="1" smtClean="0">
                <a:latin typeface="Calibri" pitchFamily="34" charset="0"/>
                <a:cs typeface="Times New Roman" pitchFamily="18" charset="0"/>
              </a:rPr>
              <a:t>Жемчуева</a:t>
            </a: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;</a:t>
            </a:r>
          </a:p>
          <a:p>
            <a:pPr>
              <a:buFontTx/>
              <a:buChar char="-"/>
            </a:pPr>
            <a:r>
              <a:rPr lang="ru-RU" sz="1050" i="1" dirty="0" smtClean="0">
                <a:latin typeface="Calibri" pitchFamily="34" charset="0"/>
                <a:cs typeface="Times New Roman" pitchFamily="18" charset="0"/>
              </a:rPr>
              <a:t> строительство городской детской  поликлиники в г.Элиста</a:t>
            </a: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3207811" y="1806279"/>
          <a:ext cx="2806199" cy="2525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7" name="Рисунок 16" descr="Безымянный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3968" y="2380288"/>
            <a:ext cx="622766" cy="500839"/>
          </a:xfrm>
          <a:prstGeom prst="rect">
            <a:avLst/>
          </a:prstGeom>
        </p:spPr>
      </p:pic>
      <p:pic>
        <p:nvPicPr>
          <p:cNvPr id="18" name="Рисунок 17" descr="Безымянный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7747" y="1628255"/>
            <a:ext cx="692441" cy="501355"/>
          </a:xfrm>
          <a:prstGeom prst="rect">
            <a:avLst/>
          </a:prstGeom>
        </p:spPr>
      </p:pic>
      <p:pic>
        <p:nvPicPr>
          <p:cNvPr id="19" name="Рисунок 18" descr="Безымянный3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79388" y="3220344"/>
            <a:ext cx="586566" cy="429562"/>
          </a:xfrm>
          <a:prstGeom prst="rect">
            <a:avLst/>
          </a:prstGeom>
        </p:spPr>
      </p:pic>
      <p:pic>
        <p:nvPicPr>
          <p:cNvPr id="20" name="Рисунок 19" descr="Безымянный4.jpg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</a:blip>
          <a:stretch>
            <a:fillRect/>
          </a:stretch>
        </p:blipFill>
        <p:spPr>
          <a:xfrm>
            <a:off x="5463455" y="3957737"/>
            <a:ext cx="756733" cy="55507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831405" y="3296625"/>
            <a:ext cx="560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49 %</a:t>
            </a:r>
            <a:endParaRPr 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220188" y="1555367"/>
            <a:ext cx="2071702" cy="549947"/>
          </a:xfrm>
          <a:prstGeom prst="roundRect">
            <a:avLst/>
          </a:prstGeom>
          <a:solidFill>
            <a:schemeClr val="bg1">
              <a:alpha val="31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национальный проект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«Образование»</a:t>
            </a: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6465954" y="2380288"/>
            <a:ext cx="2090829" cy="500839"/>
          </a:xfrm>
          <a:prstGeom prst="roundRect">
            <a:avLst/>
          </a:prstGeom>
          <a:solidFill>
            <a:schemeClr val="bg1">
              <a:alpha val="31000"/>
            </a:schemeClr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 национальный проект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«Демография»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6465954" y="3158594"/>
            <a:ext cx="2090830" cy="563857"/>
          </a:xfrm>
          <a:prstGeom prst="roundRect">
            <a:avLst/>
          </a:prstGeom>
          <a:solidFill>
            <a:schemeClr val="bg1">
              <a:alpha val="31000"/>
            </a:schemeClr>
          </a:solidFill>
          <a:ln w="1905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 национальный проект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«Культура»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265414" y="3962866"/>
            <a:ext cx="2071702" cy="549947"/>
          </a:xfrm>
          <a:prstGeom prst="roundRect">
            <a:avLst/>
          </a:prstGeom>
          <a:solidFill>
            <a:schemeClr val="bg1">
              <a:alpha val="31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национальный проект</a:t>
            </a:r>
          </a:p>
          <a:p>
            <a:pPr algn="ctr"/>
            <a:r>
              <a:rPr lang="ru-RU" sz="1200" b="1" dirty="0" smtClean="0">
                <a:solidFill>
                  <a:srgbClr val="0070C0"/>
                </a:solidFill>
                <a:latin typeface="Calibri" pitchFamily="34" charset="0"/>
                <a:cs typeface="Times New Roman" pitchFamily="18" charset="0"/>
              </a:rPr>
              <a:t>«Экология»</a:t>
            </a:r>
            <a:endParaRPr lang="ru-RU" sz="1200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936782" y="1971367"/>
            <a:ext cx="710216" cy="267893"/>
          </a:xfrm>
          <a:prstGeom prst="round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314,8</a:t>
            </a:r>
            <a:endParaRPr lang="ru-RU" sz="1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123459" y="2747180"/>
            <a:ext cx="741681" cy="267893"/>
          </a:xfrm>
          <a:prstGeom prst="round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322,7</a:t>
            </a:r>
            <a:endParaRPr lang="ru-RU" sz="1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123459" y="3573624"/>
            <a:ext cx="739620" cy="267893"/>
          </a:xfrm>
          <a:prstGeom prst="round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64,7</a:t>
            </a:r>
            <a:endParaRPr lang="ru-RU" sz="1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7900522" y="4378866"/>
            <a:ext cx="782735" cy="267893"/>
          </a:xfrm>
          <a:prstGeom prst="roundRect">
            <a:avLst/>
          </a:prstGeom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22,7</a:t>
            </a:r>
            <a:endParaRPr lang="ru-RU" sz="1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-1" y="-1"/>
            <a:ext cx="2594043" cy="206459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Основные расходы в сфере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«Образование»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за 2019 год,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 4 620,3 млн.руб.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59</a:t>
            </a:fld>
            <a:endParaRPr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26979" y="3469532"/>
            <a:ext cx="2166026" cy="1533238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kern="1200">
              <a:solidFill>
                <a:prstClr val="white"/>
              </a:solidFill>
              <a:latin typeface="Georgia"/>
              <a:ea typeface="+mn-ea"/>
              <a:cs typeface="+mn-cs"/>
            </a:endParaRPr>
          </a:p>
        </p:txBody>
      </p:sp>
      <p:pic>
        <p:nvPicPr>
          <p:cNvPr id="18" name="Picture 10" descr="C:\Users\Kekeeva_KA\Desktop\Слайды, доклад 21.12.15\8e7bb50af0e5abc3c2ddf5c15a4c80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2464" y="129927"/>
            <a:ext cx="1658465" cy="790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олилиния 18"/>
          <p:cNvSpPr/>
          <p:nvPr/>
        </p:nvSpPr>
        <p:spPr>
          <a:xfrm flipH="1">
            <a:off x="4262955" y="291830"/>
            <a:ext cx="3000364" cy="270030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FF033"/>
              </a:gs>
              <a:gs pos="100000">
                <a:srgbClr val="E5D400"/>
              </a:gs>
            </a:gsLst>
            <a:lin ang="5400000" scaled="0"/>
          </a:gradFill>
          <a:ln w="7600" cap="flat">
            <a:solidFill>
              <a:srgbClr val="CCBD00"/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 rtl="0"/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itchFamily="18" charset="0"/>
              </a:rPr>
              <a:t>Дошкольное образование</a:t>
            </a:r>
          </a:p>
        </p:txBody>
      </p:sp>
      <p:grpSp>
        <p:nvGrpSpPr>
          <p:cNvPr id="20" name="Группа 117"/>
          <p:cNvGrpSpPr/>
          <p:nvPr/>
        </p:nvGrpSpPr>
        <p:grpSpPr>
          <a:xfrm>
            <a:off x="7452300" y="129928"/>
            <a:ext cx="1104489" cy="4619923"/>
            <a:chOff x="12925970" y="-2122689"/>
            <a:chExt cx="1501565" cy="9290602"/>
          </a:xfrm>
        </p:grpSpPr>
        <p:sp>
          <p:nvSpPr>
            <p:cNvPr id="129" name="Text 364"/>
            <p:cNvSpPr txBox="1"/>
            <p:nvPr/>
          </p:nvSpPr>
          <p:spPr>
            <a:xfrm>
              <a:off x="12925972" y="-2122689"/>
              <a:ext cx="1501563" cy="1120971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915</a:t>
              </a:r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,6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</a:p>
          </p:txBody>
        </p:sp>
        <p:sp>
          <p:nvSpPr>
            <p:cNvPr id="113" name="Text 365"/>
            <p:cNvSpPr txBox="1"/>
            <p:nvPr/>
          </p:nvSpPr>
          <p:spPr>
            <a:xfrm>
              <a:off x="13090072" y="2693311"/>
              <a:ext cx="1337463" cy="1120969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65</a:t>
              </a:r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,5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  <a:endParaRPr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  <p:sp>
          <p:nvSpPr>
            <p:cNvPr id="97" name="Text 366"/>
            <p:cNvSpPr txBox="1"/>
            <p:nvPr/>
          </p:nvSpPr>
          <p:spPr>
            <a:xfrm>
              <a:off x="13212404" y="6046944"/>
              <a:ext cx="1215130" cy="1120969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80</a:t>
              </a:r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,0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</a:p>
          </p:txBody>
        </p:sp>
        <p:sp>
          <p:nvSpPr>
            <p:cNvPr id="81" name="Text 367"/>
            <p:cNvSpPr txBox="1"/>
            <p:nvPr/>
          </p:nvSpPr>
          <p:spPr>
            <a:xfrm>
              <a:off x="13090071" y="4372355"/>
              <a:ext cx="1337463" cy="1120969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370,8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</a:p>
          </p:txBody>
        </p:sp>
        <p:sp>
          <p:nvSpPr>
            <p:cNvPr id="65" name="Text 368"/>
            <p:cNvSpPr txBox="1"/>
            <p:nvPr/>
          </p:nvSpPr>
          <p:spPr>
            <a:xfrm>
              <a:off x="12925970" y="1142401"/>
              <a:ext cx="1501563" cy="1120969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143,0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</a:p>
          </p:txBody>
        </p:sp>
        <p:sp>
          <p:nvSpPr>
            <p:cNvPr id="49" name="Text 369"/>
            <p:cNvSpPr txBox="1"/>
            <p:nvPr/>
          </p:nvSpPr>
          <p:spPr>
            <a:xfrm>
              <a:off x="12925972" y="-277446"/>
              <a:ext cx="1501563" cy="1120969"/>
            </a:xfrm>
            <a:prstGeom prst="rect">
              <a:avLst/>
            </a:prstGeom>
            <a:noFill/>
          </p:spPr>
          <p:txBody>
            <a:bodyPr wrap="square" lIns="36000" tIns="18000" rIns="36000" bIns="18000" rtlCol="0" anchor="ctr"/>
            <a:lstStyle/>
            <a:p>
              <a:pPr algn="ctr" rtl="0"/>
              <a:r>
                <a:rPr lang="ru-RU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3</a:t>
              </a:r>
              <a:r>
                <a:rPr lang="ru-RU" sz="1400" b="1" kern="1200" dirty="0" smtClean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 045,3</a:t>
              </a:r>
              <a:endParaRPr lang="ru-RU" sz="1400" b="1" kern="12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algn="ctr" rtl="0"/>
              <a:r>
                <a:rPr lang="ru-RU" sz="1400" b="1" kern="1200" dirty="0">
                  <a:solidFill>
                    <a:srgbClr val="FF0000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млн. руб.</a:t>
              </a:r>
            </a:p>
          </p:txBody>
        </p:sp>
      </p:grpSp>
      <p:sp>
        <p:nvSpPr>
          <p:cNvPr id="131" name="Полилиния 130"/>
          <p:cNvSpPr/>
          <p:nvPr/>
        </p:nvSpPr>
        <p:spPr>
          <a:xfrm flipH="1">
            <a:off x="4262955" y="1154349"/>
            <a:ext cx="3000365" cy="270030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6B680"/>
              </a:gs>
              <a:gs pos="100000">
                <a:srgbClr val="F29240"/>
              </a:gs>
            </a:gsLst>
            <a:lin ang="5400000" scaled="0"/>
          </a:gradFill>
          <a:ln w="7600" cap="flat">
            <a:solidFill>
              <a:srgbClr val="F08020"/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 rtl="0"/>
            <a:r>
              <a:rPr lang="ru-RU" sz="1100" b="1" kern="1200" dirty="0">
                <a:solidFill>
                  <a:schemeClr val="tx1"/>
                </a:solidFill>
                <a:latin typeface="Calibri" pitchFamily="34" charset="0"/>
                <a:ea typeface="+mn-ea"/>
                <a:cs typeface="Times New Roman" pitchFamily="18" charset="0"/>
              </a:rPr>
              <a:t>Общее образование</a:t>
            </a:r>
          </a:p>
        </p:txBody>
      </p:sp>
      <p:pic>
        <p:nvPicPr>
          <p:cNvPr id="132" name="Picture 2" descr="C:\Users\Kekeeva_KA\Desktop\borcy_kalmykia_elista_lagan_51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2463" y="1696559"/>
            <a:ext cx="1698101" cy="828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" name="Полилиния 132"/>
          <p:cNvSpPr/>
          <p:nvPr/>
        </p:nvSpPr>
        <p:spPr>
          <a:xfrm flipH="1">
            <a:off x="4262955" y="1905038"/>
            <a:ext cx="3000365" cy="270030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28DA9"/>
              </a:gs>
              <a:gs pos="100000">
                <a:srgbClr val="D4567F"/>
              </a:gs>
            </a:gsLst>
            <a:lin ang="5400000" scaled="0"/>
          </a:gradFill>
          <a:ln w="7600" cap="flat">
            <a:solidFill>
              <a:srgbClr val="CE3B6B"/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 rtl="0"/>
            <a:r>
              <a:rPr lang="ru-RU" sz="1100" b="1" kern="1200" dirty="0">
                <a:solidFill>
                  <a:schemeClr val="tx1"/>
                </a:solidFill>
                <a:latin typeface="Calibri" pitchFamily="34" charset="0"/>
                <a:ea typeface="+mn-ea"/>
                <a:cs typeface="Times New Roman" pitchFamily="18" charset="0"/>
              </a:rPr>
              <a:t>Дополнительное образование</a:t>
            </a:r>
          </a:p>
        </p:txBody>
      </p:sp>
      <p:sp>
        <p:nvSpPr>
          <p:cNvPr id="136" name="Полилиния 135"/>
          <p:cNvSpPr/>
          <p:nvPr/>
        </p:nvSpPr>
        <p:spPr>
          <a:xfrm flipH="1">
            <a:off x="4360929" y="2530948"/>
            <a:ext cx="3000363" cy="495789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solidFill>
            <a:srgbClr val="92D050"/>
          </a:solidFill>
          <a:ln w="7600" cap="flat">
            <a:solidFill>
              <a:srgbClr val="92D050"/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 rtl="0"/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itchFamily="18" charset="0"/>
              </a:rPr>
              <a:t>Молодежная политика и оздоровление детей</a:t>
            </a:r>
            <a:endParaRPr lang="ru-RU" sz="1100" b="1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itchFamily="18" charset="0"/>
            </a:endParaRPr>
          </a:p>
        </p:txBody>
      </p:sp>
      <p:pic>
        <p:nvPicPr>
          <p:cNvPr id="137" name="Picture 12" descr="C:\Users\Kekeeva_KA\Desktop\Слайды, доклад 21.12.15\37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2464" y="3259228"/>
            <a:ext cx="1758565" cy="797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8" name="Полилиния 137"/>
          <p:cNvSpPr/>
          <p:nvPr/>
        </p:nvSpPr>
        <p:spPr>
          <a:xfrm flipH="1">
            <a:off x="4360926" y="3259228"/>
            <a:ext cx="3000365" cy="566982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solidFill>
            <a:srgbClr val="7030A0"/>
          </a:solidFill>
          <a:ln w="7600" cap="flat">
            <a:solidFill>
              <a:srgbClr val="7030A0"/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/>
            <a:r>
              <a:rPr lang="ru-RU" sz="1100" b="1" kern="1200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Среднее профессиональное образование и повышение квалификации</a:t>
            </a:r>
            <a:endParaRPr lang="ru-RU" sz="1100" b="1" kern="1200" dirty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40" name="Picture 8" descr="C:\Users\Meltenov_PA\Desktop\1397215146_shkola_apri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702460" y="4056430"/>
            <a:ext cx="1758565" cy="915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1" name="Полилиния 140"/>
          <p:cNvSpPr/>
          <p:nvPr/>
        </p:nvSpPr>
        <p:spPr>
          <a:xfrm flipH="1">
            <a:off x="4360926" y="4056431"/>
            <a:ext cx="3000365" cy="566982"/>
          </a:xfrm>
          <a:custGeom>
            <a:avLst/>
            <a:gdLst/>
            <a:ahLst/>
            <a:cxnLst/>
            <a:rect l="l" t="t" r="r" b="b"/>
            <a:pathLst>
              <a:path w="1532076" h="228000">
                <a:moveTo>
                  <a:pt x="0" y="0"/>
                </a:moveTo>
                <a:lnTo>
                  <a:pt x="1418076" y="0"/>
                </a:lnTo>
                <a:lnTo>
                  <a:pt x="1532076" y="114000"/>
                </a:lnTo>
                <a:lnTo>
                  <a:pt x="1418076" y="228000"/>
                </a:lnTo>
                <a:lnTo>
                  <a:pt x="1304076" y="228000"/>
                </a:lnTo>
                <a:lnTo>
                  <a:pt x="0" y="228000"/>
                </a:lnTo>
                <a:lnTo>
                  <a:pt x="114000" y="114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7600" cap="flat">
            <a:solidFill>
              <a:schemeClr val="accent4">
                <a:lumMod val="75000"/>
              </a:schemeClr>
            </a:solidFill>
            <a:bevel/>
          </a:ln>
          <a:effectLst>
            <a:outerShdw blurRad="30000" dist="21496" dir="2700000" algn="tl">
              <a:srgbClr val="000000">
                <a:alpha val="40000"/>
              </a:srgbClr>
            </a:outerShdw>
          </a:effectLst>
        </p:spPr>
        <p:txBody>
          <a:bodyPr wrap="square" lIns="36000" tIns="18000" rIns="36000" bIns="18000" rtlCol="0" anchor="ctr"/>
          <a:lstStyle/>
          <a:p>
            <a:pPr algn="ctr"/>
            <a:r>
              <a:rPr lang="ru-RU" sz="1100" b="1" kern="1200" dirty="0" smtClean="0">
                <a:solidFill>
                  <a:schemeClr val="tx1"/>
                </a:solidFill>
                <a:latin typeface="Calibri" pitchFamily="34" charset="0"/>
                <a:cs typeface="Times New Roman" pitchFamily="18" charset="0"/>
              </a:rPr>
              <a:t>Другие вопросы в сфере образования</a:t>
            </a:r>
            <a:endParaRPr lang="ru-RU" sz="1100" b="1" kern="1200" dirty="0">
              <a:solidFill>
                <a:schemeClr val="tx1"/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24" name="Picture 5" descr="C:\Users\Kekeeva_KA\Desktop\Слайды, доклад 21.12.15\6272e2554d48ba49135174083f7c2ac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2826" y="920492"/>
            <a:ext cx="1698100" cy="833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8338" name="Picture 2" descr="C:\Users\Demidenko-ev\Desktop\delegatsiya_800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26084" y="2429556"/>
            <a:ext cx="1634842" cy="930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470129"/>
            <a:ext cx="6440343" cy="249299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Государственная программа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документ стратегического планирования, содержащий комплекс планируемых мероприятий, взаимоувязанных по задачам, срокам осуществления, исполнителям и ресурсам и обеспечивающих наиболее эффективное достижение целей и решение задач социально-экономического развития.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Государственное (муниципальное) задание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документ, содержащий требования к составу, качеству, объему, условиям, порядку  и результатам оказания  государственных (муниципальных) услуг (выполнения работ).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Государственные (муниципальные) услуги (работы)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услуги (работы), оказываемые (выполняемые) органами государственной власти (органами  местного самоуправления), государственными (муниципальными) учреждениями.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Государственный или муниципальный долг - </a:t>
            </a:r>
            <a:r>
              <a:rPr lang="ru-RU" sz="1200" spc="-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обязательства	 публично-правового образования по полученным  кредитам, выпущенным ценным бумагам, предоставленным гарантиям перед третьими лицами.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3099991"/>
            <a:ext cx="6440343" cy="1938992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Дефицит бюджета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превышение расходов бюджета над его доходами.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Дотации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средства, предоставляемые одним бюджетом бюджетной системы РФ другому бюджету на  безвозмездной и безвозвратной основе без указания конкретных целей использования.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Доходы бюджета - </a:t>
            </a:r>
            <a:r>
              <a:rPr lang="ru-RU" sz="1200" spc="-15" dirty="0" smtClean="0">
                <a:latin typeface="Calibri" panose="020F0502020204030204" pitchFamily="34" charset="0"/>
                <a:ea typeface="Cambria Math" pitchFamily="18" charset="0"/>
                <a:cs typeface="Calibri" panose="020F0502020204030204" pitchFamily="34" charset="0"/>
              </a:rPr>
              <a:t>поступающие от населения, организаций, учреждений в бюджет денежные средства в виде: налогов, неналоговых поступлений (пошлины, доходы от продажи имущества, штрафы и т.п.), безвозмездных поступлений,  доходов от предпринимательской деятельности бюджетных  организаций. Кредиты, доходы от выпуска ценных бумаг, полученные государством (органами  местного самоуправления), не включаются в состав доходов.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92384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-1" y="0"/>
            <a:ext cx="2594043" cy="17704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Национальный проект «КУЛЬТУРА»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69,6 млн.рублей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4612486" y="0"/>
            <a:ext cx="2658428" cy="187372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lnSpc>
                <a:spcPct val="100000"/>
              </a:lnSpc>
              <a:buNone/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регионального проекта «Культурная среда» в 2019 году построены 3 культурно-досуговых учреждения, расположенных в сельской местности: </a:t>
            </a:r>
          </a:p>
          <a:p>
            <a:pPr marL="0" lvl="0" indent="0" algn="ctr">
              <a:lnSpc>
                <a:spcPct val="100000"/>
              </a:lnSpc>
              <a:buNone/>
            </a:pPr>
            <a:r>
              <a:rPr lang="ru-RU" sz="10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пос.Шатта</a:t>
            </a: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Кетченеровского</a:t>
            </a: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района, </a:t>
            </a:r>
          </a:p>
          <a:p>
            <a:pPr marL="0" lvl="0" indent="0" algn="ctr">
              <a:lnSpc>
                <a:spcPct val="100000"/>
              </a:lnSpc>
              <a:buNone/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пос. Чилгир Яшкульского района</a:t>
            </a:r>
          </a:p>
          <a:p>
            <a:pPr marL="0" lvl="0" indent="0" algn="ctr">
              <a:lnSpc>
                <a:spcPct val="100000"/>
              </a:lnSpc>
              <a:buNone/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пос.Первомайский  </a:t>
            </a:r>
            <a:r>
              <a:rPr lang="ru-RU" sz="10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Приютненского</a:t>
            </a: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7270914" y="2172031"/>
            <a:ext cx="1873086" cy="11543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регионального проекта «Творческие люди» в 2019 году проведены мероприятия на  поддержку и реализацию творческих инициатив</a:t>
            </a:r>
            <a:endParaRPr sz="10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4612486" y="3717235"/>
            <a:ext cx="2779341" cy="11335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buNone/>
            </a:pPr>
            <a:r>
              <a:rPr lang="ru-RU" sz="10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рамках регионального проекта «Цифровая культура» в 2019 году приобретен планетарный сканер для оцифровки книжных памятников и включение их в Национальную электронную библиотеку (НЭБ)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050" dirty="0"/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60</a:t>
            </a:fld>
            <a:endParaRPr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2697" y="1399563"/>
            <a:ext cx="3389130" cy="2734216"/>
          </a:xfrm>
          <a:prstGeom prst="rect">
            <a:avLst/>
          </a:prstGeom>
        </p:spPr>
      </p:pic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3623695"/>
              </p:ext>
            </p:extLst>
          </p:nvPr>
        </p:nvGraphicFramePr>
        <p:xfrm>
          <a:off x="4210044" y="1623391"/>
          <a:ext cx="702377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2377"/>
              </a:tblGrid>
              <a:tr h="521731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64,7 </a:t>
                      </a:r>
                    </a:p>
                    <a:p>
                      <a:r>
                        <a:rPr lang="ru-RU" sz="1200" dirty="0" err="1" smtClean="0">
                          <a:solidFill>
                            <a:srgbClr val="FF0000"/>
                          </a:solidFill>
                        </a:rPr>
                        <a:t>млн.р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4766453"/>
              </p:ext>
            </p:extLst>
          </p:nvPr>
        </p:nvGraphicFramePr>
        <p:xfrm>
          <a:off x="4210043" y="2411896"/>
          <a:ext cx="839185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185"/>
              </a:tblGrid>
              <a:tr h="45137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2,6</a:t>
                      </a:r>
                    </a:p>
                    <a:p>
                      <a:pPr algn="ctr"/>
                      <a:r>
                        <a:rPr lang="ru-RU" sz="1200" dirty="0" err="1" smtClean="0">
                          <a:solidFill>
                            <a:srgbClr val="FF0000"/>
                          </a:solidFill>
                        </a:rPr>
                        <a:t>млн.р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86575815"/>
              </p:ext>
            </p:extLst>
          </p:nvPr>
        </p:nvGraphicFramePr>
        <p:xfrm>
          <a:off x="3960755" y="3273287"/>
          <a:ext cx="951666" cy="54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1666"/>
              </a:tblGrid>
              <a:tr h="45144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FF0000"/>
                          </a:solidFill>
                        </a:rPr>
                        <a:t>2,3</a:t>
                      </a:r>
                    </a:p>
                    <a:p>
                      <a:pPr algn="ctr"/>
                      <a:r>
                        <a:rPr lang="ru-RU" sz="1200" dirty="0" err="1" smtClean="0">
                          <a:solidFill>
                            <a:srgbClr val="FF0000"/>
                          </a:solidFill>
                        </a:rPr>
                        <a:t>млн.р</a:t>
                      </a:r>
                      <a:r>
                        <a:rPr lang="ru-RU" sz="1200" dirty="0" smtClean="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6109" y="2047179"/>
            <a:ext cx="1169912" cy="79470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6109" y="421269"/>
            <a:ext cx="1035167" cy="84824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06109" y="3717235"/>
            <a:ext cx="1096588" cy="8415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61</a:t>
            </a:fld>
            <a:endParaRPr/>
          </a:p>
        </p:txBody>
      </p:sp>
      <p:graphicFrame>
        <p:nvGraphicFramePr>
          <p:cNvPr id="18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3820445"/>
              </p:ext>
            </p:extLst>
          </p:nvPr>
        </p:nvGraphicFramePr>
        <p:xfrm>
          <a:off x="2935323" y="43376"/>
          <a:ext cx="5840008" cy="5100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662378" y="333983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496,8 </a:t>
            </a:r>
            <a:r>
              <a:rPr lang="ru-RU" b="1" dirty="0" err="1" smtClean="0"/>
              <a:t>млн.рублей</a:t>
            </a:r>
            <a:endParaRPr lang="ru-RU" b="1" dirty="0"/>
          </a:p>
        </p:txBody>
      </p:sp>
      <p:sp>
        <p:nvSpPr>
          <p:cNvPr id="5" name="Google Shape;211;p25"/>
          <p:cNvSpPr txBox="1">
            <a:spLocks noGrp="1"/>
          </p:cNvSpPr>
          <p:nvPr>
            <p:ph type="title"/>
          </p:nvPr>
        </p:nvSpPr>
        <p:spPr>
          <a:xfrm>
            <a:off x="-1" y="0"/>
            <a:ext cx="2594043" cy="177043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направления расходов республиканского бюджета на культуру и туризм Республики Калмыкия в 2019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544" cy="167371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Национальный проект «Здравоохранения»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258,3 млн.рублей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62</a:t>
            </a:fld>
            <a:endParaRPr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76700" y="494345"/>
            <a:ext cx="2210307" cy="139787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634" y="3071590"/>
            <a:ext cx="2312277" cy="186033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330981" y="186568"/>
            <a:ext cx="5078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681E16"/>
                </a:solidFill>
                <a:latin typeface="Times New Roman" pitchFamily="18" charset="0"/>
                <a:cs typeface="Times New Roman" pitchFamily="18" charset="0"/>
              </a:rPr>
              <a:t>Региональные проекты, входящие в национальный проект: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8430" y="1310333"/>
            <a:ext cx="717609" cy="53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126039" y="494345"/>
            <a:ext cx="28062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Развитие системы оказания первичной  медико-санитарной помощи 97,6 млн.рублей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26039" y="1310333"/>
            <a:ext cx="27418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Борьба с </a:t>
            </a:r>
            <a:r>
              <a:rPr lang="ru-RU" sz="1200" dirty="0" err="1" smtClean="0">
                <a:latin typeface="Calibri" pitchFamily="34" charset="0"/>
                <a:cs typeface="Calibri" pitchFamily="34" charset="0"/>
              </a:rPr>
              <a:t>сердечно-сосудистыми</a:t>
            </a:r>
            <a:r>
              <a:rPr lang="ru-RU" sz="1200" dirty="0" smtClean="0">
                <a:latin typeface="Calibri" pitchFamily="34" charset="0"/>
                <a:cs typeface="Calibri" pitchFamily="34" charset="0"/>
              </a:rPr>
              <a:t> заболеваниями 28,7 млн. рублей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8430" y="594226"/>
            <a:ext cx="761143" cy="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8430" y="2065873"/>
            <a:ext cx="716400" cy="507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9639" y="2810507"/>
            <a:ext cx="716400" cy="52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173" y="3543592"/>
            <a:ext cx="716400" cy="52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173" y="4212551"/>
            <a:ext cx="716400" cy="5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6131056" y="1892221"/>
            <a:ext cx="2974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Борьба с онкологическими заболеваниями  9,8 млн. рублей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169573" y="2353886"/>
            <a:ext cx="2935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Развитие детского здравоохранения, включая создание современной инфраструктуры, оказания медицинской помощи детям  37,9 млн. рублей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169573" y="3369549"/>
            <a:ext cx="28938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Обеспечение медицинских организаций системы здравоохранения квалифицированными кадрами  16,1 млн. рублей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69573" y="4100924"/>
            <a:ext cx="28938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Calibri" pitchFamily="34" charset="0"/>
                <a:cs typeface="Calibri" pitchFamily="34" charset="0"/>
              </a:rPr>
              <a:t>Создание  единого цифрового  контура в здравоохранении на основе единой государственной информационной системы здравоохранения ( ЕГИСЗ) 68,2 млн. рублей</a:t>
            </a:r>
            <a:endParaRPr lang="ru-RU" sz="1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759" y="1892221"/>
            <a:ext cx="2026247" cy="541021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759" y="2573733"/>
            <a:ext cx="2026247" cy="575518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759" y="3332672"/>
            <a:ext cx="2144956" cy="55733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60759" y="4100924"/>
            <a:ext cx="2085318" cy="53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544" cy="210206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Расходы республиканского бюджета на оказание мер социальной поддержки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63</a:t>
            </a:fld>
            <a:endParaRPr/>
          </a:p>
        </p:txBody>
      </p:sp>
      <p:grpSp>
        <p:nvGrpSpPr>
          <p:cNvPr id="2" name="Group 54"/>
          <p:cNvGrpSpPr>
            <a:grpSpLocks/>
          </p:cNvGrpSpPr>
          <p:nvPr/>
        </p:nvGrpSpPr>
        <p:grpSpPr bwMode="auto">
          <a:xfrm>
            <a:off x="3438288" y="1135117"/>
            <a:ext cx="4994992" cy="997529"/>
            <a:chOff x="1312" y="1103"/>
            <a:chExt cx="1092" cy="2146"/>
          </a:xfrm>
        </p:grpSpPr>
        <p:sp>
          <p:nvSpPr>
            <p:cNvPr id="15" name="AutoShape 33"/>
            <p:cNvSpPr>
              <a:spLocks noChangeArrowheads="1"/>
            </p:cNvSpPr>
            <p:nvPr/>
          </p:nvSpPr>
          <p:spPr bwMode="gray">
            <a:xfrm>
              <a:off x="1312" y="1103"/>
              <a:ext cx="1092" cy="2146"/>
            </a:xfrm>
            <a:prstGeom prst="roundRect">
              <a:avLst>
                <a:gd name="adj" fmla="val 17509"/>
              </a:avLst>
            </a:prstGeom>
            <a:solidFill>
              <a:srgbClr val="4E91D4">
                <a:alpha val="4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Tx/>
                <a:buFontTx/>
                <a:buNone/>
              </a:pPr>
              <a:endParaRPr lang="en-US" sz="1800" kern="120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gray">
            <a:xfrm>
              <a:off x="1588" y="1196"/>
              <a:ext cx="765" cy="20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</a:rPr>
                <a:t>Поддержка граждан пожилого </a:t>
              </a:r>
              <a:r>
                <a:rPr lang="ru-RU" b="1" i="1" kern="1200" dirty="0" smtClean="0">
                  <a:solidFill>
                    <a:prstClr val="black"/>
                  </a:solidFill>
                  <a:latin typeface="Calibri Light" panose="020F0302020204030204"/>
                  <a:ea typeface="+mn-ea"/>
                </a:rPr>
                <a:t>возраста – 633,2 млн. рублей, 35 % </a:t>
              </a: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от объемов расходов  на меры </a:t>
              </a:r>
            </a:p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социальной </a:t>
              </a:r>
              <a:r>
                <a:rPr lang="ru-RU" b="1" i="1" kern="1200" dirty="0" smtClean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поддержки</a:t>
              </a:r>
              <a:endParaRPr lang="ru-RU" b="1" i="1" kern="1200" dirty="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2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7000" y="1099992"/>
            <a:ext cx="1060460" cy="75695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3438290" y="1856945"/>
            <a:ext cx="17340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ru-RU" sz="1200" b="1" i="1" kern="1200" dirty="0" smtClean="0">
                <a:solidFill>
                  <a:prstClr val="black"/>
                </a:solidFill>
                <a:latin typeface="Calibri"/>
                <a:ea typeface="+mn-ea"/>
              </a:rPr>
              <a:t>53,5 </a:t>
            </a:r>
            <a:r>
              <a:rPr lang="ru-RU" sz="1200" b="1" i="1" kern="1200" dirty="0" err="1" smtClean="0">
                <a:solidFill>
                  <a:prstClr val="black"/>
                </a:solidFill>
                <a:latin typeface="Calibri"/>
                <a:ea typeface="+mn-ea"/>
              </a:rPr>
              <a:t>тыс.человек</a:t>
            </a:r>
            <a:endParaRPr lang="ru-RU" sz="1200" b="1" i="1" kern="12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grpSp>
        <p:nvGrpSpPr>
          <p:cNvPr id="3" name="Group 54"/>
          <p:cNvGrpSpPr>
            <a:grpSpLocks/>
          </p:cNvGrpSpPr>
          <p:nvPr/>
        </p:nvGrpSpPr>
        <p:grpSpPr bwMode="auto">
          <a:xfrm>
            <a:off x="3438288" y="2299904"/>
            <a:ext cx="4991889" cy="1239445"/>
            <a:chOff x="960" y="1104"/>
            <a:chExt cx="1104" cy="2968"/>
          </a:xfrm>
        </p:grpSpPr>
        <p:sp>
          <p:nvSpPr>
            <p:cNvPr id="20" name="AutoShape 33"/>
            <p:cNvSpPr>
              <a:spLocks noChangeArrowheads="1"/>
            </p:cNvSpPr>
            <p:nvPr/>
          </p:nvSpPr>
          <p:spPr bwMode="gray">
            <a:xfrm>
              <a:off x="960" y="1104"/>
              <a:ext cx="1104" cy="2648"/>
            </a:xfrm>
            <a:prstGeom prst="roundRect">
              <a:avLst>
                <a:gd name="adj" fmla="val 17509"/>
              </a:avLst>
            </a:prstGeom>
            <a:solidFill>
              <a:srgbClr val="4E91D4">
                <a:alpha val="4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Tx/>
                <a:buFontTx/>
                <a:buNone/>
              </a:pPr>
              <a:endParaRPr lang="en-US" sz="1800" kern="120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1" name="Text Box 7"/>
            <p:cNvSpPr txBox="1">
              <a:spLocks noChangeArrowheads="1"/>
            </p:cNvSpPr>
            <p:nvPr/>
          </p:nvSpPr>
          <p:spPr bwMode="gray">
            <a:xfrm>
              <a:off x="1203" y="1448"/>
              <a:ext cx="861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</a:rPr>
                <a:t>Поддержка </a:t>
              </a:r>
              <a:r>
                <a:rPr lang="ru-RU" b="1" i="1" kern="1200" dirty="0" smtClean="0">
                  <a:solidFill>
                    <a:prstClr val="black"/>
                  </a:solidFill>
                  <a:latin typeface="Calibri Light" panose="020F0302020204030204"/>
                  <a:ea typeface="+mn-ea"/>
                </a:rPr>
                <a:t>семей, имеющих детей – 790,3 млн. рублей, 44 % </a:t>
              </a: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от объемов расходов  на меры </a:t>
              </a:r>
            </a:p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социальной поддержки </a:t>
              </a:r>
            </a:p>
            <a:p>
              <a:pPr algn="ctr">
                <a:buClrTx/>
                <a:buFontTx/>
                <a:buNone/>
              </a:pPr>
              <a:endParaRPr lang="ru-RU" b="1" i="1" kern="1200" dirty="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ackgroundRemoval t="0" b="9949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2680" y="2299904"/>
            <a:ext cx="984780" cy="73858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3438290" y="3038489"/>
            <a:ext cx="16053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ru-RU" sz="1200" b="1" i="1" kern="1200" dirty="0" smtClean="0">
                <a:solidFill>
                  <a:prstClr val="black"/>
                </a:solidFill>
                <a:latin typeface="Calibri"/>
                <a:ea typeface="+mn-ea"/>
              </a:rPr>
              <a:t>32,3 </a:t>
            </a:r>
            <a:r>
              <a:rPr lang="ru-RU" sz="1200" b="1" i="1" kern="1200" dirty="0" err="1" smtClean="0">
                <a:solidFill>
                  <a:prstClr val="black"/>
                </a:solidFill>
                <a:latin typeface="Calibri"/>
                <a:ea typeface="+mn-ea"/>
              </a:rPr>
              <a:t>тыс.человек</a:t>
            </a:r>
            <a:endParaRPr lang="ru-RU" sz="1200" b="1" i="1" kern="12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3438290" y="3554025"/>
            <a:ext cx="4991888" cy="1028485"/>
            <a:chOff x="960" y="1104"/>
            <a:chExt cx="1104" cy="2648"/>
          </a:xfrm>
        </p:grpSpPr>
        <p:sp>
          <p:nvSpPr>
            <p:cNvPr id="25" name="AutoShape 33"/>
            <p:cNvSpPr>
              <a:spLocks noChangeArrowheads="1"/>
            </p:cNvSpPr>
            <p:nvPr/>
          </p:nvSpPr>
          <p:spPr bwMode="gray">
            <a:xfrm>
              <a:off x="960" y="1104"/>
              <a:ext cx="1104" cy="2648"/>
            </a:xfrm>
            <a:prstGeom prst="roundRect">
              <a:avLst>
                <a:gd name="adj" fmla="val 17509"/>
              </a:avLst>
            </a:prstGeom>
            <a:solidFill>
              <a:srgbClr val="4E91D4">
                <a:alpha val="40000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Tx/>
                <a:buFontTx/>
                <a:buNone/>
              </a:pPr>
              <a:endParaRPr lang="en-US" sz="1800" kern="1200">
                <a:solidFill>
                  <a:prstClr val="black"/>
                </a:solidFill>
                <a:latin typeface="Calibri"/>
                <a:ea typeface="+mn-ea"/>
              </a:endParaRPr>
            </a:p>
          </p:txBody>
        </p:sp>
        <p:sp>
          <p:nvSpPr>
            <p:cNvPr id="26" name="Text Box 7"/>
            <p:cNvSpPr txBox="1">
              <a:spLocks noChangeArrowheads="1"/>
            </p:cNvSpPr>
            <p:nvPr/>
          </p:nvSpPr>
          <p:spPr bwMode="gray">
            <a:xfrm>
              <a:off x="1203" y="1104"/>
              <a:ext cx="861" cy="26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 smtClean="0">
                  <a:solidFill>
                    <a:prstClr val="black"/>
                  </a:solidFill>
                  <a:latin typeface="Calibri Light" panose="020F0302020204030204"/>
                  <a:ea typeface="+mn-ea"/>
                </a:rPr>
                <a:t>Поддержка отдельных категорий граждан – 368,6 млн. рублей, 20 % </a:t>
              </a: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от объемов расходов  на меры </a:t>
              </a:r>
            </a:p>
            <a:p>
              <a:pPr algn="ctr">
                <a:buClrTx/>
                <a:buFontTx/>
                <a:buNone/>
                <a:defRPr/>
              </a:pPr>
              <a:r>
                <a:rPr lang="ru-RU" b="1" i="1" kern="1200" dirty="0">
                  <a:solidFill>
                    <a:prstClr val="black"/>
                  </a:solidFill>
                  <a:latin typeface="Calibri Light" panose="020F0302020204030204"/>
                  <a:ea typeface="+mn-ea"/>
                  <a:cs typeface="Times New Roman" pitchFamily="18" charset="0"/>
                </a:rPr>
                <a:t>социальной поддержки </a:t>
              </a:r>
            </a:p>
          </p:txBody>
        </p:sp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67931" y="3539349"/>
            <a:ext cx="1159529" cy="826595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467931" y="4305511"/>
            <a:ext cx="16053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  <a:buFontTx/>
              <a:buNone/>
            </a:pPr>
            <a:r>
              <a:rPr lang="ru-RU" sz="1200" b="1" i="1" kern="1200" dirty="0" smtClean="0">
                <a:solidFill>
                  <a:prstClr val="black"/>
                </a:solidFill>
                <a:latin typeface="Calibri"/>
                <a:ea typeface="+mn-ea"/>
              </a:rPr>
              <a:t>5,6 </a:t>
            </a:r>
            <a:r>
              <a:rPr lang="ru-RU" sz="1200" b="1" i="1" kern="1200" dirty="0" err="1" smtClean="0">
                <a:solidFill>
                  <a:prstClr val="black"/>
                </a:solidFill>
                <a:latin typeface="Calibri"/>
                <a:ea typeface="+mn-ea"/>
              </a:rPr>
              <a:t>тыс.человек</a:t>
            </a:r>
            <a:endParaRPr lang="ru-RU" sz="1200" b="1" i="1" kern="1200" dirty="0">
              <a:solidFill>
                <a:prstClr val="black"/>
              </a:solidFill>
              <a:latin typeface="Calibri"/>
              <a:ea typeface="+mn-ea"/>
            </a:endParaRPr>
          </a:p>
        </p:txBody>
      </p:sp>
      <p:grpSp>
        <p:nvGrpSpPr>
          <p:cNvPr id="6" name="Группа 96"/>
          <p:cNvGrpSpPr/>
          <p:nvPr/>
        </p:nvGrpSpPr>
        <p:grpSpPr>
          <a:xfrm>
            <a:off x="4851219" y="188804"/>
            <a:ext cx="1927953" cy="644848"/>
            <a:chOff x="1835696" y="908720"/>
            <a:chExt cx="2952328" cy="1433123"/>
          </a:xfrm>
        </p:grpSpPr>
        <p:sp>
          <p:nvSpPr>
            <p:cNvPr id="43" name="Round Diagonal Corner Rectangle 66"/>
            <p:cNvSpPr/>
            <p:nvPr/>
          </p:nvSpPr>
          <p:spPr bwMode="auto">
            <a:xfrm>
              <a:off x="1835696" y="908720"/>
              <a:ext cx="2952328" cy="1375966"/>
            </a:xfrm>
            <a:prstGeom prst="round2DiagRect">
              <a:avLst>
                <a:gd name="adj1" fmla="val 21111"/>
                <a:gd name="adj2" fmla="val 0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buFontTx/>
                <a:buNone/>
                <a:defRPr/>
              </a:pPr>
              <a:endParaRPr lang="en-US" sz="1800" kern="1200">
                <a:solidFill>
                  <a:prstClr val="white"/>
                </a:solidFill>
              </a:endParaRPr>
            </a:p>
          </p:txBody>
        </p:sp>
        <p:sp>
          <p:nvSpPr>
            <p:cNvPr id="44" name="TextBox 1"/>
            <p:cNvSpPr txBox="1"/>
            <p:nvPr/>
          </p:nvSpPr>
          <p:spPr>
            <a:xfrm>
              <a:off x="1835696" y="908720"/>
              <a:ext cx="2930118" cy="1433123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ClrTx/>
                <a:buFontTx/>
                <a:buNone/>
              </a:pPr>
              <a:endParaRPr lang="ru-RU" sz="1200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4700759" y="284714"/>
            <a:ext cx="2242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b="1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1 806,8 млн. рублей </a:t>
            </a:r>
          </a:p>
          <a:p>
            <a:pPr algn="ctr">
              <a:buClrTx/>
              <a:buFontTx/>
              <a:buNone/>
            </a:pPr>
            <a:r>
              <a:rPr lang="ru-RU" b="1" kern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 2019 году</a:t>
            </a:r>
            <a:endParaRPr lang="ru-RU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585544" cy="171855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РЕАЛИЗАЦИЯ НАЦИОНАЛЬНОГО ПРОЕКТА «ДЕМОГРАФИЯ»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  <a:t>В 2019 ГОДУ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latin typeface="Calibri" pitchFamily="34" charset="0"/>
                <a:cs typeface="Calibri" pitchFamily="34" charset="0"/>
              </a:rPr>
            </a:br>
            <a:endParaRPr lang="ru-RU" sz="2000" b="1" dirty="0" smtClean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64</a:t>
            </a:fld>
            <a:endParaRPr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7490" y="220494"/>
            <a:ext cx="716906" cy="53826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708278" y="110247"/>
            <a:ext cx="5397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Региональный проект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«Формирование </a:t>
            </a: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системы мотивации граждан к здоровому образу жизни, включая здоровое питание и отказ от вредных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привычек»</a:t>
            </a:r>
            <a:endParaRPr lang="en-US" sz="1100" b="1" kern="1200" dirty="0" smtClean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endParaRPr lang="en-US" sz="1100" kern="1200" dirty="0" smtClean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Расход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за 2019 год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составил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1,0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млн.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рублей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7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7490" y="1251626"/>
            <a:ext cx="748929" cy="564204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708278" y="1148623"/>
            <a:ext cx="5435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Региональный проект «Содействие занятости женщин - создание условий дошкольного образования для детей в возрасте 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до </a:t>
            </a: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трех лет»</a:t>
            </a:r>
            <a:endParaRPr lang="ru-RU" sz="11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>
              <a:buClrTx/>
              <a:buFontTx/>
              <a:buNone/>
            </a:pPr>
            <a:endParaRPr lang="en-US" sz="1100" kern="1200" dirty="0" smtClean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Расход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за 2019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год</a:t>
            </a:r>
            <a:r>
              <a:rPr lang="en-US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составил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223,0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млн.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рублей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7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7491" y="2204936"/>
            <a:ext cx="716906" cy="629084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3708278" y="2204936"/>
            <a:ext cx="5435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Региональный проект «Старшее поколение»</a:t>
            </a:r>
            <a:endParaRPr lang="ru-RU" sz="11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endParaRPr lang="ru-RU" sz="1100" kern="1200" dirty="0" smtClean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В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рамках регионального проекта «Старшее поколение» освоены   средства в объеме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30,8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млн. рублей</a:t>
            </a:r>
            <a:endParaRPr lang="ru-RU" sz="11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7491" y="3254779"/>
            <a:ext cx="771395" cy="577919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708278" y="3125821"/>
            <a:ext cx="54357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Региональный проект «Финансовая поддержка семей </a:t>
            </a:r>
            <a:r>
              <a:rPr lang="en-US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при </a:t>
            </a: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рождении детей»</a:t>
            </a:r>
            <a:endParaRPr lang="ru-RU" sz="11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endParaRPr lang="en-US" sz="1100" kern="1200" dirty="0" smtClean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  <a:p>
            <a:pPr algn="ctr">
              <a:buClrTx/>
              <a:buFontTx/>
              <a:buNone/>
            </a:pP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В рамках данного регионального проекта в 2019 году расходы составили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345,3 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млн. </a:t>
            </a:r>
            <a:r>
              <a:rPr lang="ru-RU" sz="1100" kern="1200" dirty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рублей</a:t>
            </a:r>
            <a:r>
              <a:rPr lang="ru-RU" sz="1100" kern="1200" dirty="0" smtClean="0">
                <a:solidFill>
                  <a:prstClr val="black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.</a:t>
            </a:r>
            <a:endParaRPr lang="ru-RU" sz="1100" kern="1200" dirty="0">
              <a:solidFill>
                <a:prstClr val="black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6453" y="4247745"/>
            <a:ext cx="752433" cy="629241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813258" y="4353766"/>
            <a:ext cx="5330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ru-RU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Общий объём расходов</a:t>
            </a:r>
            <a:r>
              <a:rPr lang="en-US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составил </a:t>
            </a:r>
            <a:r>
              <a:rPr lang="ru-RU" b="1" kern="1200" dirty="0" smtClean="0">
                <a:solidFill>
                  <a:schemeClr val="accent1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789,0</a:t>
            </a:r>
            <a:r>
              <a:rPr lang="ru-RU" b="1" kern="1200" dirty="0" smtClean="0">
                <a:solidFill>
                  <a:schemeClr val="tx1"/>
                </a:solidFill>
                <a:latin typeface="Calibri" pitchFamily="34" charset="0"/>
                <a:ea typeface="+mn-ea"/>
                <a:cs typeface="Times New Roman" panose="02020603050405020304" pitchFamily="18" charset="0"/>
              </a:rPr>
              <a:t> млн. рублей</a:t>
            </a:r>
            <a:endParaRPr lang="ru-RU" b="1" kern="1200" dirty="0">
              <a:solidFill>
                <a:schemeClr val="tx1"/>
              </a:solidFill>
              <a:latin typeface="Calibri" pitchFamily="34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Скругленный прямоугольник 27"/>
          <p:cNvSpPr/>
          <p:nvPr/>
        </p:nvSpPr>
        <p:spPr>
          <a:xfrm>
            <a:off x="2594044" y="2757260"/>
            <a:ext cx="3060970" cy="2276833"/>
          </a:xfrm>
          <a:prstGeom prst="roundRect">
            <a:avLst/>
          </a:prstGeom>
          <a:solidFill>
            <a:schemeClr val="bg1"/>
          </a:solidFill>
          <a:ln w="31750" cmpd="sng">
            <a:solidFill>
              <a:schemeClr val="accent5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65</a:t>
            </a:fld>
            <a:endParaRPr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0"/>
            <a:ext cx="25940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Расходы на государственную поддержку развития отраслей экономики за 2019 год,</a:t>
            </a:r>
          </a:p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млн. руб.</a:t>
            </a: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2594043" y="531778"/>
          <a:ext cx="3741906" cy="2548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91064" y="914400"/>
            <a:ext cx="888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15,3 %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6110806" y="98056"/>
            <a:ext cx="450288" cy="2343734"/>
          </a:xfrm>
          <a:prstGeom prst="rightBrace">
            <a:avLst>
              <a:gd name="adj1" fmla="val 99961"/>
              <a:gd name="adj2" fmla="val 50737"/>
            </a:avLst>
          </a:prstGeom>
          <a:ln w="41275"/>
          <a:scene3d>
            <a:camera prst="orthographicFront">
              <a:rot lat="0" lon="0" rev="10799999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74456" y="219067"/>
            <a:ext cx="816818" cy="433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7274456" y="914400"/>
            <a:ext cx="901992" cy="45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---_1_~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74456" y="1717047"/>
            <a:ext cx="907507" cy="4438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6335949" y="652790"/>
            <a:ext cx="2892356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Cambria" pitchFamily="18" charset="0"/>
              </a:rPr>
              <a:t>Сельское хозяйство </a:t>
            </a:r>
            <a:r>
              <a:rPr lang="ru-RU" sz="1100" b="1" dirty="0" smtClean="0">
                <a:solidFill>
                  <a:srgbClr val="FF0000"/>
                </a:solidFill>
                <a:latin typeface="Cambria" pitchFamily="18" charset="0"/>
              </a:rPr>
              <a:t>1 156,5 млн</a:t>
            </a:r>
            <a:r>
              <a:rPr lang="ru-RU" sz="1100" b="1" dirty="0">
                <a:solidFill>
                  <a:srgbClr val="FF0000"/>
                </a:solidFill>
                <a:latin typeface="Cambria" pitchFamily="18" charset="0"/>
              </a:rPr>
              <a:t>. руб.</a:t>
            </a:r>
          </a:p>
        </p:txBody>
      </p:sp>
      <p:sp>
        <p:nvSpPr>
          <p:cNvPr id="15" name="TextBox 26"/>
          <p:cNvSpPr txBox="1">
            <a:spLocks noChangeArrowheads="1"/>
          </p:cNvSpPr>
          <p:nvPr/>
        </p:nvSpPr>
        <p:spPr bwMode="auto">
          <a:xfrm>
            <a:off x="6238672" y="1369895"/>
            <a:ext cx="311749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Cambria" pitchFamily="18" charset="0"/>
              </a:rPr>
              <a:t>Дорожное хозяйство </a:t>
            </a:r>
            <a:r>
              <a:rPr lang="ru-RU" sz="1100" b="1" dirty="0" smtClean="0">
                <a:solidFill>
                  <a:srgbClr val="FF0000"/>
                </a:solidFill>
                <a:latin typeface="Cambria" pitchFamily="18" charset="0"/>
              </a:rPr>
              <a:t>1 132,8 млн</a:t>
            </a:r>
            <a:r>
              <a:rPr lang="ru-RU" sz="1100" b="1" dirty="0">
                <a:solidFill>
                  <a:srgbClr val="FF0000"/>
                </a:solidFill>
                <a:latin typeface="Cambria" pitchFamily="18" charset="0"/>
              </a:rPr>
              <a:t>. руб.</a:t>
            </a: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6323714" y="2180179"/>
            <a:ext cx="278177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100" dirty="0">
                <a:solidFill>
                  <a:schemeClr val="tx1"/>
                </a:solidFill>
                <a:latin typeface="Cambria" pitchFamily="18" charset="0"/>
              </a:rPr>
              <a:t>Транспорт</a:t>
            </a:r>
            <a:r>
              <a:rPr lang="ru-RU" sz="1100" dirty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ru-RU" sz="1100" b="1" dirty="0" smtClean="0">
                <a:solidFill>
                  <a:srgbClr val="FF0000"/>
                </a:solidFill>
                <a:latin typeface="Cambria" pitchFamily="18" charset="0"/>
              </a:rPr>
              <a:t>173,4 </a:t>
            </a:r>
            <a:r>
              <a:rPr lang="ru-RU" sz="1100" b="1" dirty="0">
                <a:solidFill>
                  <a:srgbClr val="FF0000"/>
                </a:solidFill>
                <a:latin typeface="Cambria" pitchFamily="18" charset="0"/>
              </a:rPr>
              <a:t>млн. руб.</a:t>
            </a:r>
          </a:p>
        </p:txBody>
      </p:sp>
      <p:pic>
        <p:nvPicPr>
          <p:cNvPr id="20" name="Picture 4" descr="556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9574" y="3511312"/>
            <a:ext cx="959013" cy="1336364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 descr="5566"/>
          <p:cNvPicPr>
            <a:picLocks noChangeAspect="1" noChangeArrowheads="1"/>
          </p:cNvPicPr>
          <p:nvPr/>
        </p:nvPicPr>
        <p:blipFill>
          <a:blip r:embed="rId7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01060" y="3168412"/>
            <a:ext cx="980540" cy="1679264"/>
          </a:xfrm>
          <a:prstGeom prst="roundRect">
            <a:avLst/>
          </a:prstGeom>
          <a:gradFill>
            <a:gsLst>
              <a:gs pos="0">
                <a:schemeClr val="tx2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8"/>
          <p:cNvSpPr>
            <a:spLocks/>
          </p:cNvSpPr>
          <p:nvPr/>
        </p:nvSpPr>
        <p:spPr bwMode="gray">
          <a:xfrm rot="10517724">
            <a:off x="3658141" y="3883117"/>
            <a:ext cx="1085840" cy="354122"/>
          </a:xfrm>
          <a:custGeom>
            <a:avLst/>
            <a:gdLst>
              <a:gd name="T0" fmla="*/ 0 w 952"/>
              <a:gd name="T1" fmla="*/ 756 h 947"/>
              <a:gd name="T2" fmla="*/ 191 w 952"/>
              <a:gd name="T3" fmla="*/ 591 h 947"/>
              <a:gd name="T4" fmla="*/ 190 w 952"/>
              <a:gd name="T5" fmla="*/ 672 h 947"/>
              <a:gd name="T6" fmla="*/ 194 w 952"/>
              <a:gd name="T7" fmla="*/ 672 h 947"/>
              <a:gd name="T8" fmla="*/ 205 w 952"/>
              <a:gd name="T9" fmla="*/ 672 h 947"/>
              <a:gd name="T10" fmla="*/ 225 w 952"/>
              <a:gd name="T11" fmla="*/ 671 h 947"/>
              <a:gd name="T12" fmla="*/ 250 w 952"/>
              <a:gd name="T13" fmla="*/ 667 h 947"/>
              <a:gd name="T14" fmla="*/ 281 w 952"/>
              <a:gd name="T15" fmla="*/ 662 h 947"/>
              <a:gd name="T16" fmla="*/ 316 w 952"/>
              <a:gd name="T17" fmla="*/ 653 h 947"/>
              <a:gd name="T18" fmla="*/ 356 w 952"/>
              <a:gd name="T19" fmla="*/ 641 h 947"/>
              <a:gd name="T20" fmla="*/ 399 w 952"/>
              <a:gd name="T21" fmla="*/ 626 h 947"/>
              <a:gd name="T22" fmla="*/ 444 w 952"/>
              <a:gd name="T23" fmla="*/ 605 h 947"/>
              <a:gd name="T24" fmla="*/ 492 w 952"/>
              <a:gd name="T25" fmla="*/ 578 h 947"/>
              <a:gd name="T26" fmla="*/ 540 w 952"/>
              <a:gd name="T27" fmla="*/ 547 h 947"/>
              <a:gd name="T28" fmla="*/ 587 w 952"/>
              <a:gd name="T29" fmla="*/ 508 h 947"/>
              <a:gd name="T30" fmla="*/ 635 w 952"/>
              <a:gd name="T31" fmla="*/ 463 h 947"/>
              <a:gd name="T32" fmla="*/ 689 w 952"/>
              <a:gd name="T33" fmla="*/ 405 h 947"/>
              <a:gd name="T34" fmla="*/ 737 w 952"/>
              <a:gd name="T35" fmla="*/ 350 h 947"/>
              <a:gd name="T36" fmla="*/ 780 w 952"/>
              <a:gd name="T37" fmla="*/ 298 h 947"/>
              <a:gd name="T38" fmla="*/ 816 w 952"/>
              <a:gd name="T39" fmla="*/ 249 h 947"/>
              <a:gd name="T40" fmla="*/ 847 w 952"/>
              <a:gd name="T41" fmla="*/ 204 h 947"/>
              <a:gd name="T42" fmla="*/ 873 w 952"/>
              <a:gd name="T43" fmla="*/ 164 h 947"/>
              <a:gd name="T44" fmla="*/ 895 w 952"/>
              <a:gd name="T45" fmla="*/ 126 h 947"/>
              <a:gd name="T46" fmla="*/ 913 w 952"/>
              <a:gd name="T47" fmla="*/ 94 h 947"/>
              <a:gd name="T48" fmla="*/ 926 w 952"/>
              <a:gd name="T49" fmla="*/ 66 h 947"/>
              <a:gd name="T50" fmla="*/ 936 w 952"/>
              <a:gd name="T51" fmla="*/ 42 h 947"/>
              <a:gd name="T52" fmla="*/ 944 w 952"/>
              <a:gd name="T53" fmla="*/ 24 h 947"/>
              <a:gd name="T54" fmla="*/ 949 w 952"/>
              <a:gd name="T55" fmla="*/ 12 h 947"/>
              <a:gd name="T56" fmla="*/ 952 w 952"/>
              <a:gd name="T57" fmla="*/ 2 h 947"/>
              <a:gd name="T58" fmla="*/ 952 w 952"/>
              <a:gd name="T59" fmla="*/ 0 h 947"/>
              <a:gd name="T60" fmla="*/ 952 w 952"/>
              <a:gd name="T61" fmla="*/ 4 h 947"/>
              <a:gd name="T62" fmla="*/ 950 w 952"/>
              <a:gd name="T63" fmla="*/ 17 h 947"/>
              <a:gd name="T64" fmla="*/ 948 w 952"/>
              <a:gd name="T65" fmla="*/ 36 h 947"/>
              <a:gd name="T66" fmla="*/ 942 w 952"/>
              <a:gd name="T67" fmla="*/ 62 h 947"/>
              <a:gd name="T68" fmla="*/ 936 w 952"/>
              <a:gd name="T69" fmla="*/ 93 h 947"/>
              <a:gd name="T70" fmla="*/ 927 w 952"/>
              <a:gd name="T71" fmla="*/ 130 h 947"/>
              <a:gd name="T72" fmla="*/ 914 w 952"/>
              <a:gd name="T73" fmla="*/ 172 h 947"/>
              <a:gd name="T74" fmla="*/ 899 w 952"/>
              <a:gd name="T75" fmla="*/ 217 h 947"/>
              <a:gd name="T76" fmla="*/ 881 w 952"/>
              <a:gd name="T77" fmla="*/ 264 h 947"/>
              <a:gd name="T78" fmla="*/ 857 w 952"/>
              <a:gd name="T79" fmla="*/ 315 h 947"/>
              <a:gd name="T80" fmla="*/ 830 w 952"/>
              <a:gd name="T81" fmla="*/ 368 h 947"/>
              <a:gd name="T82" fmla="*/ 798 w 952"/>
              <a:gd name="T83" fmla="*/ 421 h 947"/>
              <a:gd name="T84" fmla="*/ 762 w 952"/>
              <a:gd name="T85" fmla="*/ 475 h 947"/>
              <a:gd name="T86" fmla="*/ 719 w 952"/>
              <a:gd name="T87" fmla="*/ 529 h 947"/>
              <a:gd name="T88" fmla="*/ 671 w 952"/>
              <a:gd name="T89" fmla="*/ 582 h 947"/>
              <a:gd name="T90" fmla="*/ 613 w 952"/>
              <a:gd name="T91" fmla="*/ 637 h 947"/>
              <a:gd name="T92" fmla="*/ 555 w 952"/>
              <a:gd name="T93" fmla="*/ 685 h 947"/>
              <a:gd name="T94" fmla="*/ 500 w 952"/>
              <a:gd name="T95" fmla="*/ 726 h 947"/>
              <a:gd name="T96" fmla="*/ 447 w 952"/>
              <a:gd name="T97" fmla="*/ 761 h 947"/>
              <a:gd name="T98" fmla="*/ 396 w 952"/>
              <a:gd name="T99" fmla="*/ 790 h 947"/>
              <a:gd name="T100" fmla="*/ 350 w 952"/>
              <a:gd name="T101" fmla="*/ 813 h 947"/>
              <a:gd name="T102" fmla="*/ 307 w 952"/>
              <a:gd name="T103" fmla="*/ 831 h 947"/>
              <a:gd name="T104" fmla="*/ 270 w 952"/>
              <a:gd name="T105" fmla="*/ 845 h 947"/>
              <a:gd name="T106" fmla="*/ 238 w 952"/>
              <a:gd name="T107" fmla="*/ 855 h 947"/>
              <a:gd name="T108" fmla="*/ 212 w 952"/>
              <a:gd name="T109" fmla="*/ 862 h 947"/>
              <a:gd name="T110" fmla="*/ 192 w 952"/>
              <a:gd name="T111" fmla="*/ 866 h 947"/>
              <a:gd name="T112" fmla="*/ 181 w 952"/>
              <a:gd name="T113" fmla="*/ 868 h 947"/>
              <a:gd name="T114" fmla="*/ 176 w 952"/>
              <a:gd name="T115" fmla="*/ 868 h 947"/>
              <a:gd name="T116" fmla="*/ 167 w 952"/>
              <a:gd name="T117" fmla="*/ 947 h 947"/>
              <a:gd name="T118" fmla="*/ 0 w 952"/>
              <a:gd name="T119" fmla="*/ 756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0">
                <a:solidFill>
                  <a:srgbClr val="BBF6EE"/>
                </a:solidFill>
                <a:prstDash val="solid"/>
                <a:round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ru-RU"/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2705249" y="3149886"/>
            <a:ext cx="1296061" cy="296972"/>
          </a:xfrm>
          <a:prstGeom prst="wedgeRoundRectCallout">
            <a:avLst>
              <a:gd name="adj1" fmla="val 46948"/>
              <a:gd name="adj2" fmla="val 21687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latin typeface="Cambria" pitchFamily="18" charset="0"/>
              </a:rPr>
              <a:t>+655,3 млн. руб.</a:t>
            </a:r>
            <a:endParaRPr lang="ru-RU" sz="1100" b="1" dirty="0">
              <a:latin typeface="Cambria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185071" y="4442074"/>
            <a:ext cx="9135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chemeClr val="tx1"/>
                </a:solidFill>
                <a:latin typeface="Cambria" pitchFamily="18" charset="0"/>
              </a:rPr>
              <a:t>   1 807,4</a:t>
            </a:r>
            <a:endParaRPr lang="ru-RU" sz="1200" b="1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07558" y="4442074"/>
            <a:ext cx="9439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i="1" dirty="0" smtClean="0">
                <a:solidFill>
                  <a:schemeClr val="tx1"/>
                </a:solidFill>
                <a:latin typeface="Cambria" pitchFamily="18" charset="0"/>
              </a:rPr>
              <a:t> 2 462,7 </a:t>
            </a:r>
            <a:endParaRPr lang="ru-RU" sz="1200" b="1" i="1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3236520" y="2757260"/>
            <a:ext cx="817853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2018 г.</a:t>
            </a:r>
            <a:endParaRPr lang="ru-RU" sz="15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27" name="TextBox 25"/>
          <p:cNvSpPr txBox="1">
            <a:spLocks noChangeArrowheads="1"/>
          </p:cNvSpPr>
          <p:nvPr/>
        </p:nvSpPr>
        <p:spPr bwMode="auto">
          <a:xfrm>
            <a:off x="4201060" y="2757260"/>
            <a:ext cx="964541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2">
                    <a:lumMod val="50000"/>
                  </a:schemeClr>
                </a:solidFill>
                <a:latin typeface="Cambria" pitchFamily="18" charset="0"/>
              </a:rPr>
              <a:t>  2019 г.</a:t>
            </a:r>
            <a:endParaRPr lang="ru-RU" sz="1500" b="1" dirty="0">
              <a:solidFill>
                <a:schemeClr val="tx2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  <p:bldP spid="14" grpId="0"/>
      <p:bldP spid="15" grpId="0"/>
      <p:bldP spid="16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Расходы на государственную поддержку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сельского хозяйства за 2019 год,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949,9 млн. руб.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3069325" y="627300"/>
            <a:ext cx="178980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153,5 млн.руб. скотоводство;</a:t>
            </a:r>
          </a:p>
          <a:p>
            <a:pPr marL="0" lvl="0" indent="0">
              <a:buNone/>
            </a:pPr>
            <a:r>
              <a:rPr lang="ru-RU" b="1" dirty="0" smtClean="0"/>
              <a:t>143,8 млн. руб. племенное животноводство;</a:t>
            </a:r>
          </a:p>
          <a:p>
            <a:pPr marL="0" lvl="0" indent="0">
              <a:buNone/>
            </a:pPr>
            <a:r>
              <a:rPr lang="ru-RU" b="1" dirty="0" smtClean="0"/>
              <a:t>88,5 млн.руб.  развитие </a:t>
            </a:r>
            <a:r>
              <a:rPr lang="ru-RU" b="1" dirty="0" err="1" smtClean="0"/>
              <a:t>сельхозкооперации</a:t>
            </a:r>
            <a:r>
              <a:rPr lang="ru-RU" b="1" dirty="0" smtClean="0"/>
              <a:t>;</a:t>
            </a:r>
          </a:p>
          <a:p>
            <a:pPr marL="0" lvl="0" indent="0">
              <a:buNone/>
            </a:pPr>
            <a:r>
              <a:rPr lang="ru-RU" b="1" dirty="0" smtClean="0"/>
              <a:t>63,3 млн.руб. овцеводство;</a:t>
            </a:r>
          </a:p>
          <a:p>
            <a:pPr marL="0" lvl="0" indent="0">
              <a:buNone/>
            </a:pPr>
            <a:r>
              <a:rPr lang="ru-RU" b="1" dirty="0" smtClean="0"/>
              <a:t>64,3 млн. руб. гранты начинающим фермерам;</a:t>
            </a:r>
          </a:p>
          <a:p>
            <a:pPr marL="0" lvl="0" indent="0">
              <a:buNone/>
            </a:pPr>
            <a:r>
              <a:rPr lang="ru-RU" b="1" dirty="0" smtClean="0"/>
              <a:t>2,6 млн. руб. уплата процентов по </a:t>
            </a:r>
            <a:r>
              <a:rPr lang="ru-RU" b="1" dirty="0" err="1" smtClean="0"/>
              <a:t>инвест</a:t>
            </a:r>
            <a:r>
              <a:rPr lang="ru-RU" b="1" dirty="0" smtClean="0"/>
              <a:t>. Кредитам</a:t>
            </a:r>
          </a:p>
          <a:p>
            <a:pPr marL="0" lvl="0" indent="0">
              <a:buNone/>
            </a:pPr>
            <a:r>
              <a:rPr lang="ru-RU" b="1" dirty="0" smtClean="0"/>
              <a:t>0,8 млн. руб. коневодство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5000110" y="755750"/>
            <a:ext cx="178980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72,8 млн.руб. несвязанная поддержка;</a:t>
            </a:r>
          </a:p>
          <a:p>
            <a:pPr marL="0" lvl="0" indent="0">
              <a:buNone/>
            </a:pPr>
            <a:r>
              <a:rPr lang="ru-RU" b="1" dirty="0" smtClean="0"/>
              <a:t>84,0 млн. руб. гидромелиоративные мероприятия;</a:t>
            </a:r>
          </a:p>
          <a:p>
            <a:pPr marL="0" lvl="0" indent="0">
              <a:buNone/>
            </a:pPr>
            <a:r>
              <a:rPr lang="ru-RU" b="1" dirty="0" smtClean="0"/>
              <a:t> 89,6 млн. руб. фитомелиоративные мероприятия;</a:t>
            </a:r>
          </a:p>
          <a:p>
            <a:pPr marL="0" lvl="0" indent="0">
              <a:buNone/>
            </a:pPr>
            <a:r>
              <a:rPr lang="ru-RU" b="1" dirty="0" smtClean="0"/>
              <a:t>68,9 млн.руб. региональный проект «Экспорт продукции АПК»</a:t>
            </a:r>
          </a:p>
          <a:p>
            <a:pPr marL="0" lvl="0" indent="0">
              <a:buNone/>
            </a:pPr>
            <a:r>
              <a:rPr lang="ru-RU" b="1" dirty="0" smtClean="0"/>
              <a:t>15,9 млн.руб. приобретение элитных семян;</a:t>
            </a:r>
          </a:p>
          <a:p>
            <a:pPr marL="0" lvl="0" indent="0">
              <a:buNone/>
            </a:pPr>
            <a:r>
              <a:rPr lang="ru-RU" b="1" dirty="0" smtClean="0"/>
              <a:t>15,6млн.руб. возделывание риса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6881787" y="776263"/>
            <a:ext cx="1789800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endParaRPr lang="ru-RU" b="1" dirty="0" smtClean="0"/>
          </a:p>
          <a:p>
            <a:pPr marL="0" lvl="0" indent="0">
              <a:buNone/>
            </a:pPr>
            <a:r>
              <a:rPr lang="ru-RU" b="1" dirty="0" smtClean="0"/>
              <a:t>64,3 млн. руб. гранты начинающим фермерам;</a:t>
            </a:r>
          </a:p>
          <a:p>
            <a:pPr marL="0" lvl="0" indent="0">
              <a:buNone/>
            </a:pPr>
            <a:r>
              <a:rPr lang="ru-RU" b="1" dirty="0" smtClean="0"/>
              <a:t>42,1 млн.руб. развитие семейных животноводческих ферм;</a:t>
            </a:r>
          </a:p>
          <a:p>
            <a:pPr marL="0" lvl="0" indent="0">
              <a:buNone/>
            </a:pPr>
            <a:r>
              <a:rPr lang="ru-RU" b="1" dirty="0" smtClean="0"/>
              <a:t>3,0 млн. руб. развитие потребительской кооперации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66</a:t>
            </a:fld>
            <a:endParaRPr/>
          </a:p>
        </p:txBody>
      </p:sp>
      <p:sp>
        <p:nvSpPr>
          <p:cNvPr id="21" name="Прямоугольник 20"/>
          <p:cNvSpPr/>
          <p:nvPr/>
        </p:nvSpPr>
        <p:spPr>
          <a:xfrm>
            <a:off x="3110351" y="21502"/>
            <a:ext cx="164705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</a:t>
            </a:r>
          </a:p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животноводства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042073" y="0"/>
            <a:ext cx="167821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</a:t>
            </a:r>
          </a:p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растениеводства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061474" y="0"/>
            <a:ext cx="156100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Малые формы </a:t>
            </a:r>
          </a:p>
          <a:p>
            <a:pPr lvl="0"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хозяйствования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3069325" y="4129963"/>
            <a:ext cx="1761205" cy="700373"/>
            <a:chOff x="250233" y="5441536"/>
            <a:chExt cx="1761205" cy="700373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50233" y="5441536"/>
              <a:ext cx="1761205" cy="700373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  <a:alpha val="90000"/>
              </a:schemeClr>
            </a:solidFill>
            <a:ln w="381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9" name="Скругленный прямоугольник 4"/>
            <p:cNvSpPr/>
            <p:nvPr/>
          </p:nvSpPr>
          <p:spPr>
            <a:xfrm>
              <a:off x="291259" y="5482562"/>
              <a:ext cx="1720179" cy="6593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marL="0" marR="0" lvl="0" indent="0" algn="ctr" defTabSz="11112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5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482,5</a:t>
              </a:r>
              <a:endPara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4979597" y="4129963"/>
            <a:ext cx="1761205" cy="700373"/>
            <a:chOff x="4037739" y="457964"/>
            <a:chExt cx="1761205" cy="700373"/>
          </a:xfrm>
          <a:solidFill>
            <a:schemeClr val="accent6">
              <a:lumMod val="5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037739" y="457964"/>
              <a:ext cx="1761205" cy="70037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4058252" y="478477"/>
              <a:ext cx="1720179" cy="65934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357,8</a:t>
              </a: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971921" y="4109450"/>
            <a:ext cx="1761205" cy="720886"/>
            <a:chOff x="6859890" y="3552893"/>
            <a:chExt cx="1761205" cy="720886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6859890" y="3573406"/>
              <a:ext cx="1761205" cy="700373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6880403" y="3552893"/>
              <a:ext cx="1720179" cy="659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lvl="0"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109,4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21502"/>
            <a:ext cx="2581072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Расходы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дорожного фонда Республики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Калмыкия за 2019,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1 132,9 млн. руб.,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в т.ч. 705,3 млн. руб. ФБ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2835861" y="1015663"/>
            <a:ext cx="1761205" cy="197923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приведено в нормативное состояние 18 участков дорог  </a:t>
            </a:r>
            <a:r>
              <a:rPr lang="ru-RU" b="1" dirty="0" err="1" smtClean="0"/>
              <a:t>Элистинской</a:t>
            </a:r>
            <a:r>
              <a:rPr lang="ru-RU" b="1" dirty="0" smtClean="0"/>
              <a:t> городской агломерации и 10 участков дорог регионального значения</a:t>
            </a:r>
          </a:p>
          <a:p>
            <a:pPr marL="0" lvl="0" indent="0">
              <a:buNone/>
            </a:pPr>
            <a:r>
              <a:rPr lang="ru-RU" b="1" dirty="0" smtClean="0"/>
              <a:t>запущены в эксплуатацию 41 комплекс </a:t>
            </a:r>
            <a:r>
              <a:rPr lang="ru-RU" b="1" dirty="0" err="1" smtClean="0"/>
              <a:t>фотовидеофиксации</a:t>
            </a:r>
            <a:endParaRPr lang="ru-RU" b="1" dirty="0" smtClean="0"/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4979597" y="1015663"/>
            <a:ext cx="1789800" cy="168091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произведен ремонт улично-дорожной сети  автомобильных дорог местного значения общей протяженностью 20,5 в 13 населенных пунктах  Республики Калмыкия 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7114193" y="1015663"/>
            <a:ext cx="1789800" cy="20893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в течение года проводились мероприятия по содержанию  (включая зимнее содержание) автомобильных дорог значения регионального и межмуниципального значения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67</a:t>
            </a:fld>
            <a:endParaRPr/>
          </a:p>
        </p:txBody>
      </p:sp>
      <p:sp>
        <p:nvSpPr>
          <p:cNvPr id="21" name="Прямоугольник 20"/>
          <p:cNvSpPr/>
          <p:nvPr/>
        </p:nvSpPr>
        <p:spPr>
          <a:xfrm>
            <a:off x="2581072" y="0"/>
            <a:ext cx="22494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мероприятий НП «Безопасные и качественные а/дороги»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830530" y="0"/>
            <a:ext cx="20512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Финансовая помощь муниципальным образованиям на ремонт дорог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789549" y="0"/>
            <a:ext cx="23544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Содержание автомобильных дорог регионального значения </a:t>
            </a:r>
          </a:p>
          <a:p>
            <a:pPr algn="ctr"/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26"/>
          <p:cNvGrpSpPr/>
          <p:nvPr/>
        </p:nvGrpSpPr>
        <p:grpSpPr>
          <a:xfrm>
            <a:off x="2835861" y="2754872"/>
            <a:ext cx="1761205" cy="700373"/>
            <a:chOff x="250233" y="5441536"/>
            <a:chExt cx="1761205" cy="700373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250233" y="5441536"/>
              <a:ext cx="1761205" cy="700373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  <a:alpha val="90000"/>
              </a:schemeClr>
            </a:solidFill>
            <a:ln w="381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sp>
        <p:sp>
          <p:nvSpPr>
            <p:cNvPr id="29" name="Скругленный прямоугольник 4"/>
            <p:cNvSpPr/>
            <p:nvPr/>
          </p:nvSpPr>
          <p:spPr>
            <a:xfrm>
              <a:off x="291259" y="5482562"/>
              <a:ext cx="1720179" cy="65934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FontTx/>
                <a:buNone/>
              </a:pPr>
              <a:r>
                <a:rPr lang="ru-RU" sz="2500" b="1" kern="12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+mn-ea"/>
                  <a:cs typeface="Times New Roman" pitchFamily="18" charset="0"/>
                </a:rPr>
                <a:t>783,3</a:t>
              </a:r>
            </a:p>
          </p:txBody>
        </p:sp>
      </p:grpSp>
      <p:grpSp>
        <p:nvGrpSpPr>
          <p:cNvPr id="3" name="Группа 29"/>
          <p:cNvGrpSpPr/>
          <p:nvPr/>
        </p:nvGrpSpPr>
        <p:grpSpPr>
          <a:xfrm>
            <a:off x="4959084" y="2754872"/>
            <a:ext cx="1761205" cy="700373"/>
            <a:chOff x="4037739" y="457964"/>
            <a:chExt cx="1761205" cy="700373"/>
          </a:xfrm>
          <a:solidFill>
            <a:schemeClr val="accent6">
              <a:lumMod val="50000"/>
            </a:schemeClr>
          </a:solidFill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4037739" y="457964"/>
              <a:ext cx="1761205" cy="70037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4058252" y="478477"/>
              <a:ext cx="1720179" cy="65934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kern="12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173,7</a:t>
              </a:r>
            </a:p>
          </p:txBody>
        </p:sp>
      </p:grpSp>
      <p:grpSp>
        <p:nvGrpSpPr>
          <p:cNvPr id="4" name="Группа 32"/>
          <p:cNvGrpSpPr/>
          <p:nvPr/>
        </p:nvGrpSpPr>
        <p:grpSpPr>
          <a:xfrm>
            <a:off x="7142788" y="2734359"/>
            <a:ext cx="1761205" cy="700373"/>
            <a:chOff x="6859890" y="3532380"/>
            <a:chExt cx="1761205" cy="700373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6859890" y="3532380"/>
              <a:ext cx="1761205" cy="700373"/>
            </a:xfrm>
            <a:prstGeom prst="roundRect">
              <a:avLst>
                <a:gd name="adj" fmla="val 10000"/>
              </a:avLst>
            </a:prstGeom>
            <a:solidFill>
              <a:schemeClr val="accent6">
                <a:lumMod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fillRef>
            <a:effectRef idx="1">
              <a:schemeClr val="accent1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6880403" y="3552893"/>
              <a:ext cx="1720179" cy="65934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7625" tIns="31750" rIns="47625" bIns="31750" numCol="1" spcCol="1270" anchor="ctr" anchorCtr="0">
              <a:noAutofit/>
            </a:bodyPr>
            <a:lstStyle/>
            <a:p>
              <a:pPr algn="ctr" defTabSz="1111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500" b="1" kern="1200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168,0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68</a:t>
            </a:fld>
            <a:endParaRPr lang="en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3E663C8-0E42-DD4F-84D5-0326AD1BA71C}"/>
              </a:ext>
            </a:extLst>
          </p:cNvPr>
          <p:cNvSpPr/>
          <p:nvPr/>
        </p:nvSpPr>
        <p:spPr>
          <a:xfrm>
            <a:off x="0" y="0"/>
            <a:ext cx="9143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Средняя заработная плата «указных» категорий работников бюджетной сферы за 2019 год</a:t>
            </a:r>
            <a:endParaRPr lang="ru-RU" sz="20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auto">
          <a:xfrm>
            <a:off x="485370" y="920757"/>
            <a:ext cx="3600000" cy="1800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t" anchorCtr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700" b="1" u="sng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Здравоохранение</a:t>
            </a:r>
          </a:p>
          <a:p>
            <a:pPr>
              <a:lnSpc>
                <a:spcPct val="120000"/>
              </a:lnSpc>
              <a:defRPr/>
            </a:pPr>
            <a:endParaRPr lang="ru-RU" altLang="zh-CN" sz="12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altLang="zh-CN" sz="1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Врачи  ……………………………. 46 628,7руб.</a:t>
            </a:r>
          </a:p>
          <a:p>
            <a:pPr lvl="0">
              <a:lnSpc>
                <a:spcPct val="120000"/>
              </a:lnSpc>
              <a:defRPr/>
            </a:pPr>
            <a:r>
              <a:rPr lang="ru-RU" sz="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Средний мед. персонал ………... 24 458,6руб.</a:t>
            </a:r>
          </a:p>
          <a:p>
            <a:pPr>
              <a:lnSpc>
                <a:spcPct val="120000"/>
              </a:lnSpc>
              <a:defRPr/>
            </a:pPr>
            <a:r>
              <a:rPr lang="ru-RU" altLang="zh-CN" sz="12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Младший мед. персонал ………. 23 157,3руб.</a:t>
            </a:r>
          </a:p>
          <a:p>
            <a:pPr algn="ctr">
              <a:lnSpc>
                <a:spcPct val="120000"/>
              </a:lnSpc>
              <a:defRPr/>
            </a:pPr>
            <a:endParaRPr lang="ru-RU" altLang="zh-CN" sz="12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20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129112" y="920757"/>
            <a:ext cx="3600000" cy="1800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t" anchorCtr="0">
            <a:normAutofit fontScale="925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2000" b="1" u="sng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Образование</a:t>
            </a:r>
          </a:p>
          <a:p>
            <a:pPr algn="ctr">
              <a:lnSpc>
                <a:spcPct val="120000"/>
              </a:lnSpc>
              <a:defRPr/>
            </a:pPr>
            <a:endParaRPr lang="ru-RU" altLang="zh-CN" sz="11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Пед.работники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общего </a:t>
            </a:r>
          </a:p>
          <a:p>
            <a:pPr>
              <a:lnSpc>
                <a:spcPct val="12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…………………... 25 276,5 руб.     </a:t>
            </a:r>
          </a:p>
          <a:p>
            <a:pPr>
              <a:lnSpc>
                <a:spcPct val="120000"/>
              </a:lnSpc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Пед.работники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дошкольного </a:t>
            </a:r>
          </a:p>
          <a:p>
            <a:pPr>
              <a:lnSpc>
                <a:spcPct val="120000"/>
              </a:lnSpc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 …………………... 22 770,0 руб.</a:t>
            </a:r>
          </a:p>
          <a:p>
            <a:pPr>
              <a:lnSpc>
                <a:spcPct val="120000"/>
              </a:lnSpc>
              <a:defRPr/>
            </a:pPr>
            <a:r>
              <a:rPr lang="ru-RU" sz="1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Пед.работники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доп.</a:t>
            </a:r>
          </a:p>
          <a:p>
            <a:pPr>
              <a:lnSpc>
                <a:spcPct val="120000"/>
              </a:lnSpc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бразования ………………….. 24 759,9 руб.</a:t>
            </a:r>
          </a:p>
          <a:p>
            <a:pPr algn="ctr">
              <a:lnSpc>
                <a:spcPct val="120000"/>
              </a:lnSpc>
              <a:defRPr/>
            </a:pPr>
            <a:endParaRPr lang="ru-RU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endParaRPr lang="ru-RU" sz="11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endParaRPr lang="zh-CN" altLang="en-US" sz="1100" b="1" u="sng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485370" y="2776013"/>
            <a:ext cx="3600000" cy="1800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t" anchorCtr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600" b="1" u="sng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Культура</a:t>
            </a:r>
          </a:p>
          <a:p>
            <a:pPr algn="ctr">
              <a:lnSpc>
                <a:spcPct val="120000"/>
              </a:lnSpc>
              <a:defRPr/>
            </a:pPr>
            <a:endParaRPr lang="ru-RU" altLang="zh-CN" sz="11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endParaRPr lang="ru-RU" altLang="zh-CN" sz="11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>
              <a:lnSpc>
                <a:spcPct val="120000"/>
              </a:lnSpc>
              <a:defRPr/>
            </a:pPr>
            <a:r>
              <a:rPr lang="ru-RU" altLang="zh-CN" sz="11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Работники учреждений культуры ……… 22 853,1руб.</a:t>
            </a:r>
            <a:endParaRPr lang="zh-CN" altLang="en-US" sz="11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5129112" y="2776013"/>
            <a:ext cx="3600000" cy="1800000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  <a:extLst/>
        </p:spPr>
        <p:txBody>
          <a:bodyPr wrap="square" lIns="106896" tIns="53443" rIns="106896" bIns="53443" anchor="t" anchorCtr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ru-RU" altLang="zh-CN" sz="1600" b="1" u="sng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微软雅黑"/>
                <a:cs typeface="Times New Roman" pitchFamily="18" charset="0"/>
              </a:rPr>
              <a:t>Социальная политика</a:t>
            </a:r>
          </a:p>
          <a:p>
            <a:pPr algn="ctr">
              <a:lnSpc>
                <a:spcPct val="120000"/>
              </a:lnSpc>
              <a:defRPr/>
            </a:pPr>
            <a:endParaRPr lang="ru-RU" altLang="zh-CN" sz="12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defRPr/>
            </a:pPr>
            <a:endParaRPr lang="ru-RU" altLang="zh-CN" sz="1200" b="1" u="sng" kern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lvl="0">
              <a:lnSpc>
                <a:spcPct val="120000"/>
              </a:lnSpc>
              <a:defRPr/>
            </a:pPr>
            <a:r>
              <a:rPr lang="ru-RU" sz="11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Социальные работники ……. 23 321,8руб.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8650" y="4743341"/>
            <a:ext cx="8515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000" b="1" i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*по данным Управления Федеральной службы государственной статистики среднемесячная заработная плата наемных работников в организациях, у индивидуальных предпринимателей и физических лиц в Республике Калмыкия за 2019 год составила 23 419 рублей  </a:t>
            </a:r>
            <a:endParaRPr lang="ru-RU" sz="1000" b="1" i="1" dirty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543312" y="1018034"/>
            <a:ext cx="542058" cy="428145"/>
          </a:xfrm>
          <a:prstGeom prst="roundRect">
            <a:avLst/>
          </a:prstGeom>
          <a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100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kern="1200">
              <a:solidFill>
                <a:prstClr val="white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3345492" y="2857005"/>
            <a:ext cx="659860" cy="469855"/>
          </a:xfrm>
          <a:prstGeom prst="flowChartAlternateProcess">
            <a:avLst/>
          </a:prstGeom>
          <a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0" contrast="55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kern="1200">
              <a:solidFill>
                <a:prstClr val="white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072079" y="1018034"/>
            <a:ext cx="535538" cy="373794"/>
          </a:xfrm>
          <a:prstGeom prst="roundRect">
            <a:avLst/>
          </a:prstGeom>
          <a:blipFill>
            <a:blip r:embed="rId4">
              <a:duotone>
                <a:schemeClr val="bg2">
                  <a:shade val="45000"/>
                  <a:satMod val="135000"/>
                </a:schemeClr>
                <a:prstClr val="white"/>
              </a:duotone>
              <a:lum contrast="6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kern="1200">
              <a:solidFill>
                <a:prstClr val="white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155156" y="2840948"/>
            <a:ext cx="499084" cy="375665"/>
          </a:xfrm>
          <a:prstGeom prst="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  <a:lum bright="100000" contrast="3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kern="1200">
              <a:solidFill>
                <a:prstClr val="white"/>
              </a:solidFill>
              <a:latin typeface="Georgi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0" grpId="0" animBg="1"/>
      <p:bldP spid="14" grpId="0" animBg="1"/>
      <p:bldP spid="1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2885872" y="4306111"/>
            <a:ext cx="5975712" cy="629055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2885872" y="3574491"/>
            <a:ext cx="5975712" cy="644245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2885872" y="2827506"/>
            <a:ext cx="5975712" cy="630253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885872" y="2094688"/>
            <a:ext cx="5975712" cy="63554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2885872" y="1361871"/>
            <a:ext cx="5975712" cy="635542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885872" y="618130"/>
            <a:ext cx="5975712" cy="652951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21501"/>
            <a:ext cx="2581072" cy="20731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Расходы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на обеспечение жильем отдельных категорий граждан 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в 2019 году,</a:t>
            </a:r>
            <a:b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sz="20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182,4 млн.руб.</a:t>
            </a: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69</a:t>
            </a:fld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2957208" y="618129"/>
            <a:ext cx="5810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Ветераны ВОВ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15,4 млн.руб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.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улучшили жилищные условия 13 ветеранов ВОВ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954280" y="1361871"/>
            <a:ext cx="581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Инвалиды и ветераны боевых действий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26,2 млн.руб.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- 49 инвалидов улучшили свои жилищные условия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885872" y="2094688"/>
            <a:ext cx="6219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Семьи в сельской местности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28,4 млн.руб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.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- 32 семьи воспользовались своим правом на улучшение жилищных условий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885872" y="2827506"/>
            <a:ext cx="61413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Молодые семьи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23,9 млн.руб.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- 66 молодых семей воспользовались своим правом на получении субсидии</a:t>
            </a:r>
            <a:endParaRPr lang="ru-RU" dirty="0" smtClean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954280" y="3574491"/>
            <a:ext cx="5813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Дети-сироты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74,9 млн.руб.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приобретено жилье 61 детям-сиротам 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957208" y="4306111"/>
            <a:ext cx="5810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«Обманутые дольщики» </a:t>
            </a:r>
            <a:r>
              <a:rPr lang="ru-RU" dirty="0" smtClean="0">
                <a:solidFill>
                  <a:srgbClr val="FFFF00"/>
                </a:solidFill>
                <a:latin typeface="Calibri" pitchFamily="34" charset="0"/>
              </a:rPr>
              <a:t>13,4 млн.руб.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</a:p>
          <a:p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- поддержка  граждан, участвующих в долевом строительстве </a:t>
            </a:r>
            <a:endParaRPr lang="ru-RU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41" y="768100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Единый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ет (совокупность счетов), открытый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(открытых) Федеральному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казначейству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учреждении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Центрального банка РФ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отдельно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каждому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бюджету бюджетной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системы РФ для осуществления  операций по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кассовым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поступлениям 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кассовым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выплатам из</a:t>
            </a:r>
            <a:r>
              <a:rPr lang="ru-RU" sz="1200" spc="25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3547876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</a:t>
            </a:r>
            <a:r>
              <a:rPr lang="ru-RU" sz="1200" b="1" spc="-5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 -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осударственное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(муниципальное)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учреждение,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финансовое обеспечение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деятельности которого  осуществляется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 средств соответствующего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 основании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бюджетной</a:t>
            </a:r>
            <a:r>
              <a:rPr lang="ru-RU" sz="1200" spc="3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сметы.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40837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К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171339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2240284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Источники финансирования дефицита</a:t>
            </a:r>
            <a:r>
              <a:rPr lang="ru-RU" sz="1200" b="1" spc="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редства, привлекаемые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для покрытия дефицита (кредиты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банков, кредиты от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других  уровней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бюджетов,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кредиты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международных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организаций,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ценные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бумаги,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иные 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источники).</a:t>
            </a:r>
            <a:endParaRPr lang="ru-RU" sz="12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70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E27B1B08-3CE8-E644-AF26-4469030E54B9}"/>
              </a:ext>
            </a:extLst>
          </p:cNvPr>
          <p:cNvSpPr/>
          <p:nvPr/>
        </p:nvSpPr>
        <p:spPr>
          <a:xfrm>
            <a:off x="0" y="0"/>
            <a:ext cx="9144000" cy="888274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 dirty="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3E663C8-0E42-DD4F-84D5-0326AD1BA71C}"/>
              </a:ext>
            </a:extLst>
          </p:cNvPr>
          <p:cNvSpPr/>
          <p:nvPr/>
        </p:nvSpPr>
        <p:spPr>
          <a:xfrm>
            <a:off x="1926773" y="151753"/>
            <a:ext cx="52904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>
              <a:buClr>
                <a:srgbClr val="000000"/>
              </a:buClr>
              <a:buFont typeface="Arial"/>
              <a:buNone/>
            </a:pPr>
            <a:r>
              <a:rPr lang="ru-RU" sz="1600" b="1" dirty="0"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Уровень долговой нагрузки Республики Калмыкия</a:t>
            </a:r>
          </a:p>
        </p:txBody>
      </p:sp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393083" y="888274"/>
          <a:ext cx="8484586" cy="39557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1"/>
          <p:cNvSpPr txBox="1"/>
          <p:nvPr/>
        </p:nvSpPr>
        <p:spPr>
          <a:xfrm>
            <a:off x="1596299" y="4749850"/>
            <a:ext cx="1619099" cy="360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на 01.01.20</a:t>
            </a:r>
            <a:r>
              <a:rPr lang="en-US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19</a:t>
            </a: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 г.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  <p:sp>
        <p:nvSpPr>
          <p:cNvPr id="9" name="TextBox 1"/>
          <p:cNvSpPr txBox="1"/>
          <p:nvPr/>
        </p:nvSpPr>
        <p:spPr>
          <a:xfrm>
            <a:off x="4572000" y="4749851"/>
            <a:ext cx="1619099" cy="36000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0">
              <a:buClr>
                <a:srgbClr val="000000"/>
              </a:buClr>
              <a:buFont typeface="Arial"/>
              <a:buNone/>
            </a:pPr>
            <a:r>
              <a:rPr lang="ru-RU" sz="1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Arial"/>
              </a:rPr>
              <a:t>на 01.01.2020 г.</a:t>
            </a:r>
            <a:endParaRPr lang="ru-RU" sz="1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>
            <a:spLocks noGrp="1"/>
          </p:cNvSpPr>
          <p:nvPr>
            <p:ph type="ctrTitle" idx="4294967295"/>
          </p:nvPr>
        </p:nvSpPr>
        <p:spPr>
          <a:xfrm>
            <a:off x="0" y="2522706"/>
            <a:ext cx="9144000" cy="52529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Финансовая грамотность</a:t>
            </a:r>
            <a:endParaRPr sz="28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75" name="Google Shape;175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71</a:t>
            </a:fld>
            <a:endParaRPr/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8113871" y="67898"/>
            <a:ext cx="885825" cy="657225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Google Shape;567;p43"/>
          <p:cNvGrpSpPr/>
          <p:nvPr/>
        </p:nvGrpSpPr>
        <p:grpSpPr>
          <a:xfrm>
            <a:off x="4305661" y="2020024"/>
            <a:ext cx="476038" cy="479897"/>
            <a:chOff x="1923675" y="1633650"/>
            <a:chExt cx="436000" cy="435975"/>
          </a:xfrm>
        </p:grpSpPr>
        <p:sp>
          <p:nvSpPr>
            <p:cNvPr id="8" name="Google Shape;568;p43"/>
            <p:cNvSpPr/>
            <p:nvPr/>
          </p:nvSpPr>
          <p:spPr>
            <a:xfrm>
              <a:off x="2209250" y="1633650"/>
              <a:ext cx="150425" cy="150425"/>
            </a:xfrm>
            <a:custGeom>
              <a:avLst/>
              <a:gdLst/>
              <a:ahLst/>
              <a:cxnLst/>
              <a:rect l="l" t="t" r="r" b="b"/>
              <a:pathLst>
                <a:path w="6017" h="6017" fill="none" extrusionOk="0">
                  <a:moveTo>
                    <a:pt x="5846" y="3605"/>
                  </a:moveTo>
                  <a:lnTo>
                    <a:pt x="2412" y="171"/>
                  </a:lnTo>
                  <a:lnTo>
                    <a:pt x="2412" y="171"/>
                  </a:lnTo>
                  <a:lnTo>
                    <a:pt x="2314" y="98"/>
                  </a:lnTo>
                  <a:lnTo>
                    <a:pt x="2217" y="49"/>
                  </a:lnTo>
                  <a:lnTo>
                    <a:pt x="2095" y="25"/>
                  </a:lnTo>
                  <a:lnTo>
                    <a:pt x="1997" y="1"/>
                  </a:lnTo>
                  <a:lnTo>
                    <a:pt x="1876" y="25"/>
                  </a:lnTo>
                  <a:lnTo>
                    <a:pt x="1778" y="49"/>
                  </a:lnTo>
                  <a:lnTo>
                    <a:pt x="1681" y="98"/>
                  </a:lnTo>
                  <a:lnTo>
                    <a:pt x="1583" y="171"/>
                  </a:lnTo>
                  <a:lnTo>
                    <a:pt x="0" y="1778"/>
                  </a:lnTo>
                  <a:lnTo>
                    <a:pt x="4238" y="6016"/>
                  </a:lnTo>
                  <a:lnTo>
                    <a:pt x="5846" y="4433"/>
                  </a:lnTo>
                  <a:lnTo>
                    <a:pt x="5846" y="4433"/>
                  </a:lnTo>
                  <a:lnTo>
                    <a:pt x="5919" y="4336"/>
                  </a:lnTo>
                  <a:lnTo>
                    <a:pt x="5967" y="4238"/>
                  </a:lnTo>
                  <a:lnTo>
                    <a:pt x="5992" y="4141"/>
                  </a:lnTo>
                  <a:lnTo>
                    <a:pt x="6016" y="4019"/>
                  </a:lnTo>
                  <a:lnTo>
                    <a:pt x="5992" y="3922"/>
                  </a:lnTo>
                  <a:lnTo>
                    <a:pt x="5967" y="3800"/>
                  </a:lnTo>
                  <a:lnTo>
                    <a:pt x="5919" y="3703"/>
                  </a:lnTo>
                  <a:lnTo>
                    <a:pt x="5846" y="3605"/>
                  </a:lnTo>
                  <a:lnTo>
                    <a:pt x="5846" y="3605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69;p43"/>
            <p:cNvSpPr/>
            <p:nvPr/>
          </p:nvSpPr>
          <p:spPr>
            <a:xfrm>
              <a:off x="2019900" y="1757250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10473" y="1"/>
                  </a:moveTo>
                  <a:lnTo>
                    <a:pt x="0" y="104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0;p43"/>
            <p:cNvSpPr/>
            <p:nvPr/>
          </p:nvSpPr>
          <p:spPr>
            <a:xfrm>
              <a:off x="1923675" y="1681150"/>
              <a:ext cx="388500" cy="388475"/>
            </a:xfrm>
            <a:custGeom>
              <a:avLst/>
              <a:gdLst/>
              <a:ahLst/>
              <a:cxnLst/>
              <a:rect l="l" t="t" r="r" b="b"/>
              <a:pathLst>
                <a:path w="15540" h="15539" fill="none" extrusionOk="0">
                  <a:moveTo>
                    <a:pt x="11277" y="0"/>
                  </a:moveTo>
                  <a:lnTo>
                    <a:pt x="756" y="10546"/>
                  </a:lnTo>
                  <a:lnTo>
                    <a:pt x="756" y="10546"/>
                  </a:lnTo>
                  <a:lnTo>
                    <a:pt x="683" y="10619"/>
                  </a:lnTo>
                  <a:lnTo>
                    <a:pt x="634" y="10692"/>
                  </a:lnTo>
                  <a:lnTo>
                    <a:pt x="610" y="10765"/>
                  </a:lnTo>
                  <a:lnTo>
                    <a:pt x="585" y="10863"/>
                  </a:lnTo>
                  <a:lnTo>
                    <a:pt x="1" y="14881"/>
                  </a:lnTo>
                  <a:lnTo>
                    <a:pt x="1" y="14881"/>
                  </a:lnTo>
                  <a:lnTo>
                    <a:pt x="1" y="15003"/>
                  </a:lnTo>
                  <a:lnTo>
                    <a:pt x="25" y="15149"/>
                  </a:lnTo>
                  <a:lnTo>
                    <a:pt x="98" y="15271"/>
                  </a:lnTo>
                  <a:lnTo>
                    <a:pt x="171" y="15368"/>
                  </a:lnTo>
                  <a:lnTo>
                    <a:pt x="171" y="15368"/>
                  </a:lnTo>
                  <a:lnTo>
                    <a:pt x="269" y="15441"/>
                  </a:lnTo>
                  <a:lnTo>
                    <a:pt x="366" y="15490"/>
                  </a:lnTo>
                  <a:lnTo>
                    <a:pt x="464" y="15514"/>
                  </a:lnTo>
                  <a:lnTo>
                    <a:pt x="585" y="15539"/>
                  </a:lnTo>
                  <a:lnTo>
                    <a:pt x="585" y="15539"/>
                  </a:lnTo>
                  <a:lnTo>
                    <a:pt x="659" y="15539"/>
                  </a:lnTo>
                  <a:lnTo>
                    <a:pt x="4677" y="14954"/>
                  </a:lnTo>
                  <a:lnTo>
                    <a:pt x="4677" y="14954"/>
                  </a:lnTo>
                  <a:lnTo>
                    <a:pt x="4848" y="14905"/>
                  </a:lnTo>
                  <a:lnTo>
                    <a:pt x="4921" y="14857"/>
                  </a:lnTo>
                  <a:lnTo>
                    <a:pt x="4994" y="14784"/>
                  </a:lnTo>
                  <a:lnTo>
                    <a:pt x="15539" y="4262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1;p43"/>
            <p:cNvSpPr/>
            <p:nvPr/>
          </p:nvSpPr>
          <p:spPr>
            <a:xfrm>
              <a:off x="1974225" y="1711575"/>
              <a:ext cx="261825" cy="261850"/>
            </a:xfrm>
            <a:custGeom>
              <a:avLst/>
              <a:gdLst/>
              <a:ahLst/>
              <a:cxnLst/>
              <a:rect l="l" t="t" r="r" b="b"/>
              <a:pathLst>
                <a:path w="10473" h="10474" fill="none" extrusionOk="0">
                  <a:moveTo>
                    <a:pt x="0" y="10474"/>
                  </a:moveTo>
                  <a:lnTo>
                    <a:pt x="10473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2;p43"/>
            <p:cNvSpPr/>
            <p:nvPr/>
          </p:nvSpPr>
          <p:spPr>
            <a:xfrm>
              <a:off x="1934650" y="2014200"/>
              <a:ext cx="44475" cy="44475"/>
            </a:xfrm>
            <a:custGeom>
              <a:avLst/>
              <a:gdLst/>
              <a:ahLst/>
              <a:cxnLst/>
              <a:rect l="l" t="t" r="r" b="b"/>
              <a:pathLst>
                <a:path w="1779" h="1779" fill="none" extrusionOk="0">
                  <a:moveTo>
                    <a:pt x="1778" y="1778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3;p43"/>
            <p:cNvSpPr/>
            <p:nvPr/>
          </p:nvSpPr>
          <p:spPr>
            <a:xfrm>
              <a:off x="1944375" y="1947225"/>
              <a:ext cx="101725" cy="101700"/>
            </a:xfrm>
            <a:custGeom>
              <a:avLst/>
              <a:gdLst/>
              <a:ahLst/>
              <a:cxnLst/>
              <a:rect l="l" t="t" r="r" b="b"/>
              <a:pathLst>
                <a:path w="4069" h="4068" fill="none" extrusionOk="0">
                  <a:moveTo>
                    <a:pt x="1" y="49"/>
                  </a:moveTo>
                  <a:lnTo>
                    <a:pt x="1" y="49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68" y="4043"/>
                  </a:lnTo>
                  <a:lnTo>
                    <a:pt x="4020" y="406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-1" y="0"/>
            <a:ext cx="2587557" cy="179637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Повышение финансовой  грамотности населения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72</a:t>
            </a:fld>
            <a:endParaRPr/>
          </a:p>
        </p:txBody>
      </p:sp>
      <p:sp>
        <p:nvSpPr>
          <p:cNvPr id="24" name="Google Shape;213;p25"/>
          <p:cNvSpPr txBox="1">
            <a:spLocks noGrp="1"/>
          </p:cNvSpPr>
          <p:nvPr>
            <p:ph type="body" idx="2"/>
          </p:nvPr>
        </p:nvSpPr>
        <p:spPr>
          <a:xfrm>
            <a:off x="3127248" y="0"/>
            <a:ext cx="5630704" cy="335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ru-RU" b="1" dirty="0" smtClean="0"/>
              <a:t>В рамках проекта по повышению финансовой грамотности населения Республики Калмыкия в 2019 году во всех учебных заведениях Республики Калмыкия проходили тематические игры, лекции, мастер-классы, интеллектуальные викторины и творческие олимпиады. Кроме того, был организован выезд в районы республики с целью проведения встреч населением и консультирования по вопросам предоставления финансовых услуг. По итогам 2019 года в мероприятиях по повышению финансовой грамотности приняли участие: 125 волонтеров финансового отряда </a:t>
            </a:r>
            <a:r>
              <a:rPr lang="ru-RU" b="1" dirty="0" err="1" smtClean="0"/>
              <a:t>КалмГУ</a:t>
            </a:r>
            <a:r>
              <a:rPr lang="ru-RU" b="1" dirty="0" smtClean="0"/>
              <a:t>, 9000 граждан республики. Также было выпущено и распространено более 2-х тысяч брошюр и буклетов. </a:t>
            </a:r>
          </a:p>
          <a:p>
            <a:pPr marL="0" lvl="0" indent="0">
              <a:buNone/>
            </a:pPr>
            <a:r>
              <a:rPr lang="ru-RU" b="1" dirty="0" smtClean="0"/>
              <a:t>Кроме того, Калмыцким государственным университетом имени Б.Б. Городовикова в сотрудничестве с Министерством образования и науки Республики Калмыкия и Отделением — Национальный банк по Республике Калмыкия Южного главного управления Центрального банка Российской Федерации были проведены конкурсы по финансовой грамотности и на самого лучшего волонтера. </a:t>
            </a:r>
          </a:p>
          <a:p>
            <a:pPr marL="0" lvl="0" indent="0">
              <a:buNone/>
            </a:pPr>
            <a:r>
              <a:rPr lang="ru-RU" b="1" dirty="0" smtClean="0"/>
              <a:t>На данный момент в Республике Калмыкия по инициативе Отделения — Национальный банк по Республике Калмыкия Южного главного управления Центрального банка Российской Федерации функционируют 3 центра финансовой грамотности, которые располагаются в Утте, Чилгире и Яшкуле.</a:t>
            </a:r>
          </a:p>
          <a:p>
            <a:pPr marL="0" indent="0">
              <a:buNone/>
            </a:pPr>
            <a:r>
              <a:rPr lang="ru-RU" b="1" dirty="0" smtClean="0"/>
              <a:t>По итогам исследования, проводимого в рамках проекта «Повышение уровня финансовой грамотности населения и развития финансового образования в Российской Федерации» под кураторством Министерства финансов Российской Федерации и Всемирного банка, Республика Калмыкия второй год входит в перечень шестнадцати субъектов Российской Федерации с высоким уровнем финансовой грамотности населения.</a:t>
            </a:r>
          </a:p>
        </p:txBody>
      </p:sp>
      <p:pic>
        <p:nvPicPr>
          <p:cNvPr id="7" name="Рисунок 6" descr="IMG_78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1548" y="3445251"/>
            <a:ext cx="2623629" cy="160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094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344" y="3352094"/>
            <a:ext cx="2552608" cy="17017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5"/>
          <p:cNvSpPr txBox="1">
            <a:spLocks noGrp="1"/>
          </p:cNvSpPr>
          <p:nvPr>
            <p:ph type="title"/>
          </p:nvPr>
        </p:nvSpPr>
        <p:spPr>
          <a:xfrm>
            <a:off x="0" y="0"/>
            <a:ext cx="2600528" cy="319715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План мероприятий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по повышению финансовой грамотности населения Республики Калмыкия:</a:t>
            </a:r>
          </a:p>
        </p:txBody>
      </p:sp>
      <p:sp>
        <p:nvSpPr>
          <p:cNvPr id="212" name="Google Shape;212;p25"/>
          <p:cNvSpPr txBox="1">
            <a:spLocks noGrp="1"/>
          </p:cNvSpPr>
          <p:nvPr>
            <p:ph type="body" idx="1"/>
          </p:nvPr>
        </p:nvSpPr>
        <p:spPr>
          <a:xfrm>
            <a:off x="2600528" y="0"/>
            <a:ext cx="6543472" cy="1018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Освещение в СМИ, на официальных сайтах в сети Интернет мероприятий по повышению уровня финансовой грамотности населения</a:t>
            </a:r>
          </a:p>
          <a:p>
            <a:pPr marL="0" indent="0">
              <a:buFont typeface="Wingdings" pitchFamily="2" charset="2"/>
              <a:buChar char="q"/>
            </a:pPr>
            <a:r>
              <a:rPr lang="ru-RU" b="1" dirty="0" smtClean="0"/>
              <a:t> Проведение информационно-просветительских встреч, направленных на повышение финансовой грамотности в учреждениях и организациях </a:t>
            </a:r>
          </a:p>
        </p:txBody>
      </p:sp>
      <p:sp>
        <p:nvSpPr>
          <p:cNvPr id="213" name="Google Shape;213;p25"/>
          <p:cNvSpPr txBox="1">
            <a:spLocks noGrp="1"/>
          </p:cNvSpPr>
          <p:nvPr>
            <p:ph type="body" idx="2"/>
          </p:nvPr>
        </p:nvSpPr>
        <p:spPr>
          <a:xfrm>
            <a:off x="2600528" y="804154"/>
            <a:ext cx="6543472" cy="239300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Проведение семинаров и лекций в образовательных учреждениях, в том числе в рамках Всероссийского «Дня финансовой грамотности в учебных заведениях»</a:t>
            </a:r>
          </a:p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Проведение экскурсий в Министерстве финансов Республики Калмыкия, Управлении Федеральной налоговой службы по РК, Управлении Федерального казначейства по РК</a:t>
            </a:r>
          </a:p>
        </p:txBody>
      </p:sp>
      <p:sp>
        <p:nvSpPr>
          <p:cNvPr id="214" name="Google Shape;214;p25"/>
          <p:cNvSpPr txBox="1">
            <a:spLocks noGrp="1"/>
          </p:cNvSpPr>
          <p:nvPr>
            <p:ph type="body" idx="3"/>
          </p:nvPr>
        </p:nvSpPr>
        <p:spPr>
          <a:xfrm>
            <a:off x="2600528" y="1640732"/>
            <a:ext cx="6543472" cy="107688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Выпуск и распространение информационно-просветительских материалов (брошюр, буклетов)</a:t>
            </a:r>
          </a:p>
          <a:p>
            <a:pPr marL="0" lvl="0" indent="0">
              <a:buFont typeface="Wingdings" pitchFamily="2" charset="2"/>
              <a:buChar char="q"/>
            </a:pPr>
            <a:r>
              <a:rPr lang="ru-RU" b="1" dirty="0" smtClean="0"/>
              <a:t> Консультирование населения РК по вопросам потребительского кредитования, предоставления субсидий из республиканского бюджета, пенсионного, налогового законодательства и иным вопросам предоставления финансовых услуг 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5" name="Google Shape;215;p2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73</a:t>
            </a:fld>
            <a:endParaRPr/>
          </a:p>
        </p:txBody>
      </p:sp>
      <p:graphicFrame>
        <p:nvGraphicFramePr>
          <p:cNvPr id="22" name="Содержимое 5"/>
          <p:cNvGraphicFramePr>
            <a:graphicFrameLocks/>
          </p:cNvGraphicFramePr>
          <p:nvPr/>
        </p:nvGraphicFramePr>
        <p:xfrm>
          <a:off x="2717259" y="2717616"/>
          <a:ext cx="6206247" cy="1219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>
            <a:spLocks noGrp="1"/>
          </p:cNvSpPr>
          <p:nvPr>
            <p:ph type="ctrTitle" idx="4294967295"/>
          </p:nvPr>
        </p:nvSpPr>
        <p:spPr>
          <a:xfrm>
            <a:off x="0" y="3975369"/>
            <a:ext cx="9144000" cy="95227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Реализация общественно-значимых проектов </a:t>
            </a:r>
            <a:b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</a:br>
            <a:r>
              <a:rPr lang="ru-RU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в Республике Калмыкия за 2019 год</a:t>
            </a:r>
            <a:endParaRPr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grpSp>
        <p:nvGrpSpPr>
          <p:cNvPr id="2" name="Google Shape;163;p23"/>
          <p:cNvGrpSpPr/>
          <p:nvPr/>
        </p:nvGrpSpPr>
        <p:grpSpPr>
          <a:xfrm>
            <a:off x="6795933" y="1141391"/>
            <a:ext cx="1590883" cy="1590858"/>
            <a:chOff x="6643075" y="3664250"/>
            <a:chExt cx="407950" cy="407975"/>
          </a:xfrm>
        </p:grpSpPr>
        <p:sp>
          <p:nvSpPr>
            <p:cNvPr id="164" name="Google Shape;164;p23"/>
            <p:cNvSpPr/>
            <p:nvPr/>
          </p:nvSpPr>
          <p:spPr>
            <a:xfrm>
              <a:off x="6794075" y="3815250"/>
              <a:ext cx="211300" cy="211300"/>
            </a:xfrm>
            <a:custGeom>
              <a:avLst/>
              <a:gdLst/>
              <a:ahLst/>
              <a:cxnLst/>
              <a:rect l="l" t="t" r="r" b="b"/>
              <a:pathLst>
                <a:path w="8452" h="8452" fill="none" extrusionOk="0">
                  <a:moveTo>
                    <a:pt x="0" y="8135"/>
                  </a:moveTo>
                  <a:lnTo>
                    <a:pt x="0" y="8135"/>
                  </a:lnTo>
                  <a:lnTo>
                    <a:pt x="438" y="8257"/>
                  </a:lnTo>
                  <a:lnTo>
                    <a:pt x="852" y="8354"/>
                  </a:lnTo>
                  <a:lnTo>
                    <a:pt x="1291" y="8403"/>
                  </a:lnTo>
                  <a:lnTo>
                    <a:pt x="1729" y="8452"/>
                  </a:lnTo>
                  <a:lnTo>
                    <a:pt x="2168" y="8452"/>
                  </a:lnTo>
                  <a:lnTo>
                    <a:pt x="2606" y="8427"/>
                  </a:lnTo>
                  <a:lnTo>
                    <a:pt x="3020" y="8378"/>
                  </a:lnTo>
                  <a:lnTo>
                    <a:pt x="3458" y="8281"/>
                  </a:lnTo>
                  <a:lnTo>
                    <a:pt x="3872" y="8184"/>
                  </a:lnTo>
                  <a:lnTo>
                    <a:pt x="4311" y="8037"/>
                  </a:lnTo>
                  <a:lnTo>
                    <a:pt x="4701" y="7867"/>
                  </a:lnTo>
                  <a:lnTo>
                    <a:pt x="5115" y="7672"/>
                  </a:lnTo>
                  <a:lnTo>
                    <a:pt x="5504" y="7429"/>
                  </a:lnTo>
                  <a:lnTo>
                    <a:pt x="5870" y="7185"/>
                  </a:lnTo>
                  <a:lnTo>
                    <a:pt x="6235" y="6893"/>
                  </a:lnTo>
                  <a:lnTo>
                    <a:pt x="6576" y="6576"/>
                  </a:lnTo>
                  <a:lnTo>
                    <a:pt x="6576" y="6576"/>
                  </a:lnTo>
                  <a:lnTo>
                    <a:pt x="6892" y="6235"/>
                  </a:lnTo>
                  <a:lnTo>
                    <a:pt x="7185" y="5870"/>
                  </a:lnTo>
                  <a:lnTo>
                    <a:pt x="7428" y="5505"/>
                  </a:lnTo>
                  <a:lnTo>
                    <a:pt x="7672" y="5115"/>
                  </a:lnTo>
                  <a:lnTo>
                    <a:pt x="7867" y="4701"/>
                  </a:lnTo>
                  <a:lnTo>
                    <a:pt x="8037" y="4311"/>
                  </a:lnTo>
                  <a:lnTo>
                    <a:pt x="8183" y="3873"/>
                  </a:lnTo>
                  <a:lnTo>
                    <a:pt x="8281" y="3459"/>
                  </a:lnTo>
                  <a:lnTo>
                    <a:pt x="8378" y="3020"/>
                  </a:lnTo>
                  <a:lnTo>
                    <a:pt x="8427" y="2606"/>
                  </a:lnTo>
                  <a:lnTo>
                    <a:pt x="8451" y="2168"/>
                  </a:lnTo>
                  <a:lnTo>
                    <a:pt x="8451" y="1730"/>
                  </a:lnTo>
                  <a:lnTo>
                    <a:pt x="8402" y="1291"/>
                  </a:lnTo>
                  <a:lnTo>
                    <a:pt x="8354" y="853"/>
                  </a:lnTo>
                  <a:lnTo>
                    <a:pt x="8256" y="439"/>
                  </a:lnTo>
                  <a:lnTo>
                    <a:pt x="8135" y="0"/>
                  </a:lnTo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5" name="Google Shape;165;p23"/>
            <p:cNvSpPr/>
            <p:nvPr/>
          </p:nvSpPr>
          <p:spPr>
            <a:xfrm>
              <a:off x="6643075" y="3664250"/>
              <a:ext cx="407950" cy="407975"/>
            </a:xfrm>
            <a:custGeom>
              <a:avLst/>
              <a:gdLst/>
              <a:ahLst/>
              <a:cxnLst/>
              <a:rect l="l" t="t" r="r" b="b"/>
              <a:pathLst>
                <a:path w="16318" h="16319" fill="none" extrusionOk="0">
                  <a:moveTo>
                    <a:pt x="16074" y="244"/>
                  </a:moveTo>
                  <a:lnTo>
                    <a:pt x="16074" y="244"/>
                  </a:lnTo>
                  <a:lnTo>
                    <a:pt x="15928" y="122"/>
                  </a:lnTo>
                  <a:lnTo>
                    <a:pt x="15758" y="49"/>
                  </a:lnTo>
                  <a:lnTo>
                    <a:pt x="15538" y="0"/>
                  </a:lnTo>
                  <a:lnTo>
                    <a:pt x="15319" y="0"/>
                  </a:lnTo>
                  <a:lnTo>
                    <a:pt x="15051" y="25"/>
                  </a:lnTo>
                  <a:lnTo>
                    <a:pt x="14759" y="73"/>
                  </a:lnTo>
                  <a:lnTo>
                    <a:pt x="14442" y="171"/>
                  </a:lnTo>
                  <a:lnTo>
                    <a:pt x="14102" y="293"/>
                  </a:lnTo>
                  <a:lnTo>
                    <a:pt x="13736" y="439"/>
                  </a:lnTo>
                  <a:lnTo>
                    <a:pt x="13347" y="609"/>
                  </a:lnTo>
                  <a:lnTo>
                    <a:pt x="12957" y="828"/>
                  </a:lnTo>
                  <a:lnTo>
                    <a:pt x="12543" y="1048"/>
                  </a:lnTo>
                  <a:lnTo>
                    <a:pt x="11666" y="1608"/>
                  </a:lnTo>
                  <a:lnTo>
                    <a:pt x="10716" y="2265"/>
                  </a:lnTo>
                  <a:lnTo>
                    <a:pt x="10716" y="2265"/>
                  </a:lnTo>
                  <a:lnTo>
                    <a:pt x="10278" y="2095"/>
                  </a:lnTo>
                  <a:lnTo>
                    <a:pt x="9815" y="1949"/>
                  </a:lnTo>
                  <a:lnTo>
                    <a:pt x="9352" y="1851"/>
                  </a:lnTo>
                  <a:lnTo>
                    <a:pt x="8890" y="1778"/>
                  </a:lnTo>
                  <a:lnTo>
                    <a:pt x="8427" y="1730"/>
                  </a:lnTo>
                  <a:lnTo>
                    <a:pt x="7940" y="1730"/>
                  </a:lnTo>
                  <a:lnTo>
                    <a:pt x="7477" y="1778"/>
                  </a:lnTo>
                  <a:lnTo>
                    <a:pt x="7014" y="1827"/>
                  </a:lnTo>
                  <a:lnTo>
                    <a:pt x="6551" y="1924"/>
                  </a:lnTo>
                  <a:lnTo>
                    <a:pt x="6089" y="2070"/>
                  </a:lnTo>
                  <a:lnTo>
                    <a:pt x="5650" y="2241"/>
                  </a:lnTo>
                  <a:lnTo>
                    <a:pt x="5212" y="2436"/>
                  </a:lnTo>
                  <a:lnTo>
                    <a:pt x="4774" y="2679"/>
                  </a:lnTo>
                  <a:lnTo>
                    <a:pt x="4384" y="2972"/>
                  </a:lnTo>
                  <a:lnTo>
                    <a:pt x="3994" y="3264"/>
                  </a:lnTo>
                  <a:lnTo>
                    <a:pt x="3605" y="3605"/>
                  </a:lnTo>
                  <a:lnTo>
                    <a:pt x="3605" y="3605"/>
                  </a:lnTo>
                  <a:lnTo>
                    <a:pt x="3264" y="3995"/>
                  </a:lnTo>
                  <a:lnTo>
                    <a:pt x="2971" y="4384"/>
                  </a:lnTo>
                  <a:lnTo>
                    <a:pt x="2679" y="4774"/>
                  </a:lnTo>
                  <a:lnTo>
                    <a:pt x="2436" y="5212"/>
                  </a:lnTo>
                  <a:lnTo>
                    <a:pt x="2241" y="5651"/>
                  </a:lnTo>
                  <a:lnTo>
                    <a:pt x="2070" y="6089"/>
                  </a:lnTo>
                  <a:lnTo>
                    <a:pt x="1924" y="6552"/>
                  </a:lnTo>
                  <a:lnTo>
                    <a:pt x="1827" y="7015"/>
                  </a:lnTo>
                  <a:lnTo>
                    <a:pt x="1778" y="7477"/>
                  </a:lnTo>
                  <a:lnTo>
                    <a:pt x="1729" y="7940"/>
                  </a:lnTo>
                  <a:lnTo>
                    <a:pt x="1729" y="8427"/>
                  </a:lnTo>
                  <a:lnTo>
                    <a:pt x="1778" y="8890"/>
                  </a:lnTo>
                  <a:lnTo>
                    <a:pt x="1851" y="9353"/>
                  </a:lnTo>
                  <a:lnTo>
                    <a:pt x="1948" y="9815"/>
                  </a:lnTo>
                  <a:lnTo>
                    <a:pt x="2095" y="10278"/>
                  </a:lnTo>
                  <a:lnTo>
                    <a:pt x="2265" y="10716"/>
                  </a:lnTo>
                  <a:lnTo>
                    <a:pt x="2265" y="10716"/>
                  </a:lnTo>
                  <a:lnTo>
                    <a:pt x="1607" y="11666"/>
                  </a:lnTo>
                  <a:lnTo>
                    <a:pt x="1047" y="12543"/>
                  </a:lnTo>
                  <a:lnTo>
                    <a:pt x="828" y="12957"/>
                  </a:lnTo>
                  <a:lnTo>
                    <a:pt x="609" y="13347"/>
                  </a:lnTo>
                  <a:lnTo>
                    <a:pt x="438" y="13737"/>
                  </a:lnTo>
                  <a:lnTo>
                    <a:pt x="292" y="14102"/>
                  </a:lnTo>
                  <a:lnTo>
                    <a:pt x="170" y="14443"/>
                  </a:lnTo>
                  <a:lnTo>
                    <a:pt x="73" y="14759"/>
                  </a:lnTo>
                  <a:lnTo>
                    <a:pt x="24" y="15052"/>
                  </a:lnTo>
                  <a:lnTo>
                    <a:pt x="0" y="15320"/>
                  </a:lnTo>
                  <a:lnTo>
                    <a:pt x="0" y="15539"/>
                  </a:lnTo>
                  <a:lnTo>
                    <a:pt x="49" y="15758"/>
                  </a:lnTo>
                  <a:lnTo>
                    <a:pt x="122" y="15928"/>
                  </a:lnTo>
                  <a:lnTo>
                    <a:pt x="244" y="16075"/>
                  </a:lnTo>
                  <a:lnTo>
                    <a:pt x="244" y="16075"/>
                  </a:lnTo>
                  <a:lnTo>
                    <a:pt x="341" y="16172"/>
                  </a:lnTo>
                  <a:lnTo>
                    <a:pt x="487" y="16245"/>
                  </a:lnTo>
                  <a:lnTo>
                    <a:pt x="633" y="16294"/>
                  </a:lnTo>
                  <a:lnTo>
                    <a:pt x="804" y="16318"/>
                  </a:lnTo>
                  <a:lnTo>
                    <a:pt x="974" y="16318"/>
                  </a:lnTo>
                  <a:lnTo>
                    <a:pt x="1169" y="16318"/>
                  </a:lnTo>
                  <a:lnTo>
                    <a:pt x="1388" y="16269"/>
                  </a:lnTo>
                  <a:lnTo>
                    <a:pt x="1632" y="16221"/>
                  </a:lnTo>
                  <a:lnTo>
                    <a:pt x="2143" y="16075"/>
                  </a:lnTo>
                  <a:lnTo>
                    <a:pt x="2703" y="15831"/>
                  </a:lnTo>
                  <a:lnTo>
                    <a:pt x="3312" y="15539"/>
                  </a:lnTo>
                  <a:lnTo>
                    <a:pt x="3946" y="15149"/>
                  </a:lnTo>
                  <a:lnTo>
                    <a:pt x="4652" y="14711"/>
                  </a:lnTo>
                  <a:lnTo>
                    <a:pt x="5358" y="14224"/>
                  </a:lnTo>
                  <a:lnTo>
                    <a:pt x="6113" y="13663"/>
                  </a:lnTo>
                  <a:lnTo>
                    <a:pt x="6892" y="13055"/>
                  </a:lnTo>
                  <a:lnTo>
                    <a:pt x="7696" y="12397"/>
                  </a:lnTo>
                  <a:lnTo>
                    <a:pt x="8500" y="11691"/>
                  </a:lnTo>
                  <a:lnTo>
                    <a:pt x="9304" y="10936"/>
                  </a:lnTo>
                  <a:lnTo>
                    <a:pt x="10132" y="10132"/>
                  </a:lnTo>
                  <a:lnTo>
                    <a:pt x="10132" y="10132"/>
                  </a:lnTo>
                  <a:lnTo>
                    <a:pt x="10935" y="9304"/>
                  </a:lnTo>
                  <a:lnTo>
                    <a:pt x="11690" y="8500"/>
                  </a:lnTo>
                  <a:lnTo>
                    <a:pt x="12397" y="7696"/>
                  </a:lnTo>
                  <a:lnTo>
                    <a:pt x="13054" y="6893"/>
                  </a:lnTo>
                  <a:lnTo>
                    <a:pt x="13663" y="6113"/>
                  </a:lnTo>
                  <a:lnTo>
                    <a:pt x="14223" y="5358"/>
                  </a:lnTo>
                  <a:lnTo>
                    <a:pt x="14710" y="4652"/>
                  </a:lnTo>
                  <a:lnTo>
                    <a:pt x="15149" y="3946"/>
                  </a:lnTo>
                  <a:lnTo>
                    <a:pt x="15538" y="3313"/>
                  </a:lnTo>
                  <a:lnTo>
                    <a:pt x="15831" y="2704"/>
                  </a:lnTo>
                  <a:lnTo>
                    <a:pt x="16074" y="2144"/>
                  </a:lnTo>
                  <a:lnTo>
                    <a:pt x="16220" y="1632"/>
                  </a:lnTo>
                  <a:lnTo>
                    <a:pt x="16269" y="1389"/>
                  </a:lnTo>
                  <a:lnTo>
                    <a:pt x="16318" y="1169"/>
                  </a:lnTo>
                  <a:lnTo>
                    <a:pt x="16318" y="975"/>
                  </a:lnTo>
                  <a:lnTo>
                    <a:pt x="16318" y="804"/>
                  </a:lnTo>
                  <a:lnTo>
                    <a:pt x="16293" y="634"/>
                  </a:lnTo>
                  <a:lnTo>
                    <a:pt x="16245" y="487"/>
                  </a:lnTo>
                  <a:lnTo>
                    <a:pt x="16172" y="341"/>
                  </a:lnTo>
                  <a:lnTo>
                    <a:pt x="16074" y="244"/>
                  </a:lnTo>
                  <a:lnTo>
                    <a:pt x="16074" y="244"/>
                  </a:lnTo>
                  <a:close/>
                  <a:moveTo>
                    <a:pt x="1827" y="13810"/>
                  </a:moveTo>
                  <a:lnTo>
                    <a:pt x="1827" y="13810"/>
                  </a:lnTo>
                  <a:lnTo>
                    <a:pt x="1754" y="13737"/>
                  </a:lnTo>
                  <a:lnTo>
                    <a:pt x="1729" y="13639"/>
                  </a:lnTo>
                  <a:lnTo>
                    <a:pt x="1681" y="13542"/>
                  </a:lnTo>
                  <a:lnTo>
                    <a:pt x="1681" y="13444"/>
                  </a:lnTo>
                  <a:lnTo>
                    <a:pt x="1681" y="13176"/>
                  </a:lnTo>
                  <a:lnTo>
                    <a:pt x="1754" y="12884"/>
                  </a:lnTo>
                  <a:lnTo>
                    <a:pt x="1875" y="12519"/>
                  </a:lnTo>
                  <a:lnTo>
                    <a:pt x="2046" y="12153"/>
                  </a:lnTo>
                  <a:lnTo>
                    <a:pt x="2265" y="11715"/>
                  </a:lnTo>
                  <a:lnTo>
                    <a:pt x="2533" y="11277"/>
                  </a:lnTo>
                  <a:lnTo>
                    <a:pt x="2533" y="11277"/>
                  </a:lnTo>
                  <a:lnTo>
                    <a:pt x="2752" y="11642"/>
                  </a:lnTo>
                  <a:lnTo>
                    <a:pt x="3020" y="12007"/>
                  </a:lnTo>
                  <a:lnTo>
                    <a:pt x="3288" y="12373"/>
                  </a:lnTo>
                  <a:lnTo>
                    <a:pt x="3605" y="12714"/>
                  </a:lnTo>
                  <a:lnTo>
                    <a:pt x="3605" y="12714"/>
                  </a:lnTo>
                  <a:lnTo>
                    <a:pt x="3897" y="12957"/>
                  </a:lnTo>
                  <a:lnTo>
                    <a:pt x="4165" y="13201"/>
                  </a:lnTo>
                  <a:lnTo>
                    <a:pt x="4165" y="13201"/>
                  </a:lnTo>
                  <a:lnTo>
                    <a:pt x="3751" y="13444"/>
                  </a:lnTo>
                  <a:lnTo>
                    <a:pt x="3361" y="13639"/>
                  </a:lnTo>
                  <a:lnTo>
                    <a:pt x="3020" y="13785"/>
                  </a:lnTo>
                  <a:lnTo>
                    <a:pt x="2679" y="13883"/>
                  </a:lnTo>
                  <a:lnTo>
                    <a:pt x="2411" y="13956"/>
                  </a:lnTo>
                  <a:lnTo>
                    <a:pt x="2168" y="13956"/>
                  </a:lnTo>
                  <a:lnTo>
                    <a:pt x="2070" y="13931"/>
                  </a:lnTo>
                  <a:lnTo>
                    <a:pt x="1973" y="13907"/>
                  </a:lnTo>
                  <a:lnTo>
                    <a:pt x="1900" y="13858"/>
                  </a:lnTo>
                  <a:lnTo>
                    <a:pt x="1827" y="13810"/>
                  </a:lnTo>
                  <a:lnTo>
                    <a:pt x="1827" y="13810"/>
                  </a:lnTo>
                  <a:close/>
                  <a:moveTo>
                    <a:pt x="8159" y="4482"/>
                  </a:moveTo>
                  <a:lnTo>
                    <a:pt x="8159" y="4482"/>
                  </a:lnTo>
                  <a:lnTo>
                    <a:pt x="8037" y="4482"/>
                  </a:lnTo>
                  <a:lnTo>
                    <a:pt x="7940" y="4433"/>
                  </a:lnTo>
                  <a:lnTo>
                    <a:pt x="7842" y="4384"/>
                  </a:lnTo>
                  <a:lnTo>
                    <a:pt x="7745" y="4311"/>
                  </a:lnTo>
                  <a:lnTo>
                    <a:pt x="7672" y="4238"/>
                  </a:lnTo>
                  <a:lnTo>
                    <a:pt x="7623" y="4141"/>
                  </a:lnTo>
                  <a:lnTo>
                    <a:pt x="7574" y="4019"/>
                  </a:lnTo>
                  <a:lnTo>
                    <a:pt x="7574" y="3897"/>
                  </a:lnTo>
                  <a:lnTo>
                    <a:pt x="7574" y="3897"/>
                  </a:lnTo>
                  <a:lnTo>
                    <a:pt x="7574" y="3775"/>
                  </a:lnTo>
                  <a:lnTo>
                    <a:pt x="7623" y="3678"/>
                  </a:lnTo>
                  <a:lnTo>
                    <a:pt x="7672" y="3580"/>
                  </a:lnTo>
                  <a:lnTo>
                    <a:pt x="7745" y="3483"/>
                  </a:lnTo>
                  <a:lnTo>
                    <a:pt x="7842" y="3410"/>
                  </a:lnTo>
                  <a:lnTo>
                    <a:pt x="7940" y="3361"/>
                  </a:lnTo>
                  <a:lnTo>
                    <a:pt x="8037" y="3337"/>
                  </a:lnTo>
                  <a:lnTo>
                    <a:pt x="8159" y="3313"/>
                  </a:lnTo>
                  <a:lnTo>
                    <a:pt x="8159" y="3313"/>
                  </a:lnTo>
                  <a:lnTo>
                    <a:pt x="8281" y="3337"/>
                  </a:lnTo>
                  <a:lnTo>
                    <a:pt x="8378" y="3361"/>
                  </a:lnTo>
                  <a:lnTo>
                    <a:pt x="8476" y="3410"/>
                  </a:lnTo>
                  <a:lnTo>
                    <a:pt x="8573" y="3483"/>
                  </a:lnTo>
                  <a:lnTo>
                    <a:pt x="8646" y="3580"/>
                  </a:lnTo>
                  <a:lnTo>
                    <a:pt x="8695" y="3678"/>
                  </a:lnTo>
                  <a:lnTo>
                    <a:pt x="8743" y="3775"/>
                  </a:lnTo>
                  <a:lnTo>
                    <a:pt x="8743" y="3897"/>
                  </a:lnTo>
                  <a:lnTo>
                    <a:pt x="8743" y="3897"/>
                  </a:lnTo>
                  <a:lnTo>
                    <a:pt x="8743" y="4019"/>
                  </a:lnTo>
                  <a:lnTo>
                    <a:pt x="8695" y="4141"/>
                  </a:lnTo>
                  <a:lnTo>
                    <a:pt x="8646" y="4238"/>
                  </a:lnTo>
                  <a:lnTo>
                    <a:pt x="8573" y="4311"/>
                  </a:lnTo>
                  <a:lnTo>
                    <a:pt x="8476" y="4384"/>
                  </a:lnTo>
                  <a:lnTo>
                    <a:pt x="8378" y="4433"/>
                  </a:lnTo>
                  <a:lnTo>
                    <a:pt x="8281" y="4482"/>
                  </a:lnTo>
                  <a:lnTo>
                    <a:pt x="8159" y="4482"/>
                  </a:lnTo>
                  <a:lnTo>
                    <a:pt x="8159" y="4482"/>
                  </a:lnTo>
                  <a:close/>
                  <a:moveTo>
                    <a:pt x="9133" y="5943"/>
                  </a:moveTo>
                  <a:lnTo>
                    <a:pt x="9133" y="5943"/>
                  </a:lnTo>
                  <a:lnTo>
                    <a:pt x="9036" y="5943"/>
                  </a:lnTo>
                  <a:lnTo>
                    <a:pt x="8963" y="5919"/>
                  </a:lnTo>
                  <a:lnTo>
                    <a:pt x="8841" y="5846"/>
                  </a:lnTo>
                  <a:lnTo>
                    <a:pt x="8768" y="5724"/>
                  </a:lnTo>
                  <a:lnTo>
                    <a:pt x="8743" y="5651"/>
                  </a:lnTo>
                  <a:lnTo>
                    <a:pt x="8743" y="5553"/>
                  </a:lnTo>
                  <a:lnTo>
                    <a:pt x="8743" y="5553"/>
                  </a:lnTo>
                  <a:lnTo>
                    <a:pt x="8743" y="5480"/>
                  </a:lnTo>
                  <a:lnTo>
                    <a:pt x="8768" y="5407"/>
                  </a:lnTo>
                  <a:lnTo>
                    <a:pt x="8841" y="5285"/>
                  </a:lnTo>
                  <a:lnTo>
                    <a:pt x="8963" y="5212"/>
                  </a:lnTo>
                  <a:lnTo>
                    <a:pt x="9036" y="5188"/>
                  </a:lnTo>
                  <a:lnTo>
                    <a:pt x="9133" y="5164"/>
                  </a:lnTo>
                  <a:lnTo>
                    <a:pt x="9133" y="5164"/>
                  </a:lnTo>
                  <a:lnTo>
                    <a:pt x="9206" y="5188"/>
                  </a:lnTo>
                  <a:lnTo>
                    <a:pt x="9279" y="5212"/>
                  </a:lnTo>
                  <a:lnTo>
                    <a:pt x="9401" y="5285"/>
                  </a:lnTo>
                  <a:lnTo>
                    <a:pt x="9474" y="5407"/>
                  </a:lnTo>
                  <a:lnTo>
                    <a:pt x="9498" y="5480"/>
                  </a:lnTo>
                  <a:lnTo>
                    <a:pt x="9523" y="5553"/>
                  </a:lnTo>
                  <a:lnTo>
                    <a:pt x="9523" y="5553"/>
                  </a:lnTo>
                  <a:lnTo>
                    <a:pt x="9498" y="5651"/>
                  </a:lnTo>
                  <a:lnTo>
                    <a:pt x="9474" y="5724"/>
                  </a:lnTo>
                  <a:lnTo>
                    <a:pt x="9401" y="5846"/>
                  </a:lnTo>
                  <a:lnTo>
                    <a:pt x="9279" y="5919"/>
                  </a:lnTo>
                  <a:lnTo>
                    <a:pt x="9206" y="5943"/>
                  </a:lnTo>
                  <a:lnTo>
                    <a:pt x="9133" y="5943"/>
                  </a:lnTo>
                  <a:lnTo>
                    <a:pt x="9133" y="5943"/>
                  </a:lnTo>
                  <a:close/>
                  <a:moveTo>
                    <a:pt x="9986" y="4409"/>
                  </a:moveTo>
                  <a:lnTo>
                    <a:pt x="9986" y="4409"/>
                  </a:lnTo>
                  <a:lnTo>
                    <a:pt x="9888" y="4409"/>
                  </a:lnTo>
                  <a:lnTo>
                    <a:pt x="9815" y="4384"/>
                  </a:lnTo>
                  <a:lnTo>
                    <a:pt x="9693" y="4287"/>
                  </a:lnTo>
                  <a:lnTo>
                    <a:pt x="9620" y="4165"/>
                  </a:lnTo>
                  <a:lnTo>
                    <a:pt x="9596" y="4092"/>
                  </a:lnTo>
                  <a:lnTo>
                    <a:pt x="9596" y="4019"/>
                  </a:lnTo>
                  <a:lnTo>
                    <a:pt x="9596" y="4019"/>
                  </a:lnTo>
                  <a:lnTo>
                    <a:pt x="9596" y="3946"/>
                  </a:lnTo>
                  <a:lnTo>
                    <a:pt x="9620" y="3873"/>
                  </a:lnTo>
                  <a:lnTo>
                    <a:pt x="9693" y="3751"/>
                  </a:lnTo>
                  <a:lnTo>
                    <a:pt x="9815" y="3654"/>
                  </a:lnTo>
                  <a:lnTo>
                    <a:pt x="9888" y="3629"/>
                  </a:lnTo>
                  <a:lnTo>
                    <a:pt x="9986" y="3629"/>
                  </a:lnTo>
                  <a:lnTo>
                    <a:pt x="9986" y="3629"/>
                  </a:lnTo>
                  <a:lnTo>
                    <a:pt x="10059" y="3629"/>
                  </a:lnTo>
                  <a:lnTo>
                    <a:pt x="10132" y="3654"/>
                  </a:lnTo>
                  <a:lnTo>
                    <a:pt x="10253" y="3751"/>
                  </a:lnTo>
                  <a:lnTo>
                    <a:pt x="10327" y="3873"/>
                  </a:lnTo>
                  <a:lnTo>
                    <a:pt x="10351" y="3946"/>
                  </a:lnTo>
                  <a:lnTo>
                    <a:pt x="10375" y="4019"/>
                  </a:lnTo>
                  <a:lnTo>
                    <a:pt x="10375" y="4019"/>
                  </a:lnTo>
                  <a:lnTo>
                    <a:pt x="10351" y="4092"/>
                  </a:lnTo>
                  <a:lnTo>
                    <a:pt x="10327" y="4165"/>
                  </a:lnTo>
                  <a:lnTo>
                    <a:pt x="10253" y="4287"/>
                  </a:lnTo>
                  <a:lnTo>
                    <a:pt x="10132" y="4384"/>
                  </a:lnTo>
                  <a:lnTo>
                    <a:pt x="10059" y="4409"/>
                  </a:lnTo>
                  <a:lnTo>
                    <a:pt x="9986" y="4409"/>
                  </a:lnTo>
                  <a:lnTo>
                    <a:pt x="9986" y="4409"/>
                  </a:lnTo>
                  <a:close/>
                  <a:moveTo>
                    <a:pt x="13200" y="4165"/>
                  </a:moveTo>
                  <a:lnTo>
                    <a:pt x="13200" y="4165"/>
                  </a:lnTo>
                  <a:lnTo>
                    <a:pt x="12957" y="3897"/>
                  </a:lnTo>
                  <a:lnTo>
                    <a:pt x="12713" y="3605"/>
                  </a:lnTo>
                  <a:lnTo>
                    <a:pt x="12713" y="3605"/>
                  </a:lnTo>
                  <a:lnTo>
                    <a:pt x="12372" y="3288"/>
                  </a:lnTo>
                  <a:lnTo>
                    <a:pt x="12007" y="3020"/>
                  </a:lnTo>
                  <a:lnTo>
                    <a:pt x="11642" y="2752"/>
                  </a:lnTo>
                  <a:lnTo>
                    <a:pt x="11276" y="2533"/>
                  </a:lnTo>
                  <a:lnTo>
                    <a:pt x="11276" y="2533"/>
                  </a:lnTo>
                  <a:lnTo>
                    <a:pt x="11715" y="2265"/>
                  </a:lnTo>
                  <a:lnTo>
                    <a:pt x="12153" y="2046"/>
                  </a:lnTo>
                  <a:lnTo>
                    <a:pt x="12518" y="1876"/>
                  </a:lnTo>
                  <a:lnTo>
                    <a:pt x="12884" y="1754"/>
                  </a:lnTo>
                  <a:lnTo>
                    <a:pt x="13176" y="1681"/>
                  </a:lnTo>
                  <a:lnTo>
                    <a:pt x="13444" y="1681"/>
                  </a:lnTo>
                  <a:lnTo>
                    <a:pt x="13541" y="1681"/>
                  </a:lnTo>
                  <a:lnTo>
                    <a:pt x="13639" y="1730"/>
                  </a:lnTo>
                  <a:lnTo>
                    <a:pt x="13736" y="1754"/>
                  </a:lnTo>
                  <a:lnTo>
                    <a:pt x="13809" y="1827"/>
                  </a:lnTo>
                  <a:lnTo>
                    <a:pt x="13809" y="1827"/>
                  </a:lnTo>
                  <a:lnTo>
                    <a:pt x="13858" y="1900"/>
                  </a:lnTo>
                  <a:lnTo>
                    <a:pt x="13907" y="1973"/>
                  </a:lnTo>
                  <a:lnTo>
                    <a:pt x="13931" y="2070"/>
                  </a:lnTo>
                  <a:lnTo>
                    <a:pt x="13955" y="2168"/>
                  </a:lnTo>
                  <a:lnTo>
                    <a:pt x="13955" y="2411"/>
                  </a:lnTo>
                  <a:lnTo>
                    <a:pt x="13882" y="2679"/>
                  </a:lnTo>
                  <a:lnTo>
                    <a:pt x="13785" y="3020"/>
                  </a:lnTo>
                  <a:lnTo>
                    <a:pt x="13639" y="3361"/>
                  </a:lnTo>
                  <a:lnTo>
                    <a:pt x="13444" y="3751"/>
                  </a:lnTo>
                  <a:lnTo>
                    <a:pt x="13200" y="4165"/>
                  </a:lnTo>
                  <a:lnTo>
                    <a:pt x="13200" y="4165"/>
                  </a:lnTo>
                  <a:close/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grpSp>
        <p:nvGrpSpPr>
          <p:cNvPr id="3" name="Google Shape;166;p23"/>
          <p:cNvGrpSpPr/>
          <p:nvPr/>
        </p:nvGrpSpPr>
        <p:grpSpPr>
          <a:xfrm rot="939594">
            <a:off x="908868" y="2661052"/>
            <a:ext cx="654063" cy="654026"/>
            <a:chOff x="576250" y="4319400"/>
            <a:chExt cx="442075" cy="442050"/>
          </a:xfrm>
        </p:grpSpPr>
        <p:sp>
          <p:nvSpPr>
            <p:cNvPr id="167" name="Google Shape;167;p23"/>
            <p:cNvSpPr/>
            <p:nvPr/>
          </p:nvSpPr>
          <p:spPr>
            <a:xfrm>
              <a:off x="576250" y="4319400"/>
              <a:ext cx="442075" cy="442050"/>
            </a:xfrm>
            <a:custGeom>
              <a:avLst/>
              <a:gdLst/>
              <a:ahLst/>
              <a:cxnLst/>
              <a:rect l="l" t="t" r="r" b="b"/>
              <a:pathLst>
                <a:path w="17683" h="17682" fill="none" extrusionOk="0">
                  <a:moveTo>
                    <a:pt x="11472" y="17292"/>
                  </a:moveTo>
                  <a:lnTo>
                    <a:pt x="11472" y="12153"/>
                  </a:lnTo>
                  <a:lnTo>
                    <a:pt x="16416" y="7209"/>
                  </a:lnTo>
                  <a:lnTo>
                    <a:pt x="16416" y="7209"/>
                  </a:lnTo>
                  <a:lnTo>
                    <a:pt x="16562" y="7063"/>
                  </a:lnTo>
                  <a:lnTo>
                    <a:pt x="16684" y="6868"/>
                  </a:lnTo>
                  <a:lnTo>
                    <a:pt x="16830" y="6674"/>
                  </a:lnTo>
                  <a:lnTo>
                    <a:pt x="16927" y="6479"/>
                  </a:lnTo>
                  <a:lnTo>
                    <a:pt x="17146" y="6040"/>
                  </a:lnTo>
                  <a:lnTo>
                    <a:pt x="17317" y="5553"/>
                  </a:lnTo>
                  <a:lnTo>
                    <a:pt x="17439" y="5042"/>
                  </a:lnTo>
                  <a:lnTo>
                    <a:pt x="17560" y="4506"/>
                  </a:lnTo>
                  <a:lnTo>
                    <a:pt x="17633" y="3970"/>
                  </a:lnTo>
                  <a:lnTo>
                    <a:pt x="17658" y="3434"/>
                  </a:lnTo>
                  <a:lnTo>
                    <a:pt x="17682" y="2898"/>
                  </a:lnTo>
                  <a:lnTo>
                    <a:pt x="17682" y="2411"/>
                  </a:lnTo>
                  <a:lnTo>
                    <a:pt x="17658" y="1949"/>
                  </a:lnTo>
                  <a:lnTo>
                    <a:pt x="17609" y="1510"/>
                  </a:lnTo>
                  <a:lnTo>
                    <a:pt x="17536" y="1145"/>
                  </a:lnTo>
                  <a:lnTo>
                    <a:pt x="17463" y="828"/>
                  </a:lnTo>
                  <a:lnTo>
                    <a:pt x="17366" y="585"/>
                  </a:lnTo>
                  <a:lnTo>
                    <a:pt x="17292" y="487"/>
                  </a:lnTo>
                  <a:lnTo>
                    <a:pt x="17244" y="439"/>
                  </a:lnTo>
                  <a:lnTo>
                    <a:pt x="17244" y="439"/>
                  </a:lnTo>
                  <a:lnTo>
                    <a:pt x="17195" y="390"/>
                  </a:lnTo>
                  <a:lnTo>
                    <a:pt x="17098" y="317"/>
                  </a:lnTo>
                  <a:lnTo>
                    <a:pt x="16854" y="219"/>
                  </a:lnTo>
                  <a:lnTo>
                    <a:pt x="16537" y="146"/>
                  </a:lnTo>
                  <a:lnTo>
                    <a:pt x="16172" y="73"/>
                  </a:lnTo>
                  <a:lnTo>
                    <a:pt x="15734" y="25"/>
                  </a:lnTo>
                  <a:lnTo>
                    <a:pt x="15271" y="0"/>
                  </a:lnTo>
                  <a:lnTo>
                    <a:pt x="14784" y="0"/>
                  </a:lnTo>
                  <a:lnTo>
                    <a:pt x="14248" y="25"/>
                  </a:lnTo>
                  <a:lnTo>
                    <a:pt x="13712" y="49"/>
                  </a:lnTo>
                  <a:lnTo>
                    <a:pt x="13176" y="122"/>
                  </a:lnTo>
                  <a:lnTo>
                    <a:pt x="12641" y="244"/>
                  </a:lnTo>
                  <a:lnTo>
                    <a:pt x="12129" y="366"/>
                  </a:lnTo>
                  <a:lnTo>
                    <a:pt x="11642" y="536"/>
                  </a:lnTo>
                  <a:lnTo>
                    <a:pt x="11204" y="755"/>
                  </a:lnTo>
                  <a:lnTo>
                    <a:pt x="10985" y="853"/>
                  </a:lnTo>
                  <a:lnTo>
                    <a:pt x="10814" y="999"/>
                  </a:lnTo>
                  <a:lnTo>
                    <a:pt x="10619" y="1121"/>
                  </a:lnTo>
                  <a:lnTo>
                    <a:pt x="10473" y="1267"/>
                  </a:lnTo>
                  <a:lnTo>
                    <a:pt x="5529" y="6211"/>
                  </a:lnTo>
                  <a:lnTo>
                    <a:pt x="390" y="6211"/>
                  </a:lnTo>
                  <a:lnTo>
                    <a:pt x="390" y="6211"/>
                  </a:lnTo>
                  <a:lnTo>
                    <a:pt x="244" y="6235"/>
                  </a:lnTo>
                  <a:lnTo>
                    <a:pt x="147" y="6259"/>
                  </a:lnTo>
                  <a:lnTo>
                    <a:pt x="49" y="6308"/>
                  </a:lnTo>
                  <a:lnTo>
                    <a:pt x="0" y="6381"/>
                  </a:lnTo>
                  <a:lnTo>
                    <a:pt x="0" y="6454"/>
                  </a:lnTo>
                  <a:lnTo>
                    <a:pt x="25" y="6552"/>
                  </a:lnTo>
                  <a:lnTo>
                    <a:pt x="74" y="6649"/>
                  </a:lnTo>
                  <a:lnTo>
                    <a:pt x="171" y="6771"/>
                  </a:lnTo>
                  <a:lnTo>
                    <a:pt x="2582" y="9158"/>
                  </a:lnTo>
                  <a:lnTo>
                    <a:pt x="2265" y="9474"/>
                  </a:lnTo>
                  <a:lnTo>
                    <a:pt x="950" y="9718"/>
                  </a:lnTo>
                  <a:lnTo>
                    <a:pt x="950" y="9718"/>
                  </a:lnTo>
                  <a:lnTo>
                    <a:pt x="804" y="9767"/>
                  </a:lnTo>
                  <a:lnTo>
                    <a:pt x="682" y="9815"/>
                  </a:lnTo>
                  <a:lnTo>
                    <a:pt x="609" y="9913"/>
                  </a:lnTo>
                  <a:lnTo>
                    <a:pt x="561" y="9986"/>
                  </a:lnTo>
                  <a:lnTo>
                    <a:pt x="561" y="10083"/>
                  </a:lnTo>
                  <a:lnTo>
                    <a:pt x="585" y="10205"/>
                  </a:lnTo>
                  <a:lnTo>
                    <a:pt x="634" y="10302"/>
                  </a:lnTo>
                  <a:lnTo>
                    <a:pt x="731" y="10424"/>
                  </a:lnTo>
                  <a:lnTo>
                    <a:pt x="7258" y="16951"/>
                  </a:lnTo>
                  <a:lnTo>
                    <a:pt x="7258" y="16951"/>
                  </a:lnTo>
                  <a:lnTo>
                    <a:pt x="7380" y="17049"/>
                  </a:lnTo>
                  <a:lnTo>
                    <a:pt x="7477" y="17097"/>
                  </a:lnTo>
                  <a:lnTo>
                    <a:pt x="7599" y="17122"/>
                  </a:lnTo>
                  <a:lnTo>
                    <a:pt x="7697" y="17122"/>
                  </a:lnTo>
                  <a:lnTo>
                    <a:pt x="7770" y="17073"/>
                  </a:lnTo>
                  <a:lnTo>
                    <a:pt x="7867" y="17000"/>
                  </a:lnTo>
                  <a:lnTo>
                    <a:pt x="7916" y="16878"/>
                  </a:lnTo>
                  <a:lnTo>
                    <a:pt x="7965" y="16732"/>
                  </a:lnTo>
                  <a:lnTo>
                    <a:pt x="8208" y="15417"/>
                  </a:lnTo>
                  <a:lnTo>
                    <a:pt x="8525" y="15100"/>
                  </a:lnTo>
                  <a:lnTo>
                    <a:pt x="10911" y="17511"/>
                  </a:lnTo>
                  <a:lnTo>
                    <a:pt x="10911" y="17511"/>
                  </a:lnTo>
                  <a:lnTo>
                    <a:pt x="11033" y="17609"/>
                  </a:lnTo>
                  <a:lnTo>
                    <a:pt x="11131" y="17658"/>
                  </a:lnTo>
                  <a:lnTo>
                    <a:pt x="11228" y="17682"/>
                  </a:lnTo>
                  <a:lnTo>
                    <a:pt x="11301" y="17682"/>
                  </a:lnTo>
                  <a:lnTo>
                    <a:pt x="11374" y="17633"/>
                  </a:lnTo>
                  <a:lnTo>
                    <a:pt x="11423" y="17536"/>
                  </a:lnTo>
                  <a:lnTo>
                    <a:pt x="11447" y="17438"/>
                  </a:lnTo>
                  <a:lnTo>
                    <a:pt x="11472" y="17292"/>
                  </a:lnTo>
                  <a:lnTo>
                    <a:pt x="11472" y="17292"/>
                  </a:lnTo>
                  <a:close/>
                  <a:moveTo>
                    <a:pt x="6162" y="12202"/>
                  </a:moveTo>
                  <a:lnTo>
                    <a:pt x="6162" y="12202"/>
                  </a:lnTo>
                  <a:lnTo>
                    <a:pt x="6089" y="12275"/>
                  </a:lnTo>
                  <a:lnTo>
                    <a:pt x="6016" y="12324"/>
                  </a:lnTo>
                  <a:lnTo>
                    <a:pt x="5919" y="12348"/>
                  </a:lnTo>
                  <a:lnTo>
                    <a:pt x="5821" y="12348"/>
                  </a:lnTo>
                  <a:lnTo>
                    <a:pt x="5724" y="12348"/>
                  </a:lnTo>
                  <a:lnTo>
                    <a:pt x="5626" y="12324"/>
                  </a:lnTo>
                  <a:lnTo>
                    <a:pt x="5553" y="12275"/>
                  </a:lnTo>
                  <a:lnTo>
                    <a:pt x="5480" y="12202"/>
                  </a:lnTo>
                  <a:lnTo>
                    <a:pt x="5480" y="12202"/>
                  </a:lnTo>
                  <a:lnTo>
                    <a:pt x="5407" y="12129"/>
                  </a:lnTo>
                  <a:lnTo>
                    <a:pt x="5359" y="12056"/>
                  </a:lnTo>
                  <a:lnTo>
                    <a:pt x="5334" y="11959"/>
                  </a:lnTo>
                  <a:lnTo>
                    <a:pt x="5334" y="11861"/>
                  </a:lnTo>
                  <a:lnTo>
                    <a:pt x="5334" y="11764"/>
                  </a:lnTo>
                  <a:lnTo>
                    <a:pt x="5359" y="11666"/>
                  </a:lnTo>
                  <a:lnTo>
                    <a:pt x="5407" y="11593"/>
                  </a:lnTo>
                  <a:lnTo>
                    <a:pt x="5480" y="11520"/>
                  </a:lnTo>
                  <a:lnTo>
                    <a:pt x="8013" y="8987"/>
                  </a:lnTo>
                  <a:lnTo>
                    <a:pt x="8013" y="8987"/>
                  </a:lnTo>
                  <a:lnTo>
                    <a:pt x="8086" y="8939"/>
                  </a:lnTo>
                  <a:lnTo>
                    <a:pt x="8159" y="8890"/>
                  </a:lnTo>
                  <a:lnTo>
                    <a:pt x="8257" y="8865"/>
                  </a:lnTo>
                  <a:lnTo>
                    <a:pt x="8354" y="8841"/>
                  </a:lnTo>
                  <a:lnTo>
                    <a:pt x="8452" y="8865"/>
                  </a:lnTo>
                  <a:lnTo>
                    <a:pt x="8525" y="8890"/>
                  </a:lnTo>
                  <a:lnTo>
                    <a:pt x="8622" y="8939"/>
                  </a:lnTo>
                  <a:lnTo>
                    <a:pt x="8695" y="8987"/>
                  </a:lnTo>
                  <a:lnTo>
                    <a:pt x="8695" y="8987"/>
                  </a:lnTo>
                  <a:lnTo>
                    <a:pt x="8744" y="9060"/>
                  </a:lnTo>
                  <a:lnTo>
                    <a:pt x="8793" y="9158"/>
                  </a:lnTo>
                  <a:lnTo>
                    <a:pt x="8817" y="9231"/>
                  </a:lnTo>
                  <a:lnTo>
                    <a:pt x="8841" y="9328"/>
                  </a:lnTo>
                  <a:lnTo>
                    <a:pt x="8817" y="9426"/>
                  </a:lnTo>
                  <a:lnTo>
                    <a:pt x="8793" y="9523"/>
                  </a:lnTo>
                  <a:lnTo>
                    <a:pt x="8744" y="9596"/>
                  </a:lnTo>
                  <a:lnTo>
                    <a:pt x="8695" y="9669"/>
                  </a:lnTo>
                  <a:lnTo>
                    <a:pt x="6162" y="12202"/>
                  </a:lnTo>
                  <a:close/>
                  <a:moveTo>
                    <a:pt x="13396" y="7307"/>
                  </a:moveTo>
                  <a:lnTo>
                    <a:pt x="13396" y="7307"/>
                  </a:lnTo>
                  <a:lnTo>
                    <a:pt x="13274" y="7404"/>
                  </a:lnTo>
                  <a:lnTo>
                    <a:pt x="13152" y="7477"/>
                  </a:lnTo>
                  <a:lnTo>
                    <a:pt x="13006" y="7526"/>
                  </a:lnTo>
                  <a:lnTo>
                    <a:pt x="12836" y="7550"/>
                  </a:lnTo>
                  <a:lnTo>
                    <a:pt x="12689" y="7526"/>
                  </a:lnTo>
                  <a:lnTo>
                    <a:pt x="12543" y="7477"/>
                  </a:lnTo>
                  <a:lnTo>
                    <a:pt x="12421" y="7404"/>
                  </a:lnTo>
                  <a:lnTo>
                    <a:pt x="12300" y="7307"/>
                  </a:lnTo>
                  <a:lnTo>
                    <a:pt x="10376" y="5383"/>
                  </a:lnTo>
                  <a:lnTo>
                    <a:pt x="10376" y="5383"/>
                  </a:lnTo>
                  <a:lnTo>
                    <a:pt x="10278" y="5261"/>
                  </a:lnTo>
                  <a:lnTo>
                    <a:pt x="10205" y="5139"/>
                  </a:lnTo>
                  <a:lnTo>
                    <a:pt x="10156" y="4993"/>
                  </a:lnTo>
                  <a:lnTo>
                    <a:pt x="10132" y="4847"/>
                  </a:lnTo>
                  <a:lnTo>
                    <a:pt x="10156" y="4676"/>
                  </a:lnTo>
                  <a:lnTo>
                    <a:pt x="10205" y="4530"/>
                  </a:lnTo>
                  <a:lnTo>
                    <a:pt x="10278" y="4408"/>
                  </a:lnTo>
                  <a:lnTo>
                    <a:pt x="10376" y="4287"/>
                  </a:lnTo>
                  <a:lnTo>
                    <a:pt x="10376" y="4287"/>
                  </a:lnTo>
                  <a:lnTo>
                    <a:pt x="11326" y="3313"/>
                  </a:lnTo>
                  <a:lnTo>
                    <a:pt x="11326" y="3313"/>
                  </a:lnTo>
                  <a:lnTo>
                    <a:pt x="11496" y="3166"/>
                  </a:lnTo>
                  <a:lnTo>
                    <a:pt x="11666" y="3045"/>
                  </a:lnTo>
                  <a:lnTo>
                    <a:pt x="11861" y="2947"/>
                  </a:lnTo>
                  <a:lnTo>
                    <a:pt x="12032" y="2850"/>
                  </a:lnTo>
                  <a:lnTo>
                    <a:pt x="12227" y="2777"/>
                  </a:lnTo>
                  <a:lnTo>
                    <a:pt x="12446" y="2728"/>
                  </a:lnTo>
                  <a:lnTo>
                    <a:pt x="12641" y="2704"/>
                  </a:lnTo>
                  <a:lnTo>
                    <a:pt x="12836" y="2704"/>
                  </a:lnTo>
                  <a:lnTo>
                    <a:pt x="13055" y="2704"/>
                  </a:lnTo>
                  <a:lnTo>
                    <a:pt x="13250" y="2728"/>
                  </a:lnTo>
                  <a:lnTo>
                    <a:pt x="13469" y="2777"/>
                  </a:lnTo>
                  <a:lnTo>
                    <a:pt x="13664" y="2850"/>
                  </a:lnTo>
                  <a:lnTo>
                    <a:pt x="13834" y="2947"/>
                  </a:lnTo>
                  <a:lnTo>
                    <a:pt x="14029" y="3045"/>
                  </a:lnTo>
                  <a:lnTo>
                    <a:pt x="14199" y="3166"/>
                  </a:lnTo>
                  <a:lnTo>
                    <a:pt x="14370" y="3313"/>
                  </a:lnTo>
                  <a:lnTo>
                    <a:pt x="14370" y="3313"/>
                  </a:lnTo>
                  <a:lnTo>
                    <a:pt x="14516" y="3483"/>
                  </a:lnTo>
                  <a:lnTo>
                    <a:pt x="14638" y="3653"/>
                  </a:lnTo>
                  <a:lnTo>
                    <a:pt x="14735" y="3848"/>
                  </a:lnTo>
                  <a:lnTo>
                    <a:pt x="14833" y="4019"/>
                  </a:lnTo>
                  <a:lnTo>
                    <a:pt x="14906" y="4214"/>
                  </a:lnTo>
                  <a:lnTo>
                    <a:pt x="14954" y="4433"/>
                  </a:lnTo>
                  <a:lnTo>
                    <a:pt x="14979" y="4628"/>
                  </a:lnTo>
                  <a:lnTo>
                    <a:pt x="14979" y="4847"/>
                  </a:lnTo>
                  <a:lnTo>
                    <a:pt x="14979" y="5042"/>
                  </a:lnTo>
                  <a:lnTo>
                    <a:pt x="14954" y="5237"/>
                  </a:lnTo>
                  <a:lnTo>
                    <a:pt x="14906" y="5456"/>
                  </a:lnTo>
                  <a:lnTo>
                    <a:pt x="14833" y="5651"/>
                  </a:lnTo>
                  <a:lnTo>
                    <a:pt x="14735" y="5821"/>
                  </a:lnTo>
                  <a:lnTo>
                    <a:pt x="14638" y="6016"/>
                  </a:lnTo>
                  <a:lnTo>
                    <a:pt x="14516" y="6186"/>
                  </a:lnTo>
                  <a:lnTo>
                    <a:pt x="14370" y="6357"/>
                  </a:lnTo>
                  <a:lnTo>
                    <a:pt x="14370" y="6357"/>
                  </a:lnTo>
                  <a:lnTo>
                    <a:pt x="13396" y="7307"/>
                  </a:lnTo>
                  <a:lnTo>
                    <a:pt x="13396" y="7307"/>
                  </a:lnTo>
                  <a:close/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8" name="Google Shape;168;p23"/>
            <p:cNvSpPr/>
            <p:nvPr/>
          </p:nvSpPr>
          <p:spPr>
            <a:xfrm>
              <a:off x="595725" y="4668875"/>
              <a:ext cx="73100" cy="73100"/>
            </a:xfrm>
            <a:custGeom>
              <a:avLst/>
              <a:gdLst/>
              <a:ahLst/>
              <a:cxnLst/>
              <a:rect l="l" t="t" r="r" b="b"/>
              <a:pathLst>
                <a:path w="2924" h="2924" fill="none" extrusionOk="0">
                  <a:moveTo>
                    <a:pt x="2656" y="269"/>
                  </a:moveTo>
                  <a:lnTo>
                    <a:pt x="2656" y="269"/>
                  </a:lnTo>
                  <a:lnTo>
                    <a:pt x="2509" y="147"/>
                  </a:lnTo>
                  <a:lnTo>
                    <a:pt x="2363" y="74"/>
                  </a:lnTo>
                  <a:lnTo>
                    <a:pt x="2193" y="25"/>
                  </a:lnTo>
                  <a:lnTo>
                    <a:pt x="2022" y="1"/>
                  </a:lnTo>
                  <a:lnTo>
                    <a:pt x="1852" y="25"/>
                  </a:lnTo>
                  <a:lnTo>
                    <a:pt x="1681" y="74"/>
                  </a:lnTo>
                  <a:lnTo>
                    <a:pt x="1511" y="147"/>
                  </a:lnTo>
                  <a:lnTo>
                    <a:pt x="1365" y="269"/>
                  </a:lnTo>
                  <a:lnTo>
                    <a:pt x="1365" y="269"/>
                  </a:lnTo>
                  <a:lnTo>
                    <a:pt x="1219" y="488"/>
                  </a:lnTo>
                  <a:lnTo>
                    <a:pt x="999" y="829"/>
                  </a:lnTo>
                  <a:lnTo>
                    <a:pt x="561" y="1730"/>
                  </a:lnTo>
                  <a:lnTo>
                    <a:pt x="171" y="2558"/>
                  </a:lnTo>
                  <a:lnTo>
                    <a:pt x="1" y="2924"/>
                  </a:lnTo>
                  <a:lnTo>
                    <a:pt x="1" y="2924"/>
                  </a:lnTo>
                  <a:lnTo>
                    <a:pt x="366" y="2753"/>
                  </a:lnTo>
                  <a:lnTo>
                    <a:pt x="1194" y="2363"/>
                  </a:lnTo>
                  <a:lnTo>
                    <a:pt x="2095" y="1925"/>
                  </a:lnTo>
                  <a:lnTo>
                    <a:pt x="2436" y="1706"/>
                  </a:lnTo>
                  <a:lnTo>
                    <a:pt x="2656" y="1560"/>
                  </a:lnTo>
                  <a:lnTo>
                    <a:pt x="2656" y="1560"/>
                  </a:lnTo>
                  <a:lnTo>
                    <a:pt x="2777" y="1414"/>
                  </a:lnTo>
                  <a:lnTo>
                    <a:pt x="2850" y="1243"/>
                  </a:lnTo>
                  <a:lnTo>
                    <a:pt x="2899" y="1073"/>
                  </a:lnTo>
                  <a:lnTo>
                    <a:pt x="2923" y="902"/>
                  </a:lnTo>
                  <a:lnTo>
                    <a:pt x="2899" y="732"/>
                  </a:lnTo>
                  <a:lnTo>
                    <a:pt x="2850" y="561"/>
                  </a:lnTo>
                  <a:lnTo>
                    <a:pt x="2777" y="415"/>
                  </a:lnTo>
                  <a:lnTo>
                    <a:pt x="2656" y="269"/>
                  </a:lnTo>
                  <a:lnTo>
                    <a:pt x="2656" y="269"/>
                  </a:lnTo>
                  <a:close/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69" name="Google Shape;169;p23"/>
            <p:cNvSpPr/>
            <p:nvPr/>
          </p:nvSpPr>
          <p:spPr>
            <a:xfrm>
              <a:off x="652350" y="4711500"/>
              <a:ext cx="46925" cy="46925"/>
            </a:xfrm>
            <a:custGeom>
              <a:avLst/>
              <a:gdLst/>
              <a:ahLst/>
              <a:cxnLst/>
              <a:rect l="l" t="t" r="r" b="b"/>
              <a:pathLst>
                <a:path w="1877" h="1877" fill="none" extrusionOk="0">
                  <a:moveTo>
                    <a:pt x="1657" y="244"/>
                  </a:moveTo>
                  <a:lnTo>
                    <a:pt x="1657" y="244"/>
                  </a:lnTo>
                  <a:lnTo>
                    <a:pt x="1535" y="147"/>
                  </a:lnTo>
                  <a:lnTo>
                    <a:pt x="1413" y="74"/>
                  </a:lnTo>
                  <a:lnTo>
                    <a:pt x="1267" y="25"/>
                  </a:lnTo>
                  <a:lnTo>
                    <a:pt x="1121" y="1"/>
                  </a:lnTo>
                  <a:lnTo>
                    <a:pt x="975" y="25"/>
                  </a:lnTo>
                  <a:lnTo>
                    <a:pt x="829" y="74"/>
                  </a:lnTo>
                  <a:lnTo>
                    <a:pt x="707" y="147"/>
                  </a:lnTo>
                  <a:lnTo>
                    <a:pt x="585" y="244"/>
                  </a:lnTo>
                  <a:lnTo>
                    <a:pt x="585" y="244"/>
                  </a:lnTo>
                  <a:lnTo>
                    <a:pt x="464" y="391"/>
                  </a:lnTo>
                  <a:lnTo>
                    <a:pt x="366" y="610"/>
                  </a:lnTo>
                  <a:lnTo>
                    <a:pt x="269" y="878"/>
                  </a:lnTo>
                  <a:lnTo>
                    <a:pt x="171" y="1170"/>
                  </a:lnTo>
                  <a:lnTo>
                    <a:pt x="50" y="1681"/>
                  </a:lnTo>
                  <a:lnTo>
                    <a:pt x="1" y="1876"/>
                  </a:lnTo>
                  <a:lnTo>
                    <a:pt x="1" y="1876"/>
                  </a:lnTo>
                  <a:lnTo>
                    <a:pt x="220" y="1852"/>
                  </a:lnTo>
                  <a:lnTo>
                    <a:pt x="731" y="1706"/>
                  </a:lnTo>
                  <a:lnTo>
                    <a:pt x="999" y="1633"/>
                  </a:lnTo>
                  <a:lnTo>
                    <a:pt x="1267" y="1535"/>
                  </a:lnTo>
                  <a:lnTo>
                    <a:pt x="1511" y="1413"/>
                  </a:lnTo>
                  <a:lnTo>
                    <a:pt x="1657" y="1316"/>
                  </a:lnTo>
                  <a:lnTo>
                    <a:pt x="1657" y="1316"/>
                  </a:lnTo>
                  <a:lnTo>
                    <a:pt x="1754" y="1194"/>
                  </a:lnTo>
                  <a:lnTo>
                    <a:pt x="1827" y="1048"/>
                  </a:lnTo>
                  <a:lnTo>
                    <a:pt x="1876" y="926"/>
                  </a:lnTo>
                  <a:lnTo>
                    <a:pt x="1876" y="780"/>
                  </a:lnTo>
                  <a:lnTo>
                    <a:pt x="1876" y="634"/>
                  </a:lnTo>
                  <a:lnTo>
                    <a:pt x="1827" y="488"/>
                  </a:lnTo>
                  <a:lnTo>
                    <a:pt x="1754" y="366"/>
                  </a:lnTo>
                  <a:lnTo>
                    <a:pt x="1657" y="244"/>
                  </a:lnTo>
                  <a:lnTo>
                    <a:pt x="1657" y="244"/>
                  </a:lnTo>
                  <a:close/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sp>
          <p:nvSpPr>
            <p:cNvPr id="170" name="Google Shape;170;p23"/>
            <p:cNvSpPr/>
            <p:nvPr/>
          </p:nvSpPr>
          <p:spPr>
            <a:xfrm>
              <a:off x="579300" y="4638450"/>
              <a:ext cx="46900" cy="46900"/>
            </a:xfrm>
            <a:custGeom>
              <a:avLst/>
              <a:gdLst/>
              <a:ahLst/>
              <a:cxnLst/>
              <a:rect l="l" t="t" r="r" b="b"/>
              <a:pathLst>
                <a:path w="1876" h="1876" fill="none" extrusionOk="0">
                  <a:moveTo>
                    <a:pt x="1632" y="219"/>
                  </a:moveTo>
                  <a:lnTo>
                    <a:pt x="1632" y="219"/>
                  </a:lnTo>
                  <a:lnTo>
                    <a:pt x="1510" y="122"/>
                  </a:lnTo>
                  <a:lnTo>
                    <a:pt x="1388" y="49"/>
                  </a:lnTo>
                  <a:lnTo>
                    <a:pt x="1242" y="0"/>
                  </a:lnTo>
                  <a:lnTo>
                    <a:pt x="1096" y="0"/>
                  </a:lnTo>
                  <a:lnTo>
                    <a:pt x="950" y="0"/>
                  </a:lnTo>
                  <a:lnTo>
                    <a:pt x="828" y="49"/>
                  </a:lnTo>
                  <a:lnTo>
                    <a:pt x="682" y="122"/>
                  </a:lnTo>
                  <a:lnTo>
                    <a:pt x="560" y="219"/>
                  </a:lnTo>
                  <a:lnTo>
                    <a:pt x="560" y="219"/>
                  </a:lnTo>
                  <a:lnTo>
                    <a:pt x="463" y="366"/>
                  </a:lnTo>
                  <a:lnTo>
                    <a:pt x="341" y="609"/>
                  </a:lnTo>
                  <a:lnTo>
                    <a:pt x="244" y="877"/>
                  </a:lnTo>
                  <a:lnTo>
                    <a:pt x="171" y="1145"/>
                  </a:lnTo>
                  <a:lnTo>
                    <a:pt x="25" y="1656"/>
                  </a:lnTo>
                  <a:lnTo>
                    <a:pt x="0" y="1876"/>
                  </a:lnTo>
                  <a:lnTo>
                    <a:pt x="0" y="1876"/>
                  </a:lnTo>
                  <a:lnTo>
                    <a:pt x="195" y="1827"/>
                  </a:lnTo>
                  <a:lnTo>
                    <a:pt x="707" y="1705"/>
                  </a:lnTo>
                  <a:lnTo>
                    <a:pt x="999" y="1608"/>
                  </a:lnTo>
                  <a:lnTo>
                    <a:pt x="1267" y="1510"/>
                  </a:lnTo>
                  <a:lnTo>
                    <a:pt x="1486" y="1413"/>
                  </a:lnTo>
                  <a:lnTo>
                    <a:pt x="1632" y="1291"/>
                  </a:lnTo>
                  <a:lnTo>
                    <a:pt x="1632" y="1291"/>
                  </a:lnTo>
                  <a:lnTo>
                    <a:pt x="1729" y="1169"/>
                  </a:lnTo>
                  <a:lnTo>
                    <a:pt x="1802" y="1048"/>
                  </a:lnTo>
                  <a:lnTo>
                    <a:pt x="1851" y="901"/>
                  </a:lnTo>
                  <a:lnTo>
                    <a:pt x="1876" y="755"/>
                  </a:lnTo>
                  <a:lnTo>
                    <a:pt x="1851" y="609"/>
                  </a:lnTo>
                  <a:lnTo>
                    <a:pt x="1802" y="463"/>
                  </a:lnTo>
                  <a:lnTo>
                    <a:pt x="1729" y="341"/>
                  </a:lnTo>
                  <a:lnTo>
                    <a:pt x="1632" y="219"/>
                  </a:lnTo>
                  <a:lnTo>
                    <a:pt x="1632" y="219"/>
                  </a:lnTo>
                  <a:close/>
                </a:path>
              </a:pathLst>
            </a:custGeom>
            <a:noFill/>
            <a:ln w="19050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</p:grpSp>
      <p:sp>
        <p:nvSpPr>
          <p:cNvPr id="171" name="Google Shape;171;p23"/>
          <p:cNvSpPr/>
          <p:nvPr/>
        </p:nvSpPr>
        <p:spPr>
          <a:xfrm>
            <a:off x="7136112" y="713297"/>
            <a:ext cx="248676" cy="237445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2" name="Google Shape;172;p23"/>
          <p:cNvSpPr/>
          <p:nvPr/>
        </p:nvSpPr>
        <p:spPr>
          <a:xfrm rot="2697569">
            <a:off x="8458968" y="1967717"/>
            <a:ext cx="377468" cy="360421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3" name="Google Shape;173;p23"/>
          <p:cNvSpPr/>
          <p:nvPr/>
        </p:nvSpPr>
        <p:spPr>
          <a:xfrm>
            <a:off x="8347553" y="1723095"/>
            <a:ext cx="151199" cy="144406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4" name="Google Shape;174;p23"/>
          <p:cNvSpPr/>
          <p:nvPr/>
        </p:nvSpPr>
        <p:spPr>
          <a:xfrm rot="1280187">
            <a:off x="6583368" y="1870755"/>
            <a:ext cx="151179" cy="144398"/>
          </a:xfrm>
          <a:custGeom>
            <a:avLst/>
            <a:gdLst/>
            <a:ahLst/>
            <a:cxnLst/>
            <a:rect l="l" t="t" r="r" b="b"/>
            <a:pathLst>
              <a:path w="15101" h="14419" fill="none" extrusionOk="0">
                <a:moveTo>
                  <a:pt x="7234" y="293"/>
                </a:moveTo>
                <a:lnTo>
                  <a:pt x="7234" y="293"/>
                </a:lnTo>
                <a:lnTo>
                  <a:pt x="7307" y="171"/>
                </a:lnTo>
                <a:lnTo>
                  <a:pt x="7380" y="74"/>
                </a:lnTo>
                <a:lnTo>
                  <a:pt x="7477" y="25"/>
                </a:lnTo>
                <a:lnTo>
                  <a:pt x="7550" y="1"/>
                </a:lnTo>
                <a:lnTo>
                  <a:pt x="7623" y="25"/>
                </a:lnTo>
                <a:lnTo>
                  <a:pt x="7721" y="74"/>
                </a:lnTo>
                <a:lnTo>
                  <a:pt x="7794" y="171"/>
                </a:lnTo>
                <a:lnTo>
                  <a:pt x="7867" y="293"/>
                </a:lnTo>
                <a:lnTo>
                  <a:pt x="9523" y="4092"/>
                </a:lnTo>
                <a:lnTo>
                  <a:pt x="9523" y="4092"/>
                </a:lnTo>
                <a:lnTo>
                  <a:pt x="9596" y="4214"/>
                </a:lnTo>
                <a:lnTo>
                  <a:pt x="9718" y="4360"/>
                </a:lnTo>
                <a:lnTo>
                  <a:pt x="9840" y="4482"/>
                </a:lnTo>
                <a:lnTo>
                  <a:pt x="9986" y="4604"/>
                </a:lnTo>
                <a:lnTo>
                  <a:pt x="10132" y="4701"/>
                </a:lnTo>
                <a:lnTo>
                  <a:pt x="10302" y="4774"/>
                </a:lnTo>
                <a:lnTo>
                  <a:pt x="10449" y="4847"/>
                </a:lnTo>
                <a:lnTo>
                  <a:pt x="10619" y="4872"/>
                </a:lnTo>
                <a:lnTo>
                  <a:pt x="14711" y="5286"/>
                </a:lnTo>
                <a:lnTo>
                  <a:pt x="14711" y="5286"/>
                </a:lnTo>
                <a:lnTo>
                  <a:pt x="14857" y="5310"/>
                </a:lnTo>
                <a:lnTo>
                  <a:pt x="14979" y="5359"/>
                </a:lnTo>
                <a:lnTo>
                  <a:pt x="15052" y="5407"/>
                </a:lnTo>
                <a:lnTo>
                  <a:pt x="15100" y="5505"/>
                </a:lnTo>
                <a:lnTo>
                  <a:pt x="15100" y="5578"/>
                </a:lnTo>
                <a:lnTo>
                  <a:pt x="15076" y="5675"/>
                </a:lnTo>
                <a:lnTo>
                  <a:pt x="15027" y="5773"/>
                </a:lnTo>
                <a:lnTo>
                  <a:pt x="14906" y="5895"/>
                </a:lnTo>
                <a:lnTo>
                  <a:pt x="11837" y="8622"/>
                </a:lnTo>
                <a:lnTo>
                  <a:pt x="11837" y="8622"/>
                </a:lnTo>
                <a:lnTo>
                  <a:pt x="11715" y="8744"/>
                </a:lnTo>
                <a:lnTo>
                  <a:pt x="11618" y="8890"/>
                </a:lnTo>
                <a:lnTo>
                  <a:pt x="11545" y="9061"/>
                </a:lnTo>
                <a:lnTo>
                  <a:pt x="11472" y="9231"/>
                </a:lnTo>
                <a:lnTo>
                  <a:pt x="11423" y="9402"/>
                </a:lnTo>
                <a:lnTo>
                  <a:pt x="11398" y="9572"/>
                </a:lnTo>
                <a:lnTo>
                  <a:pt x="11398" y="9743"/>
                </a:lnTo>
                <a:lnTo>
                  <a:pt x="11423" y="9913"/>
                </a:lnTo>
                <a:lnTo>
                  <a:pt x="12300" y="13956"/>
                </a:lnTo>
                <a:lnTo>
                  <a:pt x="12300" y="13956"/>
                </a:lnTo>
                <a:lnTo>
                  <a:pt x="12324" y="14102"/>
                </a:lnTo>
                <a:lnTo>
                  <a:pt x="12300" y="14200"/>
                </a:lnTo>
                <a:lnTo>
                  <a:pt x="12275" y="14297"/>
                </a:lnTo>
                <a:lnTo>
                  <a:pt x="12227" y="14370"/>
                </a:lnTo>
                <a:lnTo>
                  <a:pt x="12129" y="14394"/>
                </a:lnTo>
                <a:lnTo>
                  <a:pt x="12032" y="14419"/>
                </a:lnTo>
                <a:lnTo>
                  <a:pt x="11910" y="14370"/>
                </a:lnTo>
                <a:lnTo>
                  <a:pt x="11788" y="14321"/>
                </a:lnTo>
                <a:lnTo>
                  <a:pt x="8232" y="12227"/>
                </a:lnTo>
                <a:lnTo>
                  <a:pt x="8232" y="12227"/>
                </a:lnTo>
                <a:lnTo>
                  <a:pt x="8086" y="12154"/>
                </a:lnTo>
                <a:lnTo>
                  <a:pt x="7916" y="12105"/>
                </a:lnTo>
                <a:lnTo>
                  <a:pt x="7721" y="12081"/>
                </a:lnTo>
                <a:lnTo>
                  <a:pt x="7550" y="12081"/>
                </a:lnTo>
                <a:lnTo>
                  <a:pt x="7380" y="12081"/>
                </a:lnTo>
                <a:lnTo>
                  <a:pt x="7185" y="12105"/>
                </a:lnTo>
                <a:lnTo>
                  <a:pt x="7015" y="12154"/>
                </a:lnTo>
                <a:lnTo>
                  <a:pt x="6868" y="12227"/>
                </a:lnTo>
                <a:lnTo>
                  <a:pt x="3313" y="14321"/>
                </a:lnTo>
                <a:lnTo>
                  <a:pt x="3313" y="14321"/>
                </a:lnTo>
                <a:lnTo>
                  <a:pt x="3191" y="14370"/>
                </a:lnTo>
                <a:lnTo>
                  <a:pt x="3069" y="14419"/>
                </a:lnTo>
                <a:lnTo>
                  <a:pt x="2972" y="14394"/>
                </a:lnTo>
                <a:lnTo>
                  <a:pt x="2874" y="14370"/>
                </a:lnTo>
                <a:lnTo>
                  <a:pt x="2826" y="14297"/>
                </a:lnTo>
                <a:lnTo>
                  <a:pt x="2801" y="14200"/>
                </a:lnTo>
                <a:lnTo>
                  <a:pt x="2777" y="14102"/>
                </a:lnTo>
                <a:lnTo>
                  <a:pt x="2801" y="13956"/>
                </a:lnTo>
                <a:lnTo>
                  <a:pt x="3678" y="9913"/>
                </a:lnTo>
                <a:lnTo>
                  <a:pt x="3678" y="9913"/>
                </a:lnTo>
                <a:lnTo>
                  <a:pt x="3702" y="9743"/>
                </a:lnTo>
                <a:lnTo>
                  <a:pt x="3702" y="9572"/>
                </a:lnTo>
                <a:lnTo>
                  <a:pt x="3678" y="9402"/>
                </a:lnTo>
                <a:lnTo>
                  <a:pt x="3629" y="9231"/>
                </a:lnTo>
                <a:lnTo>
                  <a:pt x="3556" y="9061"/>
                </a:lnTo>
                <a:lnTo>
                  <a:pt x="3483" y="8890"/>
                </a:lnTo>
                <a:lnTo>
                  <a:pt x="3386" y="8744"/>
                </a:lnTo>
                <a:lnTo>
                  <a:pt x="3264" y="8622"/>
                </a:lnTo>
                <a:lnTo>
                  <a:pt x="195" y="5895"/>
                </a:lnTo>
                <a:lnTo>
                  <a:pt x="195" y="5895"/>
                </a:lnTo>
                <a:lnTo>
                  <a:pt x="73" y="5773"/>
                </a:lnTo>
                <a:lnTo>
                  <a:pt x="25" y="5675"/>
                </a:lnTo>
                <a:lnTo>
                  <a:pt x="0" y="5578"/>
                </a:lnTo>
                <a:lnTo>
                  <a:pt x="0" y="5505"/>
                </a:lnTo>
                <a:lnTo>
                  <a:pt x="49" y="5407"/>
                </a:lnTo>
                <a:lnTo>
                  <a:pt x="122" y="5359"/>
                </a:lnTo>
                <a:lnTo>
                  <a:pt x="244" y="5310"/>
                </a:lnTo>
                <a:lnTo>
                  <a:pt x="390" y="5286"/>
                </a:lnTo>
                <a:lnTo>
                  <a:pt x="4482" y="4872"/>
                </a:lnTo>
                <a:lnTo>
                  <a:pt x="4482" y="4872"/>
                </a:lnTo>
                <a:lnTo>
                  <a:pt x="4652" y="4847"/>
                </a:lnTo>
                <a:lnTo>
                  <a:pt x="4798" y="4774"/>
                </a:lnTo>
                <a:lnTo>
                  <a:pt x="4969" y="4701"/>
                </a:lnTo>
                <a:lnTo>
                  <a:pt x="5115" y="4604"/>
                </a:lnTo>
                <a:lnTo>
                  <a:pt x="5261" y="4482"/>
                </a:lnTo>
                <a:lnTo>
                  <a:pt x="5383" y="4360"/>
                </a:lnTo>
                <a:lnTo>
                  <a:pt x="5505" y="4214"/>
                </a:lnTo>
                <a:lnTo>
                  <a:pt x="5578" y="4092"/>
                </a:lnTo>
                <a:lnTo>
                  <a:pt x="7234" y="293"/>
                </a:lnTo>
                <a:close/>
              </a:path>
            </a:pathLst>
          </a:custGeom>
          <a:noFill/>
          <a:ln w="1905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175" name="Google Shape;175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74</a:t>
            </a:fld>
            <a:endParaRPr/>
          </a:p>
        </p:txBody>
      </p:sp>
      <p:sp>
        <p:nvSpPr>
          <p:cNvPr id="176" name="Google Shape;176;p23"/>
          <p:cNvSpPr/>
          <p:nvPr/>
        </p:nvSpPr>
        <p:spPr>
          <a:xfrm>
            <a:off x="1635350" y="2408805"/>
            <a:ext cx="5956025" cy="1074500"/>
          </a:xfrm>
          <a:custGeom>
            <a:avLst/>
            <a:gdLst/>
            <a:ahLst/>
            <a:cxnLst/>
            <a:rect l="l" t="t" r="r" b="b"/>
            <a:pathLst>
              <a:path w="238241" h="42980" extrusionOk="0">
                <a:moveTo>
                  <a:pt x="0" y="14049"/>
                </a:moveTo>
                <a:cubicBezTo>
                  <a:pt x="5476" y="8573"/>
                  <a:pt x="13935" y="7254"/>
                  <a:pt x="21126" y="4377"/>
                </a:cubicBezTo>
                <a:cubicBezTo>
                  <a:pt x="34915" y="-1140"/>
                  <a:pt x="51579" y="-1336"/>
                  <a:pt x="65669" y="3359"/>
                </a:cubicBezTo>
                <a:cubicBezTo>
                  <a:pt x="71835" y="5414"/>
                  <a:pt x="79874" y="8507"/>
                  <a:pt x="81450" y="14813"/>
                </a:cubicBezTo>
                <a:cubicBezTo>
                  <a:pt x="82973" y="20904"/>
                  <a:pt x="84783" y="28176"/>
                  <a:pt x="81704" y="33648"/>
                </a:cubicBezTo>
                <a:cubicBezTo>
                  <a:pt x="77323" y="41435"/>
                  <a:pt x="64779" y="44711"/>
                  <a:pt x="56251" y="42047"/>
                </a:cubicBezTo>
                <a:cubicBezTo>
                  <a:pt x="49198" y="39844"/>
                  <a:pt x="46785" y="28700"/>
                  <a:pt x="48107" y="21430"/>
                </a:cubicBezTo>
                <a:cubicBezTo>
                  <a:pt x="48970" y="16684"/>
                  <a:pt x="53054" y="12574"/>
                  <a:pt x="57270" y="10231"/>
                </a:cubicBezTo>
                <a:cubicBezTo>
                  <a:pt x="87007" y="-6292"/>
                  <a:pt x="121672" y="33365"/>
                  <a:pt x="155264" y="38739"/>
                </a:cubicBezTo>
                <a:cubicBezTo>
                  <a:pt x="174115" y="41755"/>
                  <a:pt x="194150" y="44396"/>
                  <a:pt x="212533" y="39248"/>
                </a:cubicBezTo>
                <a:cubicBezTo>
                  <a:pt x="225473" y="35624"/>
                  <a:pt x="238241" y="21633"/>
                  <a:pt x="238241" y="8195"/>
                </a:cubicBezTo>
              </a:path>
            </a:pathLst>
          </a:custGeom>
          <a:noFill/>
          <a:ln w="9525" cap="flat" cmpd="sng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18" name="Скругленный прямоугольник 17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20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75</a:t>
            </a:fld>
            <a:endParaRPr lang="en"/>
          </a:p>
        </p:txBody>
      </p:sp>
      <p:sp>
        <p:nvSpPr>
          <p:cNvPr id="13" name="Google Shape;212;p25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4350058" cy="514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Наименование: 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</a:rPr>
              <a:t>Строительство новой школы на 528 мест 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Место реализации: </a:t>
            </a:r>
          </a:p>
          <a:p>
            <a:pPr marL="0" indent="0">
              <a:buNone/>
            </a:pPr>
            <a:r>
              <a:rPr lang="ru-RU" sz="1200" b="1" kern="1200" dirty="0" smtClean="0">
                <a:solidFill>
                  <a:prstClr val="black"/>
                </a:solidFill>
                <a:latin typeface="Calibri" pitchFamily="34" charset="0"/>
                <a:cs typeface="Times New Roman" pitchFamily="18" charset="0"/>
              </a:rPr>
              <a:t>с. Троицкое Целинного района </a:t>
            </a:r>
            <a:endParaRPr lang="ru-RU" sz="12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Срок ввода в эксплуатацию: 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</a:rPr>
              <a:t>Сдача объекта в эксплуатацию запланирована в 2020 году.</a:t>
            </a:r>
            <a:endParaRPr lang="ru-RU" sz="1200" b="1" dirty="0" smtClean="0">
              <a:solidFill>
                <a:schemeClr val="accent6">
                  <a:lumMod val="50000"/>
                </a:schemeClr>
              </a:solidFill>
              <a:latin typeface="Calibri" pitchFamily="34" charset="0"/>
            </a:endParaRP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Объем финансирования: 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</a:rPr>
              <a:t>профинансировано в 2019 г. - 170 791,5 тыс.руб., в том числе федерального бюджета – 160 544,0 тыс.рублей, республиканского бюджета – 10 247,5 тыс.рублей</a:t>
            </a:r>
          </a:p>
          <a:p>
            <a:pPr marL="0" indent="0">
              <a:buFontTx/>
              <a:buChar char="-"/>
            </a:pPr>
            <a:r>
              <a:rPr lang="ru-RU" sz="12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</a:rPr>
              <a:t>Мероприятия в рамках госпрограммы и результаты: 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</a:rPr>
              <a:t>Работы проводятся в рамках реализации мероприятий регионального проекта «Современная школа» национального проекта «Образование»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1"/>
                </a:solidFill>
                <a:latin typeface="Calibri" pitchFamily="34" charset="0"/>
              </a:rPr>
              <a:t>Выполнены работы по кладке и перекрытию первого этажа блока В и Г. Ведутся работы по кладке второго этажа В и Г, кладке первого этажа блока А, Б и Д. Степень технической готовности объекта -15%.</a:t>
            </a:r>
          </a:p>
          <a:p>
            <a:pPr marL="0" indent="0">
              <a:buNone/>
            </a:pPr>
            <a:endParaRPr lang="ru-RU" sz="1000" b="1" dirty="0" smtClean="0">
              <a:solidFill>
                <a:schemeClr val="tx1"/>
              </a:solidFill>
              <a:latin typeface="Calibri" pitchFamily="34" charset="0"/>
            </a:endParaRPr>
          </a:p>
          <a:p>
            <a:pPr marL="0" indent="0">
              <a:buNone/>
            </a:pPr>
            <a:endParaRPr dirty="0"/>
          </a:p>
        </p:txBody>
      </p:sp>
      <p:pic>
        <p:nvPicPr>
          <p:cNvPr id="7" name="Рисунок 6" descr="shkola-troicko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782" y="846152"/>
            <a:ext cx="3600000" cy="3128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shkola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1023" y="914398"/>
            <a:ext cx="3636114" cy="32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76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0" y="-1"/>
            <a:ext cx="4527612" cy="514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Наименование: </a:t>
            </a:r>
            <a:r>
              <a:rPr lang="en-US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Строительство новой школы на 275 мест 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Место реализации: </a:t>
            </a:r>
            <a:r>
              <a:rPr lang="ru-RU" sz="1200" b="1" kern="1200" dirty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с. Малые </a:t>
            </a:r>
            <a:r>
              <a:rPr lang="ru-RU" sz="1200" b="1" kern="1200" dirty="0" err="1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Дербеты</a:t>
            </a:r>
            <a:r>
              <a:rPr lang="en-US" sz="1200" b="1" kern="1200" dirty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, </a:t>
            </a:r>
            <a:r>
              <a:rPr lang="ru-RU" sz="1200" b="1" kern="1200" dirty="0" err="1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Малодербетовского</a:t>
            </a:r>
            <a:r>
              <a:rPr lang="ru-RU" sz="1200" b="1" kern="1200" dirty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 района</a:t>
            </a:r>
            <a:endParaRPr lang="ru-RU" sz="12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Срок ввода в эксплуатацию: </a:t>
            </a:r>
            <a:r>
              <a:rPr lang="ru-RU" sz="12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Завершение строительства, ввод в эксплуатацию, достижение целевого показателя запланированы в 2020 году</a:t>
            </a:r>
            <a:endParaRPr lang="ru-RU" sz="12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Объем финансирования: </a:t>
            </a:r>
            <a:r>
              <a:rPr lang="ru-RU" sz="12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профинансировано в 2019 г. - 106 376,9  тыс.руб., в том числе за счет федерального бюджета – 104 249,4  тыс.рублей, республиканского бюджета -  2 127,5  тыс.рублей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Tx/>
              <a:buChar char="-"/>
            </a:pPr>
            <a:r>
              <a:rPr lang="ru-RU" sz="12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Мероприятия в рамках госпрограммы и результаты: </a:t>
            </a:r>
            <a:r>
              <a:rPr lang="ru-RU" sz="12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Работы проводятся в рамках реализации мероприятий регионального проекта «Современная школа» национального проекта «Образование»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Tx/>
              <a:buChar char="-"/>
            </a:pPr>
            <a:r>
              <a:rPr lang="ru-RU" sz="12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Закуплены строительные материалы (кирпичи, блоки, плиты для перекрытия этажей). Выполнены в полном объеме подготовительные, земляные работы. Завершены работы по устройству ленточного фундамента. Ведутся общестроительные работы ниже нуля по устройству подвального этажа,  подготовка работ выше нуля. Общая строительная готовность объекта 15%. 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  <a:defRPr/>
            </a:pPr>
            <a:endParaRPr lang="ru-RU" sz="12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  <a:defRPr/>
            </a:pPr>
            <a:endParaRPr lang="ru-RU" sz="2000" dirty="0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Без названия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5433" y="1450927"/>
            <a:ext cx="3600000" cy="2397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77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0" y="0"/>
            <a:ext cx="4527612" cy="514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Наименование: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«Бюджетное учреждение Республики Калмыкия "Республиканский детский медицинский Центр имени </a:t>
            </a:r>
            <a:r>
              <a:rPr lang="ru-RU" sz="1100" b="1" dirty="0" err="1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Манджиевой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Валентины </a:t>
            </a:r>
            <a:r>
              <a:rPr lang="ru-RU" sz="1100" b="1" dirty="0" err="1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Джаловны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"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Место реализации: </a:t>
            </a:r>
            <a:r>
              <a:rPr lang="ru-RU" sz="1100" b="1" kern="1200" dirty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г. Элиста</a:t>
            </a:r>
            <a:endParaRPr lang="ru-RU" sz="11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Срок ввода в эксплуатацию: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Завершение строительства, ввод в эксплуатацию, достижение целевого показателя запланированы в 2020 году</a:t>
            </a:r>
            <a:endParaRPr lang="ru-RU" sz="11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Объем финансирования: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профинансировано в 2019 г  - 96 907,8  тыс.руб., в том числе за счет федерального бюджета – 89 512,1   тыс.рублей, республиканского бюджета - 7 395,8   тыс.рублей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Tx/>
              <a:buChar char="-"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Мероприятия в рамках госпрограммы и результаты: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Работы проводятся в рамках реализации подпрограммы «Совершенствование оказания медицинской помощи, включая профилактику заболеваний и формирование здорового образа жизни» государственной программы «Развитие здравоохранения Республики Калмыкия»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По объекту выполнены общестроительные работы (кладка ограждающих конструкций, устройство и монтаж железобетонных конструкций, внутренняя отделка), в том числе наружные и внутренние инженерные сети (электрика, водопровод и канализация, отопление и вентиляция) на уровне 4-го этажа. Степень технической готовности  объекта 16,4 %. В 2020 году работы по объекту продолжены.</a:t>
            </a: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</a:pPr>
            <a:endParaRPr lang="ru-RU" sz="11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</a:pPr>
            <a:endParaRPr lang="ru-RU" sz="1100" dirty="0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B97DE325-50BB-774C-998B-AF8DE17EE52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algn="r" rtl="0"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" sz="1000">
                <a:solidFill>
                  <a:srgbClr val="CCCCCC"/>
                </a:solidFill>
                <a:latin typeface="Nunito Sans"/>
                <a:sym typeface="Nunito Sans"/>
              </a:rPr>
              <a:pPr algn="r" rtl="0">
                <a:buClr>
                  <a:srgbClr val="000000"/>
                </a:buClr>
                <a:buFont typeface="Arial"/>
                <a:buNone/>
              </a:pPr>
              <a:t>78</a:t>
            </a:fld>
            <a:endParaRPr lang="en" sz="1000">
              <a:solidFill>
                <a:srgbClr val="CCCCCC"/>
              </a:solidFill>
              <a:latin typeface="Nunito Sans"/>
              <a:sym typeface="Nunito Sans"/>
            </a:endParaRPr>
          </a:p>
        </p:txBody>
      </p:sp>
      <p:sp>
        <p:nvSpPr>
          <p:cNvPr id="10" name="Google Shape;212;p25"/>
          <p:cNvSpPr txBox="1">
            <a:spLocks/>
          </p:cNvSpPr>
          <p:nvPr/>
        </p:nvSpPr>
        <p:spPr>
          <a:xfrm>
            <a:off x="0" y="0"/>
            <a:ext cx="4527612" cy="5143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Наименование: </a:t>
            </a:r>
            <a:r>
              <a:rPr lang="ru-RU" sz="1100" b="1" dirty="0" smtClean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«Дом культуры»</a:t>
            </a:r>
            <a:endParaRPr lang="ru-RU" sz="11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Место реализации: 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п. Чилгир </a:t>
            </a:r>
            <a:r>
              <a:rPr lang="ru-RU" sz="1100" b="1" kern="1200" dirty="0" err="1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Яшкульского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 района, п. </a:t>
            </a:r>
            <a:r>
              <a:rPr lang="ru-RU" sz="1100" b="1" kern="1200" dirty="0" err="1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ШаттаКетченеровского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 района и п. Первомайский </a:t>
            </a:r>
            <a:r>
              <a:rPr lang="ru-RU" sz="1100" b="1" kern="1200" dirty="0" err="1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Приютненского</a:t>
            </a:r>
            <a:r>
              <a:rPr lang="ru-RU" sz="1100" b="1" kern="1200" dirty="0" smtClean="0">
                <a:solidFill>
                  <a:prstClr val="black"/>
                </a:solidFill>
                <a:latin typeface="Calibri" pitchFamily="34" charset="0"/>
                <a:ea typeface="Nunito Sans"/>
                <a:cs typeface="Times New Roman" pitchFamily="18" charset="0"/>
                <a:sym typeface="Nunito Sans"/>
              </a:rPr>
              <a:t> района</a:t>
            </a:r>
            <a:endParaRPr lang="ru-RU" sz="11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Arial"/>
              <a:buNone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Срок ввода в эксплуатацию</a:t>
            </a:r>
            <a:r>
              <a:rPr lang="ru-RU" sz="1100" b="1" dirty="0" smtClean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: 31.12.2019</a:t>
            </a:r>
            <a:endParaRPr lang="ru-RU" sz="1100" b="1" dirty="0">
              <a:solidFill>
                <a:srgbClr val="A2324B">
                  <a:lumMod val="50000"/>
                </a:srgbClr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Объем финансирования: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профинансировано в 2019 г  - </a:t>
            </a:r>
            <a:r>
              <a:rPr lang="ru-RU" sz="1100" b="1" dirty="0" smtClean="0">
                <a:latin typeface="Calibri" pitchFamily="34" charset="0"/>
                <a:ea typeface="Nunito Sans"/>
                <a:cs typeface="Nunito Sans"/>
                <a:sym typeface="Nunito Sans"/>
              </a:rPr>
              <a:t>64 097,7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 тыс.руб., в том числе за счет федерального бюджета </a:t>
            </a:r>
            <a:r>
              <a:rPr lang="ru-RU" sz="1100" b="1" dirty="0" smtClean="0">
                <a:latin typeface="Calibri" pitchFamily="34" charset="0"/>
                <a:ea typeface="Nunito Sans"/>
                <a:cs typeface="Nunito Sans"/>
                <a:sym typeface="Nunito Sans"/>
              </a:rPr>
              <a:t>– 54 719,8 </a:t>
            </a:r>
            <a:r>
              <a:rPr lang="ru-RU" sz="1100" b="1" dirty="0" smtClean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тыс.рублей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, республиканского бюджета </a:t>
            </a:r>
            <a:r>
              <a:rPr lang="ru-RU" sz="1100" b="1" dirty="0" smtClean="0">
                <a:latin typeface="Calibri" pitchFamily="34" charset="0"/>
                <a:ea typeface="Nunito Sans"/>
                <a:cs typeface="Nunito Sans"/>
                <a:sym typeface="Nunito Sans"/>
              </a:rPr>
              <a:t>- 9 377,9 </a:t>
            </a:r>
            <a:r>
              <a:rPr lang="ru-RU" sz="1100" b="1" dirty="0" smtClean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тыс.рублей</a:t>
            </a:r>
            <a:endParaRPr lang="ru-RU" sz="11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Tx/>
              <a:buChar char="-"/>
            </a:pPr>
            <a:r>
              <a:rPr lang="ru-RU" sz="1100" b="1" dirty="0">
                <a:solidFill>
                  <a:srgbClr val="A2324B">
                    <a:lumMod val="50000"/>
                  </a:srgbClr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Мероприятия в рамках госпрограммы и результаты: </a:t>
            </a:r>
            <a:r>
              <a:rPr lang="ru-RU" sz="1100" b="1" dirty="0">
                <a:solidFill>
                  <a:srgbClr val="000000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 Работы проводятся </a:t>
            </a:r>
            <a:r>
              <a:rPr lang="ru-RU" sz="1100" b="1" dirty="0" smtClean="0">
                <a:latin typeface="Calibri" pitchFamily="34" charset="0"/>
                <a:ea typeface="Nunito Sans"/>
                <a:cs typeface="Nunito Sans"/>
                <a:sym typeface="Nunito Sans"/>
              </a:rPr>
              <a:t>в рамках мероприятий регионального проекта «Культурная среда»  национального проекта  «Культура»</a:t>
            </a:r>
            <a:endParaRPr lang="ru-RU" sz="11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</a:pPr>
            <a:endParaRPr lang="ru-RU" sz="1100" b="1" dirty="0">
              <a:solidFill>
                <a:srgbClr val="000000"/>
              </a:solidFill>
              <a:latin typeface="Calibri" pitchFamily="34" charset="0"/>
              <a:ea typeface="Nunito Sans"/>
              <a:cs typeface="Nunito Sans"/>
              <a:sym typeface="Nunito Sans"/>
            </a:endParaRPr>
          </a:p>
          <a:p>
            <a:pPr algn="l" rtl="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Nunito Sans"/>
              <a:buNone/>
            </a:pPr>
            <a:endParaRPr lang="ru-RU" sz="1100" dirty="0">
              <a:solidFill>
                <a:srgbClr val="666666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pic>
        <p:nvPicPr>
          <p:cNvPr id="5" name="Рисунок 4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090" y="199176"/>
            <a:ext cx="3236625" cy="2299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553256994_6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906" y="2949851"/>
            <a:ext cx="3185841" cy="180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9090" y="2589851"/>
            <a:ext cx="3242027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2254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3"/>
          <p:cNvSpPr txBox="1">
            <a:spLocks noGrp="1"/>
          </p:cNvSpPr>
          <p:nvPr>
            <p:ph type="ctrTitle" idx="4294967295"/>
          </p:nvPr>
        </p:nvSpPr>
        <p:spPr>
          <a:xfrm>
            <a:off x="0" y="2289243"/>
            <a:ext cx="9144000" cy="54474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bg1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Республика Калмыкия в рейтингах</a:t>
            </a:r>
            <a:endParaRPr sz="2800" b="1" dirty="0">
              <a:ln w="18000">
                <a:solidFill>
                  <a:schemeClr val="bg1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5" name="Google Shape;175;p2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/>
              <a:pPr/>
              <a:t>79</a:t>
            </a:fld>
            <a:endParaRPr/>
          </a:p>
        </p:txBody>
      </p:sp>
      <p:sp>
        <p:nvSpPr>
          <p:cNvPr id="8" name="Скругленный прямоугольник 7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140427" y="67898"/>
            <a:ext cx="1209675" cy="752475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0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8179004" y="39935"/>
            <a:ext cx="835554" cy="808399"/>
          </a:xfrm>
          <a:prstGeom prst="flowChartConnector">
            <a:avLst/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Google Shape;1416;p46"/>
          <p:cNvSpPr/>
          <p:nvPr/>
        </p:nvSpPr>
        <p:spPr>
          <a:xfrm>
            <a:off x="4348309" y="1744494"/>
            <a:ext cx="525203" cy="544749"/>
          </a:xfrm>
          <a:custGeom>
            <a:avLst/>
            <a:gdLst/>
            <a:ahLst/>
            <a:cxnLst/>
            <a:rect l="l" t="t" r="r" b="b"/>
            <a:pathLst>
              <a:path w="6674" h="5928" extrusionOk="0">
                <a:moveTo>
                  <a:pt x="2443" y="0"/>
                </a:moveTo>
                <a:lnTo>
                  <a:pt x="2275" y="37"/>
                </a:lnTo>
                <a:lnTo>
                  <a:pt x="2126" y="93"/>
                </a:lnTo>
                <a:lnTo>
                  <a:pt x="1995" y="187"/>
                </a:lnTo>
                <a:lnTo>
                  <a:pt x="1846" y="336"/>
                </a:lnTo>
                <a:lnTo>
                  <a:pt x="1753" y="503"/>
                </a:lnTo>
                <a:lnTo>
                  <a:pt x="1697" y="690"/>
                </a:lnTo>
                <a:lnTo>
                  <a:pt x="1660" y="876"/>
                </a:lnTo>
                <a:lnTo>
                  <a:pt x="1678" y="1063"/>
                </a:lnTo>
                <a:lnTo>
                  <a:pt x="1716" y="1249"/>
                </a:lnTo>
                <a:lnTo>
                  <a:pt x="1809" y="1417"/>
                </a:lnTo>
                <a:lnTo>
                  <a:pt x="1921" y="1566"/>
                </a:lnTo>
                <a:lnTo>
                  <a:pt x="3188" y="2889"/>
                </a:lnTo>
                <a:lnTo>
                  <a:pt x="3263" y="2945"/>
                </a:lnTo>
                <a:lnTo>
                  <a:pt x="3337" y="2964"/>
                </a:lnTo>
                <a:lnTo>
                  <a:pt x="3412" y="2945"/>
                </a:lnTo>
                <a:lnTo>
                  <a:pt x="3487" y="2889"/>
                </a:lnTo>
                <a:lnTo>
                  <a:pt x="4754" y="1566"/>
                </a:lnTo>
                <a:lnTo>
                  <a:pt x="4866" y="1417"/>
                </a:lnTo>
                <a:lnTo>
                  <a:pt x="4940" y="1249"/>
                </a:lnTo>
                <a:lnTo>
                  <a:pt x="4996" y="1063"/>
                </a:lnTo>
                <a:lnTo>
                  <a:pt x="5015" y="876"/>
                </a:lnTo>
                <a:lnTo>
                  <a:pt x="4978" y="690"/>
                </a:lnTo>
                <a:lnTo>
                  <a:pt x="4922" y="503"/>
                </a:lnTo>
                <a:lnTo>
                  <a:pt x="4810" y="336"/>
                </a:lnTo>
                <a:lnTo>
                  <a:pt x="4679" y="187"/>
                </a:lnTo>
                <a:lnTo>
                  <a:pt x="4549" y="93"/>
                </a:lnTo>
                <a:lnTo>
                  <a:pt x="4381" y="37"/>
                </a:lnTo>
                <a:lnTo>
                  <a:pt x="4232" y="0"/>
                </a:lnTo>
                <a:lnTo>
                  <a:pt x="4064" y="0"/>
                </a:lnTo>
                <a:lnTo>
                  <a:pt x="3897" y="19"/>
                </a:lnTo>
                <a:lnTo>
                  <a:pt x="3747" y="75"/>
                </a:lnTo>
                <a:lnTo>
                  <a:pt x="3598" y="168"/>
                </a:lnTo>
                <a:lnTo>
                  <a:pt x="3468" y="280"/>
                </a:lnTo>
                <a:lnTo>
                  <a:pt x="3337" y="429"/>
                </a:lnTo>
                <a:lnTo>
                  <a:pt x="3207" y="280"/>
                </a:lnTo>
                <a:lnTo>
                  <a:pt x="3076" y="168"/>
                </a:lnTo>
                <a:lnTo>
                  <a:pt x="2927" y="75"/>
                </a:lnTo>
                <a:lnTo>
                  <a:pt x="2778" y="19"/>
                </a:lnTo>
                <a:lnTo>
                  <a:pt x="2610" y="0"/>
                </a:lnTo>
                <a:close/>
                <a:moveTo>
                  <a:pt x="2219" y="3691"/>
                </a:moveTo>
                <a:lnTo>
                  <a:pt x="1995" y="3728"/>
                </a:lnTo>
                <a:lnTo>
                  <a:pt x="1772" y="3784"/>
                </a:lnTo>
                <a:lnTo>
                  <a:pt x="1548" y="3877"/>
                </a:lnTo>
                <a:lnTo>
                  <a:pt x="1362" y="4008"/>
                </a:lnTo>
                <a:lnTo>
                  <a:pt x="821" y="4436"/>
                </a:lnTo>
                <a:lnTo>
                  <a:pt x="187" y="4436"/>
                </a:lnTo>
                <a:lnTo>
                  <a:pt x="113" y="4455"/>
                </a:lnTo>
                <a:lnTo>
                  <a:pt x="57" y="4492"/>
                </a:lnTo>
                <a:lnTo>
                  <a:pt x="1" y="4548"/>
                </a:lnTo>
                <a:lnTo>
                  <a:pt x="1" y="4623"/>
                </a:lnTo>
                <a:lnTo>
                  <a:pt x="1" y="5741"/>
                </a:lnTo>
                <a:lnTo>
                  <a:pt x="1" y="5816"/>
                </a:lnTo>
                <a:lnTo>
                  <a:pt x="57" y="5872"/>
                </a:lnTo>
                <a:lnTo>
                  <a:pt x="113" y="5909"/>
                </a:lnTo>
                <a:lnTo>
                  <a:pt x="187" y="5928"/>
                </a:lnTo>
                <a:lnTo>
                  <a:pt x="4325" y="5928"/>
                </a:lnTo>
                <a:lnTo>
                  <a:pt x="4437" y="5909"/>
                </a:lnTo>
                <a:lnTo>
                  <a:pt x="4568" y="5890"/>
                </a:lnTo>
                <a:lnTo>
                  <a:pt x="4679" y="5834"/>
                </a:lnTo>
                <a:lnTo>
                  <a:pt x="4791" y="5760"/>
                </a:lnTo>
                <a:lnTo>
                  <a:pt x="6543" y="4362"/>
                </a:lnTo>
                <a:lnTo>
                  <a:pt x="6599" y="4306"/>
                </a:lnTo>
                <a:lnTo>
                  <a:pt x="6637" y="4231"/>
                </a:lnTo>
                <a:lnTo>
                  <a:pt x="6674" y="4157"/>
                </a:lnTo>
                <a:lnTo>
                  <a:pt x="6674" y="4082"/>
                </a:lnTo>
                <a:lnTo>
                  <a:pt x="6674" y="4008"/>
                </a:lnTo>
                <a:lnTo>
                  <a:pt x="6655" y="3933"/>
                </a:lnTo>
                <a:lnTo>
                  <a:pt x="6618" y="3859"/>
                </a:lnTo>
                <a:lnTo>
                  <a:pt x="6543" y="3784"/>
                </a:lnTo>
                <a:lnTo>
                  <a:pt x="6506" y="3747"/>
                </a:lnTo>
                <a:lnTo>
                  <a:pt x="6432" y="3728"/>
                </a:lnTo>
                <a:lnTo>
                  <a:pt x="6376" y="3709"/>
                </a:lnTo>
                <a:lnTo>
                  <a:pt x="6301" y="3709"/>
                </a:lnTo>
                <a:lnTo>
                  <a:pt x="6171" y="3728"/>
                </a:lnTo>
                <a:lnTo>
                  <a:pt x="6115" y="3747"/>
                </a:lnTo>
                <a:lnTo>
                  <a:pt x="6059" y="3784"/>
                </a:lnTo>
                <a:lnTo>
                  <a:pt x="4978" y="4641"/>
                </a:lnTo>
                <a:lnTo>
                  <a:pt x="4885" y="4716"/>
                </a:lnTo>
                <a:lnTo>
                  <a:pt x="4773" y="4772"/>
                </a:lnTo>
                <a:lnTo>
                  <a:pt x="4642" y="4809"/>
                </a:lnTo>
                <a:lnTo>
                  <a:pt x="3095" y="4809"/>
                </a:lnTo>
                <a:lnTo>
                  <a:pt x="3039" y="4772"/>
                </a:lnTo>
                <a:lnTo>
                  <a:pt x="2983" y="4716"/>
                </a:lnTo>
                <a:lnTo>
                  <a:pt x="2965" y="4660"/>
                </a:lnTo>
                <a:lnTo>
                  <a:pt x="2965" y="4586"/>
                </a:lnTo>
                <a:lnTo>
                  <a:pt x="3002" y="4511"/>
                </a:lnTo>
                <a:lnTo>
                  <a:pt x="3076" y="4455"/>
                </a:lnTo>
                <a:lnTo>
                  <a:pt x="3151" y="4436"/>
                </a:lnTo>
                <a:lnTo>
                  <a:pt x="4120" y="4436"/>
                </a:lnTo>
                <a:lnTo>
                  <a:pt x="4195" y="4418"/>
                </a:lnTo>
                <a:lnTo>
                  <a:pt x="4307" y="4362"/>
                </a:lnTo>
                <a:lnTo>
                  <a:pt x="4363" y="4306"/>
                </a:lnTo>
                <a:lnTo>
                  <a:pt x="4400" y="4250"/>
                </a:lnTo>
                <a:lnTo>
                  <a:pt x="4419" y="4194"/>
                </a:lnTo>
                <a:lnTo>
                  <a:pt x="4437" y="4138"/>
                </a:lnTo>
                <a:lnTo>
                  <a:pt x="4456" y="4045"/>
                </a:lnTo>
                <a:lnTo>
                  <a:pt x="4437" y="3970"/>
                </a:lnTo>
                <a:lnTo>
                  <a:pt x="4400" y="3896"/>
                </a:lnTo>
                <a:lnTo>
                  <a:pt x="4363" y="3821"/>
                </a:lnTo>
                <a:lnTo>
                  <a:pt x="4307" y="3784"/>
                </a:lnTo>
                <a:lnTo>
                  <a:pt x="4232" y="3728"/>
                </a:lnTo>
                <a:lnTo>
                  <a:pt x="4158" y="3709"/>
                </a:lnTo>
                <a:lnTo>
                  <a:pt x="4083" y="369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41" y="768100"/>
            <a:ext cx="6440343" cy="646331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Лимиты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</a:t>
            </a:r>
            <a:r>
              <a:rPr lang="ru-RU" sz="1200" b="1" spc="-7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 –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ъ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ем прав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</a:t>
            </a:r>
            <a:r>
              <a:rPr lang="ru-RU" sz="1200" spc="-4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 в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ении)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 принятию и исп</a:t>
            </a:r>
            <a:r>
              <a:rPr lang="ru-RU" sz="1200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лн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нию 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азен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ым у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ч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ж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ен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ем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бюджетных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текущем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финансовом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 плановом</a:t>
            </a:r>
            <a:r>
              <a:rPr lang="ru-RU" sz="1200" spc="26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периоде.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3719748"/>
            <a:ext cx="6440343" cy="461665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Непрограммные</a:t>
            </a:r>
            <a:r>
              <a:rPr lang="ru-RU" sz="1200" b="1" spc="-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расходы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расходные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обязательства, не включенные 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государственные</a:t>
            </a:r>
            <a:r>
              <a:rPr lang="ru-RU" sz="1200" spc="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программы.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408373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Л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Н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1713390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М</a:t>
            </a:r>
            <a:endParaRPr lang="ru-RU" sz="9600" b="1" dirty="0">
              <a:ln w="18000">
                <a:solidFill>
                  <a:srgbClr val="FFFFFF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39" y="2262057"/>
            <a:ext cx="6440343" cy="830997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Межбюджетные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отношения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взаимоотношения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между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публично-правовыми образованиями по вопросам осуществления 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бюджетного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процесса.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Межбюджетные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трансферты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редства, предоставляемые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одним бюджетом бюджетной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системы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РФ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другому</a:t>
            </a:r>
            <a:r>
              <a:rPr lang="ru-RU" sz="1200" spc="27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бюджету.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80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5" name="Google Shape;124;p18"/>
          <p:cNvSpPr txBox="1">
            <a:spLocks/>
          </p:cNvSpPr>
          <p:nvPr/>
        </p:nvSpPr>
        <p:spPr>
          <a:xfrm>
            <a:off x="2592082" y="239949"/>
            <a:ext cx="6551918" cy="1186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>
              <a:lnSpc>
                <a:spcPct val="115000"/>
              </a:lnSpc>
              <a:buClr>
                <a:srgbClr val="CCCCCC"/>
              </a:buClr>
              <a:buSzPts val="1200"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По оценке качества управления региональными финансами, проводимой Минфином России, </a:t>
            </a:r>
          </a:p>
          <a:p>
            <a:pPr lvl="0" algn="ctr">
              <a:lnSpc>
                <a:spcPct val="115000"/>
              </a:lnSpc>
              <a:buClr>
                <a:srgbClr val="CCCCCC"/>
              </a:buClr>
              <a:buSzPts val="1200"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  <a:ea typeface="Nunito Sans"/>
                <a:cs typeface="Nunito Sans"/>
                <a:sym typeface="Nunito Sans"/>
              </a:rPr>
              <a:t>Республика Калмыкия с 2012 года входит во 2-ю группу регионов с надлежащим качеством управления финансами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92082" y="3417651"/>
            <a:ext cx="655191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 рейтинге субъектов Российской Федерации по уровню открытости бюджетных данных за 2019 год, проведенном Центром прикладной экономики по заказу электронного журнала «</a:t>
            </a:r>
            <a:r>
              <a:rPr lang="ru-RU" dirty="0" err="1" smtClean="0">
                <a:solidFill>
                  <a:schemeClr val="bg1"/>
                </a:solidFill>
              </a:rPr>
              <a:t>Госменеджмент</a:t>
            </a:r>
            <a:r>
              <a:rPr lang="ru-RU" dirty="0" smtClean="0">
                <a:solidFill>
                  <a:schemeClr val="bg1"/>
                </a:solidFill>
              </a:rPr>
              <a:t>»,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Республика Калмыкия заняла 39-40 место по Российской Федерации и 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5 место по Южному федеральному округу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7523" y="1426723"/>
            <a:ext cx="2127115" cy="1990928"/>
          </a:xfrm>
          <a:prstGeom prst="roundRect">
            <a:avLst>
              <a:gd name="adj" fmla="val 10000"/>
            </a:avLst>
          </a:prstGeom>
          <a:blipFill rotWithShape="0">
            <a:blip r:embed="rId3">
              <a:grayscl/>
            </a:blip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  <a:alpha val="50000"/>
          </a:schemeClr>
        </a:solidFill>
        <a:effectLst/>
      </p:bgPr>
    </p:bg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557582" y="820546"/>
            <a:ext cx="4612199" cy="2945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2" name="Google Shape;462;p39"/>
          <p:cNvSpPr/>
          <p:nvPr/>
        </p:nvSpPr>
        <p:spPr>
          <a:xfrm>
            <a:off x="3346950" y="612453"/>
            <a:ext cx="5033458" cy="3918604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1905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3" name="Google Shape;463;p39"/>
          <p:cNvSpPr/>
          <p:nvPr/>
        </p:nvSpPr>
        <p:spPr>
          <a:xfrm>
            <a:off x="3557581" y="820546"/>
            <a:ext cx="4612200" cy="29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rgbClr val="980000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464" name="Google Shape;464;p39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FFFFFF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81</a:t>
            </a:fld>
            <a:endParaRPr>
              <a:solidFill>
                <a:srgbClr val="FFFFFF"/>
              </a:solidFill>
            </a:endParaRPr>
          </a:p>
        </p:txBody>
      </p:sp>
      <p:sp>
        <p:nvSpPr>
          <p:cNvPr id="11" name="Блок-схема: альтернативный процесс 1"/>
          <p:cNvSpPr>
            <a:spLocks noChangeArrowheads="1"/>
          </p:cNvSpPr>
          <p:nvPr/>
        </p:nvSpPr>
        <p:spPr bwMode="auto">
          <a:xfrm>
            <a:off x="3557582" y="820546"/>
            <a:ext cx="4612200" cy="29451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Министерство финансов Республики Калмыкия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358000, Республика Калмыкия, г.Элиста, ул.Лермонтова, 3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тел. 8 (84722) 3-54-44, тел./факс 3-54-49</a:t>
            </a: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е-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org@minfinrk.ru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b="1" dirty="0" err="1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Веб-сайт</a:t>
            </a:r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u="sng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http://minfin.kalmregion.ru/</a:t>
            </a:r>
            <a:r>
              <a:rPr lang="en-US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Режим работы:  9.00 – 18.00</a:t>
            </a: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Порядок и время приема граждан </a:t>
            </a:r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 smtClean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2821021"/>
            <a:ext cx="2587557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По вопросам, </a:t>
            </a:r>
          </a:p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связанным с информацией, содержащейся </a:t>
            </a:r>
          </a:p>
          <a:p>
            <a:pPr algn="ctr"/>
            <a:r>
              <a:rPr lang="ru-RU" sz="12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</a:rPr>
              <a:t>в «Бюджете для граждан» обращаться в отдел методологии бюджетного процесса Министерства финансов Республики Калмыкия по тел. (84722) 3-54-70  или по электронному адресу: </a:t>
            </a:r>
            <a:r>
              <a:rPr lang="en-US" sz="1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Times New Roman" pitchFamily="18" charset="0"/>
                <a:hlinkClick r:id="rId6"/>
              </a:rPr>
              <a:t>ufp@minfinrk.ru</a:t>
            </a:r>
            <a:endParaRPr lang="ru-RU" sz="1200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25875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8000">
                  <a:solidFill>
                    <a:srgbClr val="0070C0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itchFamily="34" charset="0"/>
              </a:rPr>
              <a:t>Контактная информация</a:t>
            </a:r>
            <a:endParaRPr lang="ru-RU" sz="2400" b="1" dirty="0">
              <a:ln w="18000">
                <a:solidFill>
                  <a:srgbClr val="0070C0"/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6" name="Скругленный прямоугольник 15">
            <a:extLst>
              <a:ext uri="{FF2B5EF4-FFF2-40B4-BE49-F238E27FC236}">
                <a16:creationId xmlns:a16="http://schemas.microsoft.com/office/drawing/2014/main" xmlns="" id="{551B5B5C-9322-B245-90C8-6869DED92D87}"/>
              </a:ext>
            </a:extLst>
          </p:cNvPr>
          <p:cNvSpPr/>
          <p:nvPr/>
        </p:nvSpPr>
        <p:spPr>
          <a:xfrm>
            <a:off x="3557582" y="830998"/>
            <a:ext cx="450214" cy="323352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7" name="Блок-схема: узел 15">
            <a:extLst>
              <a:ext uri="{FF2B5EF4-FFF2-40B4-BE49-F238E27FC236}">
                <a16:creationId xmlns:a16="http://schemas.microsoft.com/office/drawing/2014/main" xmlns="" id="{7D29C18C-B9BF-8D46-9533-06727332DD49}"/>
              </a:ext>
            </a:extLst>
          </p:cNvPr>
          <p:cNvSpPr/>
          <p:nvPr/>
        </p:nvSpPr>
        <p:spPr>
          <a:xfrm>
            <a:off x="7820870" y="820546"/>
            <a:ext cx="348911" cy="306016"/>
          </a:xfrm>
          <a:prstGeom prst="flowChartConnector">
            <a:avLst/>
          </a:prstGeom>
          <a:blipFill>
            <a:blip r:embed="rId8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>
              <a:buClr>
                <a:srgbClr val="000000"/>
              </a:buClr>
              <a:buFont typeface="Arial"/>
              <a:buNone/>
            </a:pPr>
            <a:endParaRPr lang="ru-RU" sz="1400">
              <a:solidFill>
                <a:srgbClr val="FFFFFF"/>
              </a:solidFill>
              <a:latin typeface="Arial"/>
              <a:ea typeface="+mn-ea"/>
              <a:cs typeface="+mn-cs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50"/>
                            </p:stCondLst>
                            <p:childTnLst>
                              <p:par>
                                <p:cTn id="11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34EAABF0-AB98-9740-81BC-F10125E544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AFCF9A77-854F-0E46-9743-7A3DB5D0443B}"/>
              </a:ext>
            </a:extLst>
          </p:cNvPr>
          <p:cNvSpPr/>
          <p:nvPr/>
        </p:nvSpPr>
        <p:spPr>
          <a:xfrm>
            <a:off x="2665141" y="646846"/>
            <a:ext cx="6440343" cy="1200329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Обоснование бюджетных ассигнований </a:t>
            </a:r>
            <a:r>
              <a:rPr lang="ru-RU" sz="120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- документ,  содержащий  информацию  о  бюджетных  средствах  в  очередном  финансовом   году (очередном финансовом году и плановом периоде).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Отчетный финансовый</a:t>
            </a:r>
            <a:r>
              <a:rPr lang="ru-RU" sz="1200" b="1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предшествующий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текущему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финансовому</a:t>
            </a:r>
            <a:r>
              <a:rPr lang="ru-RU" sz="1200" spc="1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3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году.</a:t>
            </a: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Очередной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финансовый</a:t>
            </a:r>
            <a:r>
              <a:rPr lang="ru-RU" sz="1200" b="1" spc="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 - </a:t>
            </a:r>
            <a:r>
              <a:rPr lang="ru-RU" sz="1200" spc="-2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</a:t>
            </a:r>
            <a:r>
              <a:rPr lang="ru-RU" sz="1200" spc="-4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од</a:t>
            </a:r>
            <a:r>
              <a:rPr lang="ru-RU" sz="1200" spc="-4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следующий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текущим финансовым</a:t>
            </a:r>
            <a:r>
              <a:rPr lang="ru-RU" sz="1200" spc="1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годом.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FEB54DE6-18FD-E340-95E2-EBFAD939C02A}"/>
              </a:ext>
            </a:extLst>
          </p:cNvPr>
          <p:cNvSpPr/>
          <p:nvPr/>
        </p:nvSpPr>
        <p:spPr>
          <a:xfrm>
            <a:off x="2665139" y="2822993"/>
            <a:ext cx="6440343" cy="1754326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Плановый</a:t>
            </a:r>
            <a:r>
              <a:rPr lang="ru-RU" sz="1200" b="1" spc="-8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период  -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ва финансовых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года,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следующие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очередным ф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инансовым</a:t>
            </a:r>
            <a:r>
              <a:rPr lang="ru-RU" sz="1200" spc="13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годом.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Получатель бюджетных средств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(ПБС)  -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орган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государственной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власти (местного самоуправления), орган управления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государственным  внебюджетным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фондом, или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находящееся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ведении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ГРБС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казенное учреждение,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имеющий(ее)  право на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исполнение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своих функций за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счет средств соответствующего</a:t>
            </a:r>
            <a:r>
              <a:rPr lang="ru-RU" sz="1200" spc="22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Профицит</a:t>
            </a:r>
            <a:r>
              <a:rPr lang="ru-RU" sz="1200" b="1" spc="-5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-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ревышение </a:t>
            </a:r>
            <a:r>
              <a:rPr lang="ru-RU" sz="1200" spc="-2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доходов </a:t>
            </a:r>
            <a:r>
              <a:rPr lang="ru-RU" sz="1200" spc="-1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бюджета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над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его</a:t>
            </a:r>
            <a:r>
              <a:rPr lang="ru-RU" sz="1200" spc="6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расходами.</a:t>
            </a:r>
            <a:endParaRPr lang="ru-RU" sz="1200" dirty="0" smtClean="0">
              <a:latin typeface="Calibri" pitchFamily="34" charset="0"/>
              <a:ea typeface="Cambria Math" pitchFamily="18" charset="0"/>
              <a:cs typeface="Calibri" pitchFamily="34" charset="0"/>
            </a:endParaRPr>
          </a:p>
          <a:p>
            <a:pPr marL="171450" indent="-171450" algn="just">
              <a:buFont typeface="Wingdings" pitchFamily="2" charset="2"/>
              <a:buChar char="§"/>
            </a:pP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Публичные</a:t>
            </a:r>
            <a:r>
              <a:rPr lang="ru-RU" sz="1200" b="1" spc="-8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b="1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обязательства  - </a:t>
            </a:r>
            <a:r>
              <a:rPr lang="ru-RU" sz="1200" spc="-5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</a:t>
            </a:r>
            <a:r>
              <a:rPr lang="ru-RU" sz="1200" spc="-10" dirty="0" err="1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бязательства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публично-правового образования, вытекающие из нормативных актов (законов,  постановлений, распоряжений и др.), 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перед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населением, организациями, другими публично-  правовыми</a:t>
            </a:r>
            <a:r>
              <a:rPr lang="ru-RU" sz="1200" spc="-10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 </a:t>
            </a:r>
            <a:r>
              <a:rPr lang="ru-RU" sz="1200" spc="-5" dirty="0" smtClean="0">
                <a:latin typeface="Calibri" pitchFamily="34" charset="0"/>
                <a:ea typeface="Cambria Math" pitchFamily="18" charset="0"/>
                <a:cs typeface="Calibri" pitchFamily="34" charset="0"/>
              </a:rPr>
              <a:t>образованиями.</a:t>
            </a:r>
            <a:endParaRPr lang="ru-RU" sz="1200" dirty="0">
              <a:latin typeface="Calibri" pitchFamily="34" charset="0"/>
              <a:ea typeface="Cambria Math" pitchFamily="18" charset="0"/>
              <a:cs typeface="Calibri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F116D58-8B3B-5C4E-9856-9C0CF7190564}"/>
              </a:ext>
            </a:extLst>
          </p:cNvPr>
          <p:cNvSpPr txBox="1"/>
          <p:nvPr/>
        </p:nvSpPr>
        <p:spPr>
          <a:xfrm>
            <a:off x="677774" y="923841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44FE3F40-0128-B940-85FE-AFB0C0FDA9CE}"/>
              </a:ext>
            </a:extLst>
          </p:cNvPr>
          <p:cNvSpPr txBox="1"/>
          <p:nvPr/>
        </p:nvSpPr>
        <p:spPr>
          <a:xfrm>
            <a:off x="677774" y="3099992"/>
            <a:ext cx="13604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18000">
                  <a:solidFill>
                    <a:srgbClr val="FFFFFF"/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</a:t>
            </a:r>
          </a:p>
        </p:txBody>
      </p:sp>
    </p:spTree>
    <p:extLst>
      <p:ext uri="{BB962C8B-B14F-4D97-AF65-F5344CB8AC3E}">
        <p14:creationId xmlns:p14="http://schemas.microsoft.com/office/powerpoint/2010/main" xmlns="" val="348298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2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5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6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7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9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0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2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5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4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7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8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9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18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4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30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32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3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5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8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0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11_Ulysses template">
  <a:themeElements>
    <a:clrScheme name="Custom 347">
      <a:dk1>
        <a:srgbClr val="000000"/>
      </a:dk1>
      <a:lt1>
        <a:srgbClr val="FFFFFF"/>
      </a:lt1>
      <a:dk2>
        <a:srgbClr val="575E5F"/>
      </a:dk2>
      <a:lt2>
        <a:srgbClr val="E7E4DD"/>
      </a:lt2>
      <a:accent1>
        <a:srgbClr val="F67031"/>
      </a:accent1>
      <a:accent2>
        <a:srgbClr val="FFA400"/>
      </a:accent2>
      <a:accent3>
        <a:srgbClr val="7A7AAA"/>
      </a:accent3>
      <a:accent4>
        <a:srgbClr val="00BCD4"/>
      </a:accent4>
      <a:accent5>
        <a:srgbClr val="F2496F"/>
      </a:accent5>
      <a:accent6>
        <a:srgbClr val="A2324B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2744</TotalTime>
  <Words>9044</Words>
  <Application>Microsoft Office PowerPoint</Application>
  <PresentationFormat>Экран (16:9)</PresentationFormat>
  <Paragraphs>4012</Paragraphs>
  <Slides>81</Slides>
  <Notes>37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30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81</vt:i4>
      </vt:variant>
    </vt:vector>
  </HeadingPairs>
  <TitlesOfParts>
    <vt:vector size="125" baseType="lpstr">
      <vt:lpstr>Arial</vt:lpstr>
      <vt:lpstr>Nunito Sans</vt:lpstr>
      <vt:lpstr>Calibri</vt:lpstr>
      <vt:lpstr>Cambria Math</vt:lpstr>
      <vt:lpstr>Wingdings</vt:lpstr>
      <vt:lpstr>Times New Roman</vt:lpstr>
      <vt:lpstr>Times</vt:lpstr>
      <vt:lpstr>Tahoma</vt:lpstr>
      <vt:lpstr>Georgia</vt:lpstr>
      <vt:lpstr>Garamond</vt:lpstr>
      <vt:lpstr>Calibri Light</vt:lpstr>
      <vt:lpstr>Cambria</vt:lpstr>
      <vt:lpstr>微软雅黑</vt:lpstr>
      <vt:lpstr>Ulysses template</vt:lpstr>
      <vt:lpstr>1_Ulysses template</vt:lpstr>
      <vt:lpstr>5_Ulysses template</vt:lpstr>
      <vt:lpstr>6_Ulysses template</vt:lpstr>
      <vt:lpstr>7_Ulysses template</vt:lpstr>
      <vt:lpstr>8_Ulysses template</vt:lpstr>
      <vt:lpstr>9_Ulysses template</vt:lpstr>
      <vt:lpstr>10_Ulysses template</vt:lpstr>
      <vt:lpstr>11_Ulysses template</vt:lpstr>
      <vt:lpstr>12_Ulysses template</vt:lpstr>
      <vt:lpstr>13_Ulysses template</vt:lpstr>
      <vt:lpstr>14_Ulysses template</vt:lpstr>
      <vt:lpstr>15_Ulysses template</vt:lpstr>
      <vt:lpstr>16_Ulysses template</vt:lpstr>
      <vt:lpstr>17_Ulysses template</vt:lpstr>
      <vt:lpstr>19_Ulysses template</vt:lpstr>
      <vt:lpstr>20_Ulysses template</vt:lpstr>
      <vt:lpstr>22_Ulysses template</vt:lpstr>
      <vt:lpstr>25_Ulysses template</vt:lpstr>
      <vt:lpstr>24_Ulysses template</vt:lpstr>
      <vt:lpstr>27_Ulysses template</vt:lpstr>
      <vt:lpstr>28_Ulysses template</vt:lpstr>
      <vt:lpstr>29_Ulysses template</vt:lpstr>
      <vt:lpstr>18_Ulysses template</vt:lpstr>
      <vt:lpstr>4_Ulysses template</vt:lpstr>
      <vt:lpstr>30_Ulysses template</vt:lpstr>
      <vt:lpstr>32_Ulysses template</vt:lpstr>
      <vt:lpstr>31_Ulysses template</vt:lpstr>
      <vt:lpstr>21_Ulysses template</vt:lpstr>
      <vt:lpstr>2_Ulysses template</vt:lpstr>
      <vt:lpstr>Worksheet</vt:lpstr>
      <vt:lpstr>БЮДЖЕТ ДЛЯ ГРАЖДАН</vt:lpstr>
      <vt:lpstr>Уважаемые жители Республики Калмыкия!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Отдельные показатели социально – экономического развития отраслей экономики Республики Калмыкия за 2017 - 2022 годы Слайды 13 - 15</vt:lpstr>
      <vt:lpstr>Индекс потребительских цен </vt:lpstr>
      <vt:lpstr>Слайд 14</vt:lpstr>
      <vt:lpstr>Слайд 15</vt:lpstr>
      <vt:lpstr>Результаты бюджетной политики, достигнутые в отчетном году Слайды 17 - 18 </vt:lpstr>
      <vt:lpstr>ОСНОВНЫЕ НАПРАВЛЕНИЯ  на 2019 год</vt:lpstr>
      <vt:lpstr>ОСНОВНЫЕ РЕЗУЛЬТАТЫ</vt:lpstr>
      <vt:lpstr>Налоговые и неналоговые доходы республиканского бюджета за 2018-2019 гг. Слайды 20 - 21</vt:lpstr>
      <vt:lpstr>Слайд 20</vt:lpstr>
      <vt:lpstr>Слайд 21</vt:lpstr>
      <vt:lpstr>Поступление имущественных налогов в республиканский бюджет за 2018 – 2019 годы Слайды 23 - 24</vt:lpstr>
      <vt:lpstr>Слайд 23</vt:lpstr>
      <vt:lpstr>Слайд 24</vt:lpstr>
      <vt:lpstr>Основные задачи и направления бюджетной, налоговой и долговой политики Республики Калмыкия на 2020-2022 годы Слайды 26 -27</vt:lpstr>
      <vt:lpstr>Основные задачи и направления</vt:lpstr>
      <vt:lpstr>Слайд 27</vt:lpstr>
      <vt:lpstr>Основные параметры и исполнение республиканского бюджета Слайды 29 - 30</vt:lpstr>
      <vt:lpstr>Слайд 29</vt:lpstr>
      <vt:lpstr>Слайд 30</vt:lpstr>
      <vt:lpstr>Объемы межбюджетных трансфертов, переданных местным бюджетам в 2019 году, тыс.руб. Слайды 32 47  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Основные показатели бюджетов ЮФО  за 2019 год*  (млн.руб.)</vt:lpstr>
      <vt:lpstr>Слайд 50</vt:lpstr>
      <vt:lpstr>Слайд 51</vt:lpstr>
      <vt:lpstr>Слайд 52</vt:lpstr>
      <vt:lpstr>Слайд 53</vt:lpstr>
      <vt:lpstr>Слайд 54</vt:lpstr>
      <vt:lpstr>Государственные программы Республики Калмыкия Слайды 57 -58  </vt:lpstr>
      <vt:lpstr>Слайд 56</vt:lpstr>
      <vt:lpstr>Слайд 57</vt:lpstr>
      <vt:lpstr>Слайд 58</vt:lpstr>
      <vt:lpstr>Основные расходы в сфере «Образование» за 2019 год,  4 620,3 млн.руб.</vt:lpstr>
      <vt:lpstr>Национальный проект «КУЛЬТУРА»  69,6 млн.рублей</vt:lpstr>
      <vt:lpstr>Основные направления расходов республиканского бюджета на культуру и туризм Республики Калмыкия в 2019 году</vt:lpstr>
      <vt:lpstr>Национальный проект «Здравоохранения»  258,3 млн.рублей</vt:lpstr>
      <vt:lpstr>Расходы республиканского бюджета на оказание мер социальной поддержки</vt:lpstr>
      <vt:lpstr>РЕАЛИЗАЦИЯ НАЦИОНАЛЬНОГО ПРОЕКТА «ДЕМОГРАФИЯ»  В 2019 ГОДУ </vt:lpstr>
      <vt:lpstr>Слайд 65</vt:lpstr>
      <vt:lpstr>Расходы на государственную поддержку  сельского хозяйства за 2019 год,  949,9 млн. руб.</vt:lpstr>
      <vt:lpstr>Расходы  дорожного фонда Республики  Калмыкия за 2019,  1 132,9 млн. руб., в т.ч. 705,3 млн. руб. ФБ</vt:lpstr>
      <vt:lpstr>Слайд 68</vt:lpstr>
      <vt:lpstr>Расходы  на обеспечение жильем отдельных категорий граждан  в 2019 году, 182,4 млн.руб.</vt:lpstr>
      <vt:lpstr>Слайд 70</vt:lpstr>
      <vt:lpstr>Финансовая грамотность</vt:lpstr>
      <vt:lpstr>Повышение финансовой  грамотности населения</vt:lpstr>
      <vt:lpstr>План мероприятий  по повышению финансовой грамотности населения Республики Калмыкия:</vt:lpstr>
      <vt:lpstr>Реализация общественно-значимых проектов  в Республике Калмыкия за 2019 год</vt:lpstr>
      <vt:lpstr>Слайд 75</vt:lpstr>
      <vt:lpstr>Слайд 76</vt:lpstr>
      <vt:lpstr>Слайд 77</vt:lpstr>
      <vt:lpstr>Слайд 78</vt:lpstr>
      <vt:lpstr>Республика Калмыкия в рейтингах</vt:lpstr>
      <vt:lpstr>Слайд 80</vt:lpstr>
      <vt:lpstr>Слайд 81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Djungurov_II</dc:creator>
  <cp:lastModifiedBy>Mandzhiev_ZD</cp:lastModifiedBy>
  <cp:revision>272</cp:revision>
  <dcterms:modified xsi:type="dcterms:W3CDTF">2020-06-11T14:21:04Z</dcterms:modified>
</cp:coreProperties>
</file>