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diagrams/colors22.xml" ContentType="application/vnd.openxmlformats-officedocument.drawingml.diagramColors+xml"/>
  <Override PartName="/ppt/slides/slide36.xml" ContentType="application/vnd.openxmlformats-officedocument.presentationml.slide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diagrams/quickStyle17.xml" ContentType="application/vnd.openxmlformats-officedocument.drawingml.diagramStyle+xml"/>
  <Override PartName="/ppt/charts/chart13.xml" ContentType="application/vnd.openxmlformats-officedocument.drawingml.chart+xml"/>
  <Override PartName="/ppt/tableStyles.xml" ContentType="application/vnd.openxmlformats-officedocument.presentationml.tableStyles+xml"/>
  <Override PartName="/ppt/diagrams/layout17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diagrams/quickStyle20.xml" ContentType="application/vnd.openxmlformats-officedocument.drawingml.diagramStyle+xml"/>
  <Override PartName="/ppt/diagrams/colors4.xml" ContentType="application/vnd.openxmlformats-officedocument.drawingml.diagramColors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layout20.xml" ContentType="application/vnd.openxmlformats-officedocument.drawingml.diagramLayout+xml"/>
  <Override PartName="/ppt/slides/slide55.xml" ContentType="application/vnd.openxmlformats-officedocument.presentationml.slide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charts/chart18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Default Extension="emf" ContentType="image/x-emf"/>
  <Override PartName="/ppt/diagrams/data21.xml" ContentType="application/vnd.openxmlformats-officedocument.drawingml.diagramData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diagrams/quickStyle18.xml" ContentType="application/vnd.openxmlformats-officedocument.drawingml.diagramStyle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charts/chart8.xml" ContentType="application/vnd.openxmlformats-officedocument.drawingml.chart+xml"/>
  <Override PartName="/ppt/diagrams/layout18.xml" ContentType="application/vnd.openxmlformats-officedocument.drawingml.diagramLayout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notesSlides/notesSlide8.xml" ContentType="application/vnd.openxmlformats-officedocument.presentationml.notesSlide+xml"/>
  <Override PartName="/ppt/charts/chart10.xml" ContentType="application/vnd.openxmlformats-officedocument.drawingml.chart+xml"/>
  <Default Extension="vml" ContentType="application/vnd.openxmlformats-officedocument.vmlDrawing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charts/chart4.xml" ContentType="application/vnd.openxmlformats-officedocument.drawingml.chart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ppt/diagrams/colors24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diagrams/data15.xml" ContentType="application/vnd.openxmlformats-officedocument.drawingml.diagramData+xml"/>
  <Override PartName="/ppt/diagrams/colors20.xml" ContentType="application/vnd.openxmlformats-officedocument.drawingml.diagramColors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diagrams/data11.xml" ContentType="application/vnd.openxmlformats-officedocument.drawingml.diagramData+xml"/>
  <Override PartName="/ppt/diagrams/quickStyle19.xml" ContentType="application/vnd.openxmlformats-officedocument.drawingml.diagramStyle+xml"/>
  <Override PartName="/ppt/diagrams/data22.xml" ContentType="application/vnd.openxmlformats-officedocument.drawingml.diagramData+xml"/>
  <Default Extension="xls" ContentType="application/vnd.ms-exce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charts/chart15.xml" ContentType="application/vnd.openxmlformats-officedocument.drawingml.char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diagrams/layout19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5.xml" ContentType="application/vnd.openxmlformats-officedocument.drawingml.diagramLayout+xml"/>
  <Override PartName="/ppt/notesSlides/notesSlide9.xml" ContentType="application/vnd.openxmlformats-officedocument.presentationml.notesSlide+xml"/>
  <Override PartName="/ppt/diagrams/quickStyle22.xml" ContentType="application/vnd.openxmlformats-officedocument.drawingml.diagramStyle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charts/chart5.xml" ContentType="application/vnd.openxmlformats-officedocument.drawingml.chart+xml"/>
  <Override PartName="/ppt/diagrams/quickStyle11.xml" ContentType="application/vnd.openxmlformats-officedocument.drawingml.diagramStyle+xml"/>
  <Override PartName="/ppt/diagrams/colors18.xml" ContentType="application/vnd.openxmlformats-officedocument.drawingml.diagramColors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notesSlides/notesSlide5.xml" ContentType="application/vnd.openxmlformats-officedocument.presentationml.notesSlide+xml"/>
  <Override PartName="/ppt/diagrams/layout22.xml" ContentType="application/vnd.openxmlformats-officedocument.drawingml.diagram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ata16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charts/chart16.xml" ContentType="application/vnd.openxmlformats-officedocument.drawingml.char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charts/chart12.xml" ContentType="application/vnd.openxmlformats-officedocument.drawingml.char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charts/chart6.xml" ContentType="application/vnd.openxmlformats-officedocument.drawingml.chart+xml"/>
  <Override PartName="/ppt/diagrams/quickStyle12.xml" ContentType="application/vnd.openxmlformats-officedocument.drawingml.diagramStyle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notesSlides/notesSlide6.xml" ContentType="application/vnd.openxmlformats-officedocument.presentationml.notesSlide+xml"/>
  <Override PartName="/ppt/diagrams/layout23.xml" ContentType="application/vnd.openxmlformats-officedocument.drawingml.diagramLayout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charts/chart2.xml" ContentType="application/vnd.openxmlformats-officedocument.drawingml.chart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slides/slide29.xml" ContentType="application/vnd.openxmlformats-officedocument.presentationml.slide+xml"/>
  <Override PartName="/ppt/diagrams/data17.xml" ContentType="application/vnd.openxmlformats-officedocument.drawingml.diagramData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charts/chart17.xml" ContentType="application/vnd.openxmlformats-officedocument.drawingml.chart+xml"/>
  <Override PartName="/ppt/slides/slide32.xml" ContentType="application/vnd.openxmlformats-officedocument.presentationml.slide+xml"/>
  <Override PartName="/ppt/diagrams/data20.xml" ContentType="application/vnd.openxmlformats-officedocument.drawingml.diagramData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quickStyle24.xml" ContentType="application/vnd.openxmlformats-officedocument.drawingml.diagramStyle+xml"/>
  <Override PartName="/ppt/diagrams/colors8.xml" ContentType="application/vnd.openxmlformats-officedocument.drawingml.diagramColors+xml"/>
  <Override PartName="/ppt/charts/chart7.xml" ContentType="application/vnd.openxmlformats-officedocument.drawingml.chart+xml"/>
  <Override PartName="/ppt/diagrams/quickStyle13.xml" ContentType="application/vnd.openxmlformats-officedocument.drawingml.diagramStyle+xml"/>
  <Override PartName="/ppt/charts/chart20.xml" ContentType="application/vnd.openxmlformats-officedocument.drawingml.chart+xml"/>
  <Override PartName="/ppt/diagrams/layout13.xml" ContentType="application/vnd.openxmlformats-officedocument.drawingml.diagramLayout+xml"/>
  <Override PartName="/ppt/diagrams/layout24.xml" ContentType="application/vnd.openxmlformats-officedocument.drawingml.diagramLayout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diagrams/quickStyle7.xml" ContentType="application/vnd.openxmlformats-officedocument.drawingml.diagramStyle+xml"/>
  <Override PartName="/ppt/slides/slide48.xml" ContentType="application/vnd.openxmlformats-officedocument.presentationml.slide+xml"/>
  <Override PartName="/ppt/diagrams/colors12.xml" ContentType="application/vnd.openxmlformats-officedocument.drawingml.diagramColors+xml"/>
  <Override PartName="/ppt/notesSlides/notesSlide3.xml" ContentType="application/vnd.openxmlformats-officedocument.presentationml.notesSlide+xml"/>
  <Override PartName="/ppt/diagrams/colors23.xml" ContentType="application/vnd.openxmlformats-officedocument.drawingml.diagramColors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diagrams/data14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47" r:id="rId1"/>
    <p:sldMasterId id="2147483761" r:id="rId2"/>
  </p:sldMasterIdLst>
  <p:notesMasterIdLst>
    <p:notesMasterId r:id="rId75"/>
  </p:notesMasterIdLst>
  <p:handoutMasterIdLst>
    <p:handoutMasterId r:id="rId76"/>
  </p:handoutMasterIdLst>
  <p:sldIdLst>
    <p:sldId id="374" r:id="rId3"/>
    <p:sldId id="375" r:id="rId4"/>
    <p:sldId id="376" r:id="rId5"/>
    <p:sldId id="378" r:id="rId6"/>
    <p:sldId id="386" r:id="rId7"/>
    <p:sldId id="367" r:id="rId8"/>
    <p:sldId id="368" r:id="rId9"/>
    <p:sldId id="369" r:id="rId10"/>
    <p:sldId id="370" r:id="rId11"/>
    <p:sldId id="371" r:id="rId12"/>
    <p:sldId id="372" r:id="rId13"/>
    <p:sldId id="391" r:id="rId14"/>
    <p:sldId id="373" r:id="rId15"/>
    <p:sldId id="400" r:id="rId16"/>
    <p:sldId id="393" r:id="rId17"/>
    <p:sldId id="315" r:id="rId18"/>
    <p:sldId id="271" r:id="rId19"/>
    <p:sldId id="329" r:id="rId20"/>
    <p:sldId id="330" r:id="rId21"/>
    <p:sldId id="390" r:id="rId22"/>
    <p:sldId id="332" r:id="rId23"/>
    <p:sldId id="398" r:id="rId24"/>
    <p:sldId id="397" r:id="rId25"/>
    <p:sldId id="424" r:id="rId26"/>
    <p:sldId id="425" r:id="rId27"/>
    <p:sldId id="426" r:id="rId28"/>
    <p:sldId id="474" r:id="rId29"/>
    <p:sldId id="475" r:id="rId30"/>
    <p:sldId id="476" r:id="rId31"/>
    <p:sldId id="477" r:id="rId32"/>
    <p:sldId id="478" r:id="rId33"/>
    <p:sldId id="479" r:id="rId34"/>
    <p:sldId id="480" r:id="rId35"/>
    <p:sldId id="481" r:id="rId36"/>
    <p:sldId id="482" r:id="rId37"/>
    <p:sldId id="483" r:id="rId38"/>
    <p:sldId id="484" r:id="rId39"/>
    <p:sldId id="273" r:id="rId40"/>
    <p:sldId id="342" r:id="rId41"/>
    <p:sldId id="419" r:id="rId42"/>
    <p:sldId id="420" r:id="rId43"/>
    <p:sldId id="421" r:id="rId44"/>
    <p:sldId id="422" r:id="rId45"/>
    <p:sldId id="306" r:id="rId46"/>
    <p:sldId id="459" r:id="rId47"/>
    <p:sldId id="409" r:id="rId48"/>
    <p:sldId id="410" r:id="rId49"/>
    <p:sldId id="411" r:id="rId50"/>
    <p:sldId id="412" r:id="rId51"/>
    <p:sldId id="413" r:id="rId52"/>
    <p:sldId id="437" r:id="rId53"/>
    <p:sldId id="439" r:id="rId54"/>
    <p:sldId id="441" r:id="rId55"/>
    <p:sldId id="460" r:id="rId56"/>
    <p:sldId id="461" r:id="rId57"/>
    <p:sldId id="440" r:id="rId58"/>
    <p:sldId id="462" r:id="rId59"/>
    <p:sldId id="463" r:id="rId60"/>
    <p:sldId id="464" r:id="rId61"/>
    <p:sldId id="442" r:id="rId62"/>
    <p:sldId id="465" r:id="rId63"/>
    <p:sldId id="466" r:id="rId64"/>
    <p:sldId id="467" r:id="rId65"/>
    <p:sldId id="468" r:id="rId66"/>
    <p:sldId id="469" r:id="rId67"/>
    <p:sldId id="470" r:id="rId68"/>
    <p:sldId id="471" r:id="rId69"/>
    <p:sldId id="472" r:id="rId70"/>
    <p:sldId id="473" r:id="rId71"/>
    <p:sldId id="486" r:id="rId72"/>
    <p:sldId id="485" r:id="rId73"/>
    <p:sldId id="304" r:id="rId74"/>
  </p:sldIdLst>
  <p:sldSz cx="9144000" cy="6858000" type="screen4x3"/>
  <p:notesSz cx="6815138" cy="99314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81BD"/>
    <a:srgbClr val="C3D1DD"/>
    <a:srgbClr val="FFCC00"/>
    <a:srgbClr val="475DC9"/>
    <a:srgbClr val="FF6600"/>
    <a:srgbClr val="FF9900"/>
    <a:srgbClr val="249837"/>
    <a:srgbClr val="1EEE72"/>
    <a:srgbClr val="D5DBE3"/>
    <a:srgbClr val="590CC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405" autoAdjust="0"/>
    <p:restoredTop sz="99877" autoAdjust="0"/>
  </p:normalViewPr>
  <p:slideViewPr>
    <p:cSldViewPr>
      <p:cViewPr>
        <p:scale>
          <a:sx n="90" d="100"/>
          <a:sy n="90" d="100"/>
        </p:scale>
        <p:origin x="-480" y="-3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99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2040" y="-72"/>
      </p:cViewPr>
      <p:guideLst>
        <p:guide orient="horz" pos="3128"/>
        <p:guide pos="2147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theme" Target="theme/theme1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0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4"/>
  <c:chart>
    <c:autoTitleDeleted val="1"/>
    <c:plotArea>
      <c:layout>
        <c:manualLayout>
          <c:layoutTarget val="inner"/>
          <c:xMode val="edge"/>
          <c:yMode val="edge"/>
          <c:x val="2.6808703779376863E-4"/>
          <c:y val="5.5555166717993223E-2"/>
          <c:w val="0.99936183423788061"/>
          <c:h val="0.93859710518211559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5.6815180808504423E-2"/>
                  <c:y val="0.17777653349757841"/>
                </c:manualLayout>
              </c:layout>
              <c:showVal val="1"/>
            </c:dLbl>
            <c:dLbl>
              <c:idx val="1"/>
              <c:layout>
                <c:manualLayout>
                  <c:x val="-5.6741130575071956E-2"/>
                  <c:y val="0.14034989486651181"/>
                </c:manualLayout>
              </c:layout>
              <c:showVal val="1"/>
            </c:dLbl>
            <c:dLbl>
              <c:idx val="2"/>
              <c:layout>
                <c:manualLayout>
                  <c:x val="-4.9484189736439414E-2"/>
                  <c:y val="0.14970655452427944"/>
                </c:manualLayout>
              </c:layout>
              <c:showVal val="1"/>
            </c:dLbl>
            <c:dLbl>
              <c:idx val="3"/>
              <c:layout>
                <c:manualLayout>
                  <c:x val="-4.7651441968423122E-2"/>
                  <c:y val="0.14970655452427944"/>
                </c:manualLayout>
              </c:layout>
              <c:showVal val="1"/>
            </c:dLbl>
            <c:dLbl>
              <c:idx val="4"/>
              <c:layout>
                <c:manualLayout>
                  <c:x val="-5.1316937504457788E-2"/>
                  <c:y val="0.14970655452427944"/>
                </c:manualLayout>
              </c:layout>
              <c:showVal val="1"/>
            </c:dLbl>
            <c:dLbl>
              <c:idx val="5"/>
              <c:layout>
                <c:manualLayout>
                  <c:x val="-5.3871920569317333E-2"/>
                  <c:y val="0.22222066687197378"/>
                </c:manualLayout>
              </c:layout>
              <c:showVal val="1"/>
            </c:dLbl>
            <c:dLbl>
              <c:idx val="6"/>
              <c:layout>
                <c:manualLayout>
                  <c:x val="-4.6688997826742192E-2"/>
                  <c:y val="0.28888686693356813"/>
                </c:manualLayout>
              </c:layout>
              <c:showVal val="1"/>
            </c:dLbl>
            <c:dLbl>
              <c:idx val="7"/>
              <c:layout>
                <c:manualLayout>
                  <c:x val="-2.1548768227726812E-2"/>
                  <c:y val="0.2444427335591719"/>
                </c:manualLayout>
              </c:layout>
              <c:showVal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Категория 2</c:v>
                </c:pt>
                <c:pt idx="1">
                  <c:v>Категория 3</c:v>
                </c:pt>
                <c:pt idx="2">
                  <c:v>Категория 4</c:v>
                </c:pt>
                <c:pt idx="3">
                  <c:v>Категория 5</c:v>
                </c:pt>
                <c:pt idx="4">
                  <c:v>Категория 6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72327.199999999997</c:v>
                </c:pt>
                <c:pt idx="1">
                  <c:v>78582.8</c:v>
                </c:pt>
                <c:pt idx="2">
                  <c:v>85214</c:v>
                </c:pt>
                <c:pt idx="3">
                  <c:v>89596.1</c:v>
                </c:pt>
                <c:pt idx="4">
                  <c:v>97631.3</c:v>
                </c:pt>
              </c:numCache>
            </c:numRef>
          </c:val>
        </c:ser>
        <c:dLbls>
          <c:showVal val="1"/>
        </c:dLbls>
        <c:marker val="1"/>
        <c:axId val="55887744"/>
        <c:axId val="55889280"/>
      </c:lineChart>
      <c:catAx>
        <c:axId val="55887744"/>
        <c:scaling>
          <c:orientation val="minMax"/>
        </c:scaling>
        <c:delete val="1"/>
        <c:axPos val="b"/>
        <c:majorTickMark val="none"/>
        <c:tickLblPos val="nextTo"/>
        <c:crossAx val="55889280"/>
        <c:crosses val="autoZero"/>
        <c:auto val="1"/>
        <c:lblAlgn val="ctr"/>
        <c:lblOffset val="100"/>
      </c:catAx>
      <c:valAx>
        <c:axId val="55889280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5588774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8"/>
  <c:chart>
    <c:autoTitleDeleted val="1"/>
    <c:plotArea>
      <c:layout>
        <c:manualLayout>
          <c:layoutTarget val="inner"/>
          <c:xMode val="edge"/>
          <c:yMode val="edge"/>
          <c:x val="3.2850011624552602E-2"/>
          <c:y val="0.13538553380858787"/>
          <c:w val="0.93429997675090004"/>
          <c:h val="0.72922893238283881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1.2057886619835761E-2"/>
                  <c:y val="0.22747448795939948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427,7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1"/>
              <c:layout>
                <c:manualLayout>
                  <c:x val="3.5555306699516453E-3"/>
                  <c:y val="0.1969244128124986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408,9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2"/>
              <c:layout>
                <c:manualLayout>
                  <c:x val="6.2608257449147534E-3"/>
                  <c:y val="-0.22945200856700917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397,5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3"/>
              <c:layout>
                <c:manualLayout>
                  <c:x val="-5.7970608749210424E-3"/>
                  <c:y val="-0.20681513444440858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386,1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4"/>
              <c:layout>
                <c:manualLayout>
                  <c:x val="-5.7970608749210424E-3"/>
                  <c:y val="-0.2338477402148337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374,7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ctr"/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427.7</c:v>
                </c:pt>
                <c:pt idx="1">
                  <c:v>408.9</c:v>
                </c:pt>
                <c:pt idx="2">
                  <c:v>397.5</c:v>
                </c:pt>
                <c:pt idx="3">
                  <c:v>386.1</c:v>
                </c:pt>
                <c:pt idx="4">
                  <c:v>374.4</c:v>
                </c:pt>
              </c:numCache>
            </c:numRef>
          </c:val>
        </c:ser>
        <c:dLbls>
          <c:showVal val="1"/>
        </c:dLbls>
        <c:marker val="1"/>
        <c:axId val="93116672"/>
        <c:axId val="93011968"/>
      </c:lineChart>
      <c:catAx>
        <c:axId val="93116672"/>
        <c:scaling>
          <c:orientation val="minMax"/>
        </c:scaling>
        <c:delete val="1"/>
        <c:axPos val="b"/>
        <c:majorTickMark val="none"/>
        <c:tickLblPos val="nextTo"/>
        <c:crossAx val="93011968"/>
        <c:crosses val="autoZero"/>
        <c:auto val="1"/>
        <c:lblAlgn val="ctr"/>
        <c:lblOffset val="100"/>
      </c:catAx>
      <c:valAx>
        <c:axId val="93011968"/>
        <c:scaling>
          <c:orientation val="minMax"/>
        </c:scaling>
        <c:delete val="1"/>
        <c:axPos val="l"/>
        <c:numFmt formatCode="General" sourceLinked="1"/>
        <c:tickLblPos val="nextTo"/>
        <c:crossAx val="9311667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8"/>
  <c:chart>
    <c:autoTitleDeleted val="1"/>
    <c:plotArea>
      <c:layout>
        <c:manualLayout>
          <c:layoutTarget val="inner"/>
          <c:xMode val="edge"/>
          <c:yMode val="edge"/>
          <c:x val="9.1000856573801067E-2"/>
          <c:y val="0.13140004649821024"/>
          <c:w val="0.84794457636643972"/>
          <c:h val="0.783576394002927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4.3572679778818214E-2"/>
                  <c:y val="-0.11594121749842064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 smtClean="0"/>
                      <a:t>7</a:t>
                    </a:r>
                    <a:r>
                      <a:rPr lang="ru-RU" sz="1400" dirty="0" smtClean="0"/>
                      <a:t>3,54</a:t>
                    </a:r>
                    <a:endParaRPr lang="en-US" sz="1400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-4.0086865396512759E-2"/>
                  <c:y val="-0.1236706319983157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73,99</a:t>
                    </a:r>
                    <a:endParaRPr lang="en-US" sz="1400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-2.7886515058444538E-2"/>
                  <c:y val="0.1236706319983157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74,36</a:t>
                    </a:r>
                    <a:endParaRPr lang="en-US" sz="1400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-4.848450913570318E-2"/>
                  <c:y val="-0.10821180299852599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74,72</a:t>
                    </a:r>
                    <a:endParaRPr lang="en-US" sz="1400" dirty="0"/>
                  </a:p>
                </c:rich>
              </c:tx>
              <c:showVal val="1"/>
            </c:dLbl>
            <c:dLbl>
              <c:idx val="4"/>
              <c:layout>
                <c:manualLayout>
                  <c:x val="-5.2075954256866404E-2"/>
                  <c:y val="0.18550594799747777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75,07</a:t>
                    </a:r>
                    <a:endParaRPr lang="en-US" sz="1400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73.7</c:v>
                </c:pt>
                <c:pt idx="1">
                  <c:v>74</c:v>
                </c:pt>
                <c:pt idx="2">
                  <c:v>74.599999999999994</c:v>
                </c:pt>
                <c:pt idx="3">
                  <c:v>75.3</c:v>
                </c:pt>
                <c:pt idx="4">
                  <c:v>75.3</c:v>
                </c:pt>
              </c:numCache>
            </c:numRef>
          </c:val>
        </c:ser>
        <c:dLbls>
          <c:showVal val="1"/>
        </c:dLbls>
        <c:marker val="1"/>
        <c:axId val="93051904"/>
        <c:axId val="93053696"/>
      </c:lineChart>
      <c:catAx>
        <c:axId val="93051904"/>
        <c:scaling>
          <c:orientation val="minMax"/>
        </c:scaling>
        <c:delete val="1"/>
        <c:axPos val="b"/>
        <c:majorTickMark val="none"/>
        <c:tickLblPos val="nextTo"/>
        <c:crossAx val="93053696"/>
        <c:crosses val="autoZero"/>
        <c:auto val="1"/>
        <c:lblAlgn val="ctr"/>
        <c:lblOffset val="100"/>
      </c:catAx>
      <c:valAx>
        <c:axId val="93053696"/>
        <c:scaling>
          <c:orientation val="minMax"/>
        </c:scaling>
        <c:delete val="1"/>
        <c:axPos val="l"/>
        <c:numFmt formatCode="General" sourceLinked="1"/>
        <c:tickLblPos val="nextTo"/>
        <c:crossAx val="9305190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3"/>
  <c:chart>
    <c:autoTitleDeleted val="1"/>
    <c:plotArea>
      <c:layout>
        <c:manualLayout>
          <c:layoutTarget val="inner"/>
          <c:xMode val="edge"/>
          <c:yMode val="edge"/>
          <c:x val="2.9707457925898607E-2"/>
          <c:y val="8.3412446785008448E-2"/>
          <c:w val="0.88837270819445557"/>
          <c:h val="0.83317510642999704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1.7718617746911741E-3"/>
                  <c:y val="0.15165899415456091"/>
                </c:manualLayout>
              </c:layout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ru-RU" sz="1400" dirty="0" smtClean="0"/>
                      <a:t>28,5%</a:t>
                    </a:r>
                    <a:endParaRPr lang="en-US" sz="1400" dirty="0"/>
                  </a:p>
                </c:rich>
              </c:tx>
              <c:spPr/>
              <c:dLblPos val="ctr"/>
              <c:showVal val="1"/>
            </c:dLbl>
            <c:dLbl>
              <c:idx val="1"/>
              <c:layout>
                <c:manualLayout>
                  <c:x val="1.240303242283821E-2"/>
                  <c:y val="-0.13649309473910842"/>
                </c:manualLayout>
              </c:layout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ru-RU" sz="1400" dirty="0" smtClean="0"/>
                      <a:t>32,6%</a:t>
                    </a:r>
                    <a:endParaRPr lang="en-US" sz="1400" dirty="0"/>
                  </a:p>
                </c:rich>
              </c:tx>
              <c:spPr/>
              <c:dLblPos val="ctr"/>
              <c:showVal val="1"/>
            </c:dLbl>
            <c:dLbl>
              <c:idx val="2"/>
              <c:layout>
                <c:manualLayout>
                  <c:x val="-8.8593088734558768E-3"/>
                  <c:y val="-0.11374424561592072"/>
                </c:manualLayout>
              </c:layout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ru-RU" sz="1400" dirty="0" smtClean="0"/>
                      <a:t>32,4 %</a:t>
                    </a:r>
                    <a:endParaRPr lang="en-US" sz="1400" dirty="0"/>
                  </a:p>
                </c:rich>
              </c:tx>
              <c:spPr/>
              <c:dLblPos val="ctr"/>
              <c:showVal val="1"/>
            </c:dLbl>
            <c:dLbl>
              <c:idx val="3"/>
              <c:layout>
                <c:manualLayout>
                  <c:x val="4.086816862013295E-3"/>
                  <c:y val="-9.857834620046782E-2"/>
                </c:manualLayout>
              </c:layout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ru-RU" sz="1400" dirty="0" smtClean="0"/>
                      <a:t>32</a:t>
                    </a:r>
                    <a:r>
                      <a:rPr lang="en-US" sz="1400" dirty="0" smtClean="0"/>
                      <a:t>,</a:t>
                    </a:r>
                    <a:r>
                      <a:rPr lang="ru-RU" sz="1400" dirty="0" smtClean="0"/>
                      <a:t>2%</a:t>
                    </a:r>
                    <a:endParaRPr lang="en-US" sz="1400" dirty="0"/>
                  </a:p>
                </c:rich>
              </c:tx>
              <c:spPr/>
              <c:dLblPos val="ctr"/>
              <c:showVal val="1"/>
            </c:dLbl>
            <c:dLbl>
              <c:idx val="4"/>
              <c:layout>
                <c:manualLayout>
                  <c:x val="0"/>
                  <c:y val="-0.14407604444683444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32,0%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Pos val="ctr"/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28.5</c:v>
                </c:pt>
                <c:pt idx="1">
                  <c:v>32.6</c:v>
                </c:pt>
                <c:pt idx="2">
                  <c:v>32.4</c:v>
                </c:pt>
                <c:pt idx="3">
                  <c:v>32.200000000000003</c:v>
                </c:pt>
                <c:pt idx="4">
                  <c:v>32</c:v>
                </c:pt>
              </c:numCache>
            </c:numRef>
          </c:val>
        </c:ser>
        <c:dLbls>
          <c:showVal val="1"/>
        </c:dLbls>
        <c:marker val="1"/>
        <c:axId val="93639424"/>
        <c:axId val="93640960"/>
      </c:lineChart>
      <c:catAx>
        <c:axId val="93639424"/>
        <c:scaling>
          <c:orientation val="minMax"/>
        </c:scaling>
        <c:delete val="1"/>
        <c:axPos val="b"/>
        <c:majorTickMark val="none"/>
        <c:tickLblPos val="nextTo"/>
        <c:crossAx val="93640960"/>
        <c:crosses val="autoZero"/>
        <c:auto val="1"/>
        <c:lblAlgn val="ctr"/>
        <c:lblOffset val="100"/>
      </c:catAx>
      <c:valAx>
        <c:axId val="93640960"/>
        <c:scaling>
          <c:orientation val="minMax"/>
        </c:scaling>
        <c:delete val="1"/>
        <c:axPos val="l"/>
        <c:numFmt formatCode="General" sourceLinked="1"/>
        <c:tickLblPos val="nextTo"/>
        <c:crossAx val="9363942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3"/>
  <c:chart>
    <c:autoTitleDeleted val="1"/>
    <c:plotArea>
      <c:layout>
        <c:manualLayout>
          <c:layoutTarget val="inner"/>
          <c:xMode val="edge"/>
          <c:yMode val="edge"/>
          <c:x val="2.0370227796597515E-2"/>
          <c:y val="9.3618150528874247E-2"/>
          <c:w val="0.91666724992301019"/>
          <c:h val="0.81276369894224332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-9.3618150528874247E-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1,541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1"/>
              <c:layout>
                <c:manualLayout>
                  <c:x val="0"/>
                  <c:y val="-0.14468259627189339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1,558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2"/>
              <c:layout>
                <c:manualLayout>
                  <c:x val="-1.0355914572673994E-2"/>
                  <c:y val="-0.16170407818623544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1,582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3"/>
              <c:layout>
                <c:manualLayout>
                  <c:x val="0"/>
                  <c:y val="-0.12766111435755287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1,598</a:t>
                    </a:r>
                    <a:endParaRPr lang="en-US" dirty="0"/>
                  </a:p>
                </c:rich>
              </c:tx>
              <c:dLblPos val="ctr"/>
              <c:showVal val="1"/>
            </c:dLbl>
            <c:dLbl>
              <c:idx val="4"/>
              <c:layout>
                <c:manualLayout>
                  <c:x val="-4.1829772587665265E-3"/>
                  <c:y val="-0.12766111435755287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1,622</a:t>
                    </a:r>
                    <a:endParaRPr lang="en-US" dirty="0"/>
                  </a:p>
                </c:rich>
              </c:tx>
              <c:dLblPos val="ctr"/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ctr"/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1.5409999999999997</c:v>
                </c:pt>
                <c:pt idx="1">
                  <c:v>1.5580000000000001</c:v>
                </c:pt>
                <c:pt idx="2">
                  <c:v>1.5820000000000001</c:v>
                </c:pt>
                <c:pt idx="3">
                  <c:v>1.5980000000000001</c:v>
                </c:pt>
                <c:pt idx="4">
                  <c:v>1.6220000000000001</c:v>
                </c:pt>
              </c:numCache>
            </c:numRef>
          </c:val>
        </c:ser>
        <c:dLbls>
          <c:showVal val="1"/>
        </c:dLbls>
        <c:marker val="1"/>
        <c:axId val="93943296"/>
        <c:axId val="93944832"/>
      </c:lineChart>
      <c:catAx>
        <c:axId val="93943296"/>
        <c:scaling>
          <c:orientation val="minMax"/>
        </c:scaling>
        <c:delete val="1"/>
        <c:axPos val="b"/>
        <c:majorTickMark val="none"/>
        <c:tickLblPos val="nextTo"/>
        <c:crossAx val="93944832"/>
        <c:crosses val="autoZero"/>
        <c:auto val="1"/>
        <c:lblAlgn val="ctr"/>
        <c:lblOffset val="100"/>
      </c:catAx>
      <c:valAx>
        <c:axId val="93944832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9394329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3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3.4080105488533663E-3"/>
                  <c:y val="0.21259125212988078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105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1"/>
              <c:layout>
                <c:manualLayout>
                  <c:x val="1.0223629141475461E-2"/>
                  <c:y val="-0.23496927866986494"/>
                </c:manualLayout>
              </c:layout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ru-RU" sz="1400" dirty="0" smtClean="0"/>
                      <a:t>112,5</a:t>
                    </a:r>
                    <a:endParaRPr lang="en-US" sz="1400" dirty="0"/>
                  </a:p>
                </c:rich>
              </c:tx>
              <c:spPr/>
              <c:dLblPos val="ctr"/>
              <c:showVal val="1"/>
            </c:dLbl>
            <c:dLbl>
              <c:idx val="2"/>
              <c:layout>
                <c:manualLayout>
                  <c:x val="-1.7039381902459064E-3"/>
                  <c:y val="-0.17902421231989671"/>
                </c:manualLayout>
              </c:layout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ru-RU" sz="1400" dirty="0" smtClean="0"/>
                      <a:t>115,6</a:t>
                    </a:r>
                    <a:endParaRPr lang="en-US" sz="1400" dirty="0"/>
                  </a:p>
                </c:rich>
              </c:tx>
              <c:spPr/>
              <c:dLblPos val="ctr"/>
              <c:showVal val="1"/>
            </c:dLbl>
            <c:dLbl>
              <c:idx val="3"/>
              <c:layout>
                <c:manualLayout>
                  <c:x val="-7.7599971355078835E-17"/>
                  <c:y val="-0.20140223885988687"/>
                </c:manualLayout>
              </c:layout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ru-RU" sz="1400" dirty="0" smtClean="0"/>
                      <a:t>88,5</a:t>
                    </a:r>
                    <a:endParaRPr lang="en-US" sz="1400" dirty="0"/>
                  </a:p>
                </c:rich>
              </c:tx>
              <c:spPr/>
              <c:dLblPos val="ctr"/>
              <c:showVal val="1"/>
            </c:dLbl>
            <c:dLbl>
              <c:idx val="4"/>
              <c:layout>
                <c:manualLayout>
                  <c:x val="-2.1163873035425992E-2"/>
                  <c:y val="-0.16783519904990299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92,7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Pos val="ctr"/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105</c:v>
                </c:pt>
                <c:pt idx="1">
                  <c:v>112.5</c:v>
                </c:pt>
                <c:pt idx="2">
                  <c:v>115.6</c:v>
                </c:pt>
                <c:pt idx="3">
                  <c:v>88.5</c:v>
                </c:pt>
                <c:pt idx="4">
                  <c:v>92.7</c:v>
                </c:pt>
              </c:numCache>
            </c:numRef>
          </c:val>
        </c:ser>
        <c:dLbls>
          <c:showVal val="1"/>
        </c:dLbls>
        <c:marker val="1"/>
        <c:axId val="93973888"/>
        <c:axId val="93992064"/>
      </c:lineChart>
      <c:catAx>
        <c:axId val="93973888"/>
        <c:scaling>
          <c:orientation val="minMax"/>
        </c:scaling>
        <c:delete val="1"/>
        <c:axPos val="b"/>
        <c:majorTickMark val="none"/>
        <c:tickLblPos val="nextTo"/>
        <c:crossAx val="93992064"/>
        <c:crosses val="autoZero"/>
        <c:auto val="1"/>
        <c:lblAlgn val="ctr"/>
        <c:lblOffset val="100"/>
      </c:catAx>
      <c:valAx>
        <c:axId val="93992064"/>
        <c:scaling>
          <c:orientation val="minMax"/>
        </c:scaling>
        <c:delete val="1"/>
        <c:axPos val="l"/>
        <c:numFmt formatCode="General" sourceLinked="1"/>
        <c:tickLblPos val="nextTo"/>
        <c:crossAx val="939738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7"/>
  <c:chart>
    <c:autoTitleDeleted val="1"/>
    <c:plotArea>
      <c:layout>
        <c:manualLayout>
          <c:layoutTarget val="inner"/>
          <c:xMode val="edge"/>
          <c:yMode val="edge"/>
          <c:x val="0"/>
          <c:y val="0.18962830239741846"/>
          <c:w val="0.98798807206097461"/>
          <c:h val="0.73926108420355174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1.5176045542476188E-2"/>
                  <c:y val="-0.16521739130434787"/>
                </c:manualLayout>
              </c:layout>
              <c:tx>
                <c:rich>
                  <a:bodyPr/>
                  <a:lstStyle/>
                  <a:p>
                    <a:r>
                      <a:rPr lang="ru-RU" sz="1500" baseline="0" dirty="0" smtClean="0"/>
                      <a:t>100%</a:t>
                    </a:r>
                    <a:endParaRPr lang="en-US" sz="1500" baseline="0" dirty="0"/>
                  </a:p>
                </c:rich>
              </c:tx>
              <c:dLblPos val="ctr"/>
              <c:showVal val="1"/>
            </c:dLbl>
            <c:dLbl>
              <c:idx val="1"/>
              <c:layout>
                <c:manualLayout>
                  <c:x val="1.3514533154794299E-2"/>
                  <c:y val="-0.15729443713429836"/>
                </c:manualLayout>
              </c:layout>
              <c:tx>
                <c:rich>
                  <a:bodyPr/>
                  <a:lstStyle/>
                  <a:p>
                    <a:r>
                      <a:rPr lang="ru-RU" sz="1500" baseline="0" dirty="0" smtClean="0"/>
                      <a:t>100%</a:t>
                    </a:r>
                    <a:endParaRPr lang="en-US" sz="1500" baseline="0" dirty="0"/>
                  </a:p>
                </c:rich>
              </c:tx>
              <c:dLblPos val="ctr"/>
              <c:showVal val="1"/>
            </c:dLbl>
            <c:dLbl>
              <c:idx val="2"/>
              <c:layout>
                <c:manualLayout>
                  <c:x val="1.6615123876818994E-3"/>
                  <c:y val="-0.16031990443928071"/>
                </c:manualLayout>
              </c:layout>
              <c:tx>
                <c:rich>
                  <a:bodyPr/>
                  <a:lstStyle/>
                  <a:p>
                    <a:r>
                      <a:rPr lang="ru-RU" sz="1500" baseline="0" dirty="0" smtClean="0"/>
                      <a:t>100%</a:t>
                    </a:r>
                    <a:endParaRPr lang="en-US" sz="1500" baseline="0" dirty="0"/>
                  </a:p>
                </c:rich>
              </c:tx>
              <c:dLblPos val="ctr"/>
              <c:showVal val="1"/>
            </c:dLbl>
            <c:dLbl>
              <c:idx val="3"/>
              <c:layout>
                <c:manualLayout>
                  <c:x val="9.3751771107678031E-3"/>
                  <c:y val="-0.1659247645977398"/>
                </c:manualLayout>
              </c:layout>
              <c:tx>
                <c:rich>
                  <a:bodyPr/>
                  <a:lstStyle/>
                  <a:p>
                    <a:r>
                      <a:rPr lang="ru-RU" sz="1500" baseline="0" dirty="0" smtClean="0"/>
                      <a:t>100%</a:t>
                    </a:r>
                    <a:endParaRPr lang="en-US" sz="1500" baseline="0" dirty="0"/>
                  </a:p>
                </c:rich>
              </c:tx>
              <c:dLblPos val="ctr"/>
              <c:showVal val="1"/>
            </c:dLbl>
            <c:dLbl>
              <c:idx val="4"/>
              <c:layout>
                <c:manualLayout>
                  <c:x val="6.0352521272070145E-3"/>
                  <c:y val="-0.1659247645977398"/>
                </c:manualLayout>
              </c:layout>
              <c:tx>
                <c:rich>
                  <a:bodyPr/>
                  <a:lstStyle/>
                  <a:p>
                    <a:r>
                      <a:rPr lang="ru-RU" sz="1500" baseline="0" dirty="0" smtClean="0"/>
                      <a:t>100%</a:t>
                    </a:r>
                    <a:endParaRPr lang="en-US" sz="1500" baseline="0" dirty="0"/>
                  </a:p>
                </c:rich>
              </c:tx>
              <c:dLblPos val="ctr"/>
              <c:showVal val="1"/>
            </c:dLbl>
            <c:txPr>
              <a:bodyPr/>
              <a:lstStyle/>
              <a:p>
                <a:pPr>
                  <a:defRPr sz="1500" baseline="0"/>
                </a:pPr>
                <a:endParaRPr lang="ru-RU"/>
              </a:p>
            </c:txPr>
            <c:dLblPos val="ctr"/>
            <c:showVal val="1"/>
          </c:dLbls>
          <c:cat>
            <c:strRef>
              <c:f>Лист1!$A$2:$A$6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</c:numCache>
            </c:numRef>
          </c:val>
        </c:ser>
        <c:dLbls>
          <c:showVal val="1"/>
        </c:dLbls>
        <c:marker val="1"/>
        <c:axId val="94868224"/>
        <c:axId val="94869760"/>
      </c:lineChart>
      <c:catAx>
        <c:axId val="94868224"/>
        <c:scaling>
          <c:orientation val="minMax"/>
        </c:scaling>
        <c:delete val="1"/>
        <c:axPos val="b"/>
        <c:majorTickMark val="none"/>
        <c:tickLblPos val="nextTo"/>
        <c:crossAx val="94869760"/>
        <c:crosses val="autoZero"/>
        <c:auto val="1"/>
        <c:lblAlgn val="ctr"/>
        <c:lblOffset val="100"/>
      </c:catAx>
      <c:valAx>
        <c:axId val="94869760"/>
        <c:scaling>
          <c:orientation val="minMax"/>
        </c:scaling>
        <c:delete val="1"/>
        <c:axPos val="l"/>
        <c:numFmt formatCode="General" sourceLinked="1"/>
        <c:tickLblPos val="nextTo"/>
        <c:crossAx val="9486822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7"/>
  <c:chart>
    <c:autoTitleDeleted val="1"/>
    <c:plotArea>
      <c:layout>
        <c:manualLayout>
          <c:layoutTarget val="inner"/>
          <c:xMode val="edge"/>
          <c:yMode val="edge"/>
          <c:x val="0.11404532337580496"/>
          <c:y val="4.7765265872888832E-2"/>
          <c:w val="0.78197217589919643"/>
          <c:h val="0.72992438645599533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3.429782230433295E-3"/>
                  <c:y val="-9.7816674607165019E-2"/>
                </c:manualLayout>
              </c:layout>
              <c:tx>
                <c:rich>
                  <a:bodyPr/>
                  <a:lstStyle/>
                  <a:p>
                    <a:pPr>
                      <a:defRPr sz="1600"/>
                    </a:pPr>
                    <a:r>
                      <a:rPr lang="ru-RU" sz="1400" dirty="0" smtClean="0"/>
                      <a:t>63%</a:t>
                    </a:r>
                    <a:endParaRPr lang="en-US" sz="1400" dirty="0"/>
                  </a:p>
                </c:rich>
              </c:tx>
              <c:spPr/>
              <c:dLblPos val="ctr"/>
              <c:showVal val="1"/>
            </c:dLbl>
            <c:dLbl>
              <c:idx val="1"/>
              <c:layout>
                <c:manualLayout>
                  <c:x val="1.7148911152167121E-3"/>
                  <c:y val="9.7816674607165019E-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66%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2"/>
              <c:layout>
                <c:manualLayout>
                  <c:x val="1.0289346691299878E-2"/>
                  <c:y val="0.14672501191074813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70%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3"/>
              <c:layout>
                <c:manualLayout>
                  <c:x val="5.0314113254032325E-3"/>
                  <c:y val="0.15272744764775797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71%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4"/>
              <c:layout>
                <c:manualLayout>
                  <c:x val="0"/>
                  <c:y val="0.13090866818458777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72%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Pos val="ctr"/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60</c:v>
                </c:pt>
                <c:pt idx="1">
                  <c:v>63</c:v>
                </c:pt>
                <c:pt idx="2">
                  <c:v>66</c:v>
                </c:pt>
                <c:pt idx="3">
                  <c:v>70</c:v>
                </c:pt>
                <c:pt idx="4">
                  <c:v>70</c:v>
                </c:pt>
              </c:numCache>
            </c:numRef>
          </c:val>
        </c:ser>
        <c:dLbls>
          <c:showVal val="1"/>
        </c:dLbls>
        <c:marker val="1"/>
        <c:axId val="94922624"/>
        <c:axId val="94924160"/>
      </c:lineChart>
      <c:catAx>
        <c:axId val="94922624"/>
        <c:scaling>
          <c:orientation val="minMax"/>
        </c:scaling>
        <c:delete val="1"/>
        <c:axPos val="b"/>
        <c:majorTickMark val="none"/>
        <c:tickLblPos val="nextTo"/>
        <c:crossAx val="94924160"/>
        <c:crosses val="autoZero"/>
        <c:auto val="1"/>
        <c:lblAlgn val="ctr"/>
        <c:lblOffset val="100"/>
      </c:catAx>
      <c:valAx>
        <c:axId val="94924160"/>
        <c:scaling>
          <c:orientation val="minMax"/>
        </c:scaling>
        <c:delete val="1"/>
        <c:axPos val="l"/>
        <c:numFmt formatCode="General" sourceLinked="1"/>
        <c:tickLblPos val="nextTo"/>
        <c:crossAx val="9492262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7"/>
  <c:chart>
    <c:autoTitleDeleted val="1"/>
    <c:plotArea>
      <c:layout>
        <c:manualLayout>
          <c:layoutTarget val="inner"/>
          <c:xMode val="edge"/>
          <c:yMode val="edge"/>
          <c:x val="0.11236818626733718"/>
          <c:y val="0.20114350876637271"/>
          <c:w val="0.7920349985500027"/>
          <c:h val="0.79885649123362734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1.677137108467779E-3"/>
                  <c:y val="-0.12800041466950987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75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1"/>
              <c:layout>
                <c:manualLayout>
                  <c:x val="0"/>
                  <c:y val="-0.15542907495583341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80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2"/>
              <c:layout>
                <c:manualLayout>
                  <c:x val="-1.677137108467779E-3"/>
                  <c:y val="-0.15542907495583341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85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3"/>
              <c:layout>
                <c:manualLayout>
                  <c:x val="-1.6771371084677419E-3"/>
                  <c:y val="-0.18285773524215693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90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4"/>
              <c:layout>
                <c:manualLayout>
                  <c:x val="-1.6771371084677557E-2"/>
                  <c:y val="-0.15542907495583341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92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Pos val="ctr"/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75</c:v>
                </c:pt>
                <c:pt idx="1">
                  <c:v>80</c:v>
                </c:pt>
                <c:pt idx="2">
                  <c:v>85</c:v>
                </c:pt>
                <c:pt idx="3">
                  <c:v>90</c:v>
                </c:pt>
                <c:pt idx="4">
                  <c:v>92</c:v>
                </c:pt>
              </c:numCache>
            </c:numRef>
          </c:val>
        </c:ser>
        <c:dLbls>
          <c:showVal val="1"/>
        </c:dLbls>
        <c:marker val="1"/>
        <c:axId val="94952064"/>
        <c:axId val="94957952"/>
      </c:lineChart>
      <c:catAx>
        <c:axId val="94952064"/>
        <c:scaling>
          <c:orientation val="minMax"/>
        </c:scaling>
        <c:delete val="1"/>
        <c:axPos val="b"/>
        <c:majorTickMark val="none"/>
        <c:tickLblPos val="nextTo"/>
        <c:crossAx val="94957952"/>
        <c:crosses val="autoZero"/>
        <c:auto val="1"/>
        <c:lblAlgn val="ctr"/>
        <c:lblOffset val="100"/>
      </c:catAx>
      <c:valAx>
        <c:axId val="94957952"/>
        <c:scaling>
          <c:orientation val="minMax"/>
        </c:scaling>
        <c:delete val="1"/>
        <c:axPos val="l"/>
        <c:numFmt formatCode="General" sourceLinked="1"/>
        <c:tickLblPos val="nextTo"/>
        <c:crossAx val="9495206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7"/>
  <c:chart>
    <c:autoTitleDeleted val="1"/>
    <c:plotArea>
      <c:layout>
        <c:manualLayout>
          <c:layoutTarget val="inner"/>
          <c:xMode val="edge"/>
          <c:yMode val="edge"/>
          <c:x val="2.3006374923216041E-2"/>
          <c:y val="5.4857320572647104E-2"/>
          <c:w val="0.95398725015358721"/>
          <c:h val="0.68914185008834861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2.7189352181982606E-2"/>
                  <c:y val="0.15542907495583341"/>
                </c:manualLayout>
              </c:layout>
              <c:tx>
                <c:rich>
                  <a:bodyPr/>
                  <a:lstStyle/>
                  <a:p>
                    <a:r>
                      <a:rPr lang="en-US" sz="1200" dirty="0" smtClean="0"/>
                      <a:t>10</a:t>
                    </a:r>
                    <a:r>
                      <a:rPr lang="ru-RU" sz="1200" dirty="0" smtClean="0"/>
                      <a:t>1,2%</a:t>
                    </a:r>
                    <a:endParaRPr lang="en-US" sz="1200" dirty="0"/>
                  </a:p>
                </c:rich>
              </c:tx>
              <c:dLblPos val="ctr"/>
              <c:showVal val="1"/>
            </c:dLbl>
            <c:dLbl>
              <c:idx val="1"/>
              <c:layout>
                <c:manualLayout>
                  <c:x val="5.2804910939876874E-3"/>
                  <c:y val="0.1645719617179412"/>
                </c:manualLayout>
              </c:layout>
              <c:tx>
                <c:rich>
                  <a:bodyPr/>
                  <a:lstStyle/>
                  <a:p>
                    <a:r>
                      <a:rPr lang="en-US" sz="1200" dirty="0" smtClean="0"/>
                      <a:t>10</a:t>
                    </a:r>
                    <a:r>
                      <a:rPr lang="ru-RU" sz="1200" dirty="0" smtClean="0"/>
                      <a:t>0,9%</a:t>
                    </a:r>
                    <a:endParaRPr lang="en-US" sz="1200" dirty="0"/>
                  </a:p>
                </c:rich>
              </c:tx>
              <c:dLblPos val="ctr"/>
              <c:showVal val="1"/>
            </c:dLbl>
            <c:dLbl>
              <c:idx val="2"/>
              <c:layout>
                <c:manualLayout>
                  <c:x val="1.7601636979958249E-3"/>
                  <c:y val="0.13714330143161771"/>
                </c:manualLayout>
              </c:layout>
              <c:tx>
                <c:rich>
                  <a:bodyPr/>
                  <a:lstStyle/>
                  <a:p>
                    <a:r>
                      <a:rPr lang="en-US" sz="1200" dirty="0" smtClean="0"/>
                      <a:t>10</a:t>
                    </a:r>
                    <a:r>
                      <a:rPr lang="ru-RU" sz="1200" dirty="0" smtClean="0"/>
                      <a:t>1,1%</a:t>
                    </a:r>
                    <a:endParaRPr lang="en-US" sz="1200" dirty="0"/>
                  </a:p>
                </c:rich>
              </c:tx>
              <c:dLblPos val="ctr"/>
              <c:showVal val="1"/>
            </c:dLbl>
            <c:dLbl>
              <c:idx val="3"/>
              <c:layout>
                <c:manualLayout>
                  <c:x val="1.0457443146916448E-2"/>
                  <c:y val="0.1371433014316177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01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ctr"/>
              <c:showVal val="1"/>
            </c:dLbl>
            <c:dLbl>
              <c:idx val="4"/>
              <c:layout>
                <c:manualLayout>
                  <c:x val="4.1829772587665265E-3"/>
                  <c:y val="0.1828577352421569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01,0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ctr"/>
              <c:showVal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ctr"/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101.1</c:v>
                </c:pt>
                <c:pt idx="1">
                  <c:v>100.9</c:v>
                </c:pt>
                <c:pt idx="2">
                  <c:v>100.9</c:v>
                </c:pt>
                <c:pt idx="3">
                  <c:v>101</c:v>
                </c:pt>
                <c:pt idx="4">
                  <c:v>101</c:v>
                </c:pt>
              </c:numCache>
            </c:numRef>
          </c:val>
        </c:ser>
        <c:dLbls>
          <c:showVal val="1"/>
        </c:dLbls>
        <c:marker val="1"/>
        <c:axId val="97506816"/>
        <c:axId val="97508352"/>
      </c:lineChart>
      <c:catAx>
        <c:axId val="97506816"/>
        <c:scaling>
          <c:orientation val="minMax"/>
        </c:scaling>
        <c:delete val="1"/>
        <c:axPos val="b"/>
        <c:majorTickMark val="none"/>
        <c:tickLblPos val="nextTo"/>
        <c:crossAx val="97508352"/>
        <c:crosses val="autoZero"/>
        <c:auto val="1"/>
        <c:lblAlgn val="ctr"/>
        <c:lblOffset val="100"/>
      </c:catAx>
      <c:valAx>
        <c:axId val="97508352"/>
        <c:scaling>
          <c:orientation val="minMax"/>
        </c:scaling>
        <c:delete val="1"/>
        <c:axPos val="l"/>
        <c:numFmt formatCode="General" sourceLinked="1"/>
        <c:tickLblPos val="nextTo"/>
        <c:crossAx val="9750681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ru-RU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7"/>
  <c:chart>
    <c:autoTitleDeleted val="1"/>
    <c:plotArea>
      <c:layout>
        <c:manualLayout>
          <c:layoutTarget val="inner"/>
          <c:xMode val="edge"/>
          <c:yMode val="edge"/>
          <c:x val="0"/>
          <c:y val="0.32331680085434505"/>
          <c:w val="0.95398725015358721"/>
          <c:h val="0.67668319914565511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3.9571952972796212E-3"/>
                  <c:y val="0.16416111921270768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101,5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1"/>
              <c:layout>
                <c:manualLayout>
                  <c:x val="-2.437490016023767E-3"/>
                  <c:y val="0.158416093643721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101,8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2"/>
              <c:layout>
                <c:manualLayout>
                  <c:x val="-1.278967866889085E-3"/>
                  <c:y val="0.166336944888647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101,9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3"/>
              <c:layout>
                <c:manualLayout>
                  <c:x val="4.1829772587665265E-3"/>
                  <c:y val="0.1267329103913502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101,0</a:t>
                    </a:r>
                    <a:endParaRPr lang="en-US" dirty="0"/>
                  </a:p>
                </c:rich>
              </c:tx>
              <c:dLblPos val="ctr"/>
              <c:showVal val="1"/>
            </c:dLbl>
            <c:dLbl>
              <c:idx val="4"/>
              <c:layout>
                <c:manualLayout>
                  <c:x val="2.0914886293832567E-3"/>
                  <c:y val="0.17425775178810671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101,0</a:t>
                    </a:r>
                    <a:endParaRPr lang="en-US" dirty="0"/>
                  </a:p>
                </c:rich>
              </c:tx>
              <c:dLblPos val="ctr"/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ctr"/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101.5</c:v>
                </c:pt>
                <c:pt idx="1">
                  <c:v>101.8</c:v>
                </c:pt>
                <c:pt idx="2">
                  <c:v>101.9</c:v>
                </c:pt>
                <c:pt idx="3">
                  <c:v>101</c:v>
                </c:pt>
                <c:pt idx="4">
                  <c:v>101</c:v>
                </c:pt>
              </c:numCache>
            </c:numRef>
          </c:val>
        </c:ser>
        <c:dLbls>
          <c:showVal val="1"/>
        </c:dLbls>
        <c:marker val="1"/>
        <c:axId val="97319168"/>
        <c:axId val="97521664"/>
      </c:lineChart>
      <c:catAx>
        <c:axId val="97319168"/>
        <c:scaling>
          <c:orientation val="minMax"/>
        </c:scaling>
        <c:delete val="1"/>
        <c:axPos val="b"/>
        <c:majorTickMark val="none"/>
        <c:tickLblPos val="nextTo"/>
        <c:crossAx val="97521664"/>
        <c:crosses val="autoZero"/>
        <c:auto val="1"/>
        <c:lblAlgn val="ctr"/>
        <c:lblOffset val="100"/>
      </c:catAx>
      <c:valAx>
        <c:axId val="97521664"/>
        <c:scaling>
          <c:orientation val="minMax"/>
        </c:scaling>
        <c:delete val="1"/>
        <c:axPos val="l"/>
        <c:numFmt formatCode="General" sourceLinked="1"/>
        <c:tickLblPos val="nextTo"/>
        <c:crossAx val="9731916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4"/>
  <c:chart>
    <c:autoTitleDeleted val="1"/>
    <c:plotArea>
      <c:layout>
        <c:manualLayout>
          <c:layoutTarget val="inner"/>
          <c:xMode val="edge"/>
          <c:yMode val="edge"/>
          <c:x val="1.7659815770577021E-2"/>
          <c:y val="0.31514930938207736"/>
          <c:w val="0.96114840530474077"/>
          <c:h val="0.6363661814822108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5.2251807461381965E-2"/>
                  <c:y val="0.13571653996217994"/>
                </c:manualLayout>
              </c:layout>
              <c:showVal val="1"/>
            </c:dLbl>
            <c:dLbl>
              <c:idx val="1"/>
              <c:layout>
                <c:manualLayout>
                  <c:x val="-5.2251807461381965E-2"/>
                  <c:y val="0.15025107594888382"/>
                </c:manualLayout>
              </c:layout>
              <c:showVal val="1"/>
            </c:dLbl>
            <c:dLbl>
              <c:idx val="2"/>
              <c:layout>
                <c:manualLayout>
                  <c:x val="-5.0450020997196934E-2"/>
                  <c:y val="0.11872783591252159"/>
                </c:manualLayout>
              </c:layout>
              <c:showVal val="1"/>
            </c:dLbl>
            <c:dLbl>
              <c:idx val="3"/>
              <c:layout>
                <c:manualLayout>
                  <c:x val="-4.8648203676912666E-2"/>
                  <c:y val="0.22953820095747468"/>
                </c:manualLayout>
              </c:layout>
              <c:showVal val="1"/>
            </c:dLbl>
            <c:dLbl>
              <c:idx val="4"/>
              <c:layout>
                <c:manualLayout>
                  <c:x val="-2.9222406329277903E-2"/>
                  <c:y val="0.16813250650914088"/>
                </c:manualLayout>
              </c:layout>
              <c:showVal val="1"/>
            </c:dLbl>
            <c:dLbl>
              <c:idx val="5"/>
              <c:layout>
                <c:manualLayout>
                  <c:x val="-2.8255705232923242E-2"/>
                  <c:y val="0.22222066687197289"/>
                </c:manualLayout>
              </c:layout>
              <c:showVal val="1"/>
            </c:dLbl>
            <c:dLbl>
              <c:idx val="6"/>
              <c:layout>
                <c:manualLayout>
                  <c:x val="-3.0021686809980939E-2"/>
                  <c:y val="0.22222066687197289"/>
                </c:manualLayout>
              </c:layout>
              <c:showVal val="1"/>
            </c:dLbl>
            <c:dLbl>
              <c:idx val="7"/>
              <c:layout>
                <c:manualLayout>
                  <c:x val="-3.0021686809981067E-2"/>
                  <c:y val="0.22222066687197289"/>
                </c:manualLayout>
              </c:layout>
              <c:showVal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Категория 2</c:v>
                </c:pt>
                <c:pt idx="1">
                  <c:v>Категория 3</c:v>
                </c:pt>
                <c:pt idx="2">
                  <c:v>Категория 4</c:v>
                </c:pt>
                <c:pt idx="3">
                  <c:v>Категория 5</c:v>
                </c:pt>
                <c:pt idx="4">
                  <c:v>Категория 6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104.3</c:v>
                </c:pt>
                <c:pt idx="1">
                  <c:v>104.3</c:v>
                </c:pt>
                <c:pt idx="2">
                  <c:v>103.8</c:v>
                </c:pt>
                <c:pt idx="3">
                  <c:v>104</c:v>
                </c:pt>
                <c:pt idx="4">
                  <c:v>104</c:v>
                </c:pt>
              </c:numCache>
            </c:numRef>
          </c:val>
        </c:ser>
        <c:dLbls>
          <c:showVal val="1"/>
        </c:dLbls>
        <c:marker val="1"/>
        <c:axId val="166611584"/>
        <c:axId val="166650240"/>
      </c:lineChart>
      <c:catAx>
        <c:axId val="166611584"/>
        <c:scaling>
          <c:orientation val="minMax"/>
        </c:scaling>
        <c:delete val="1"/>
        <c:axPos val="b"/>
        <c:majorTickMark val="none"/>
        <c:tickLblPos val="nextTo"/>
        <c:crossAx val="166650240"/>
        <c:crosses val="autoZero"/>
        <c:auto val="1"/>
        <c:lblAlgn val="ctr"/>
        <c:lblOffset val="100"/>
      </c:catAx>
      <c:valAx>
        <c:axId val="166650240"/>
        <c:scaling>
          <c:orientation val="minMax"/>
        </c:scaling>
        <c:delete val="1"/>
        <c:axPos val="l"/>
        <c:numFmt formatCode="General" sourceLinked="1"/>
        <c:tickLblPos val="nextTo"/>
        <c:crossAx val="16661158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7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1.8778187945857821E-2"/>
                  <c:y val="0.14035237655990071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13,5%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1"/>
              <c:layout>
                <c:manualLayout>
                  <c:x val="0"/>
                  <c:y val="0.18713650207986751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13,5%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2"/>
              <c:layout>
                <c:manualLayout>
                  <c:x val="-1.4545352740710961E-2"/>
                  <c:y val="0.22456380249584104"/>
                </c:manualLayout>
              </c:layout>
              <c:tx>
                <c:rich>
                  <a:bodyPr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400" b="0" i="0" u="none" strike="noStrike" kern="1200" baseline="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sz="1400" dirty="0" smtClean="0"/>
                      <a:t>13,5%</a:t>
                    </a:r>
                  </a:p>
                </c:rich>
              </c:tx>
              <c:spPr/>
              <c:dLblPos val="ctr"/>
              <c:showVal val="1"/>
            </c:dLbl>
            <c:dLbl>
              <c:idx val="3"/>
              <c:layout>
                <c:manualLayout>
                  <c:x val="6.3491619106278534E-3"/>
                  <c:y val="-0.14035237655990071"/>
                </c:manualLayout>
              </c:layout>
              <c:tx>
                <c:rich>
                  <a:bodyPr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400" b="0" i="0" u="none" strike="noStrike" kern="1200" baseline="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 smtClean="0"/>
                      <a:t>13,</a:t>
                    </a:r>
                    <a:r>
                      <a:rPr lang="ru-RU" dirty="0" smtClean="0"/>
                      <a:t>9</a:t>
                    </a:r>
                    <a:r>
                      <a:rPr lang="en-US" dirty="0" smtClean="0"/>
                      <a:t>%</a:t>
                    </a:r>
                  </a:p>
                </c:rich>
              </c:tx>
              <c:spPr/>
              <c:dLblPos val="ctr"/>
              <c:showVal val="1"/>
            </c:dLbl>
            <c:dLbl>
              <c:idx val="4"/>
              <c:layout>
                <c:manualLayout>
                  <c:x val="-1.2698323821255594E-2"/>
                  <c:y val="-0.14970920166389728"/>
                </c:manualLayout>
              </c:layout>
              <c:tx>
                <c:rich>
                  <a:bodyPr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400" b="0" i="0" u="none" strike="noStrike" kern="1200" baseline="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dirty="0" smtClean="0"/>
                      <a:t>14,3</a:t>
                    </a:r>
                    <a:r>
                      <a:rPr lang="en-US" dirty="0" smtClean="0"/>
                      <a:t>%</a:t>
                    </a:r>
                  </a:p>
                </c:rich>
              </c:tx>
              <c:spPr/>
              <c:dLblPos val="ctr"/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ctr"/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13.5</c:v>
                </c:pt>
                <c:pt idx="1">
                  <c:v>13.5</c:v>
                </c:pt>
                <c:pt idx="2">
                  <c:v>13.5</c:v>
                </c:pt>
                <c:pt idx="3">
                  <c:v>13.9</c:v>
                </c:pt>
                <c:pt idx="4">
                  <c:v>14.3</c:v>
                </c:pt>
              </c:numCache>
            </c:numRef>
          </c:val>
        </c:ser>
        <c:dLbls>
          <c:showVal val="1"/>
        </c:dLbls>
        <c:marker val="1"/>
        <c:axId val="97292672"/>
        <c:axId val="97294208"/>
      </c:lineChart>
      <c:catAx>
        <c:axId val="97292672"/>
        <c:scaling>
          <c:orientation val="minMax"/>
        </c:scaling>
        <c:delete val="1"/>
        <c:axPos val="b"/>
        <c:majorTickMark val="none"/>
        <c:tickLblPos val="nextTo"/>
        <c:crossAx val="97294208"/>
        <c:crosses val="autoZero"/>
        <c:auto val="1"/>
        <c:lblAlgn val="ctr"/>
        <c:lblOffset val="100"/>
      </c:catAx>
      <c:valAx>
        <c:axId val="97294208"/>
        <c:scaling>
          <c:orientation val="minMax"/>
        </c:scaling>
        <c:delete val="1"/>
        <c:axPos val="l"/>
        <c:numFmt formatCode="General" sourceLinked="1"/>
        <c:tickLblPos val="nextTo"/>
        <c:crossAx val="9729267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0"/>
  <c:chart>
    <c:autoTitleDeleted val="1"/>
    <c:plotArea>
      <c:layout>
        <c:manualLayout>
          <c:layoutTarget val="inner"/>
          <c:xMode val="edge"/>
          <c:yMode val="edge"/>
          <c:x val="1.9361886549046563E-2"/>
          <c:y val="0.23507163721055224"/>
          <c:w val="0.98063811345095342"/>
          <c:h val="0.76492855906043988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4.9284802124845782E-2"/>
                  <c:y val="-0.11374424561592072"/>
                </c:manualLayout>
              </c:layout>
              <c:showVal val="1"/>
            </c:dLbl>
            <c:dLbl>
              <c:idx val="1"/>
              <c:layout>
                <c:manualLayout>
                  <c:x val="-5.2805145133763325E-2"/>
                  <c:y val="-0.10616129590819523"/>
                </c:manualLayout>
              </c:layout>
              <c:showVal val="1"/>
            </c:dLbl>
            <c:dLbl>
              <c:idx val="2"/>
              <c:layout>
                <c:manualLayout>
                  <c:x val="-4.9284802124845782E-2"/>
                  <c:y val="-0.12132719532364865"/>
                </c:manualLayout>
              </c:layout>
              <c:showVal val="1"/>
            </c:dLbl>
            <c:dLbl>
              <c:idx val="3"/>
              <c:layout>
                <c:manualLayout>
                  <c:x val="-4.0483944602551891E-2"/>
                  <c:y val="0.14407604444683444"/>
                </c:manualLayout>
              </c:layout>
              <c:showVal val="1"/>
            </c:dLbl>
            <c:dLbl>
              <c:idx val="4"/>
              <c:layout>
                <c:manualLayout>
                  <c:x val="-2.9922915575799416E-2"/>
                  <c:y val="0.15180570077793323"/>
                </c:manualLayout>
              </c:layout>
              <c:showVal val="1"/>
            </c:dLbl>
            <c:dLbl>
              <c:idx val="5"/>
              <c:layout>
                <c:manualLayout>
                  <c:x val="-4.2244116107010669E-2"/>
                  <c:y val="0.17004711899768371"/>
                </c:manualLayout>
              </c:layout>
              <c:showVal val="1"/>
            </c:dLbl>
            <c:dLbl>
              <c:idx val="6"/>
              <c:layout>
                <c:manualLayout>
                  <c:x val="-4.5764459115928621E-2"/>
                  <c:y val="0.13140004649821024"/>
                </c:manualLayout>
              </c:layout>
              <c:showVal val="1"/>
            </c:dLbl>
            <c:dLbl>
              <c:idx val="7"/>
              <c:layout>
                <c:manualLayout>
                  <c:x val="-2.9922915575799416E-2"/>
                  <c:y val="0.17777653349757824"/>
                </c:manualLayout>
              </c:layout>
              <c:showVal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Категория 2</c:v>
                </c:pt>
                <c:pt idx="1">
                  <c:v>Категория 3</c:v>
                </c:pt>
                <c:pt idx="2">
                  <c:v>Категория 4</c:v>
                </c:pt>
                <c:pt idx="3">
                  <c:v>Категория 5</c:v>
                </c:pt>
                <c:pt idx="4">
                  <c:v>Категория 6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100.3</c:v>
                </c:pt>
                <c:pt idx="1">
                  <c:v>101.9</c:v>
                </c:pt>
                <c:pt idx="2">
                  <c:v>101.5</c:v>
                </c:pt>
                <c:pt idx="3">
                  <c:v>102.2</c:v>
                </c:pt>
                <c:pt idx="4">
                  <c:v>102.3</c:v>
                </c:pt>
              </c:numCache>
            </c:numRef>
          </c:val>
        </c:ser>
        <c:dLbls>
          <c:showVal val="1"/>
        </c:dLbls>
        <c:marker val="1"/>
        <c:axId val="166694272"/>
        <c:axId val="166704256"/>
      </c:lineChart>
      <c:catAx>
        <c:axId val="166694272"/>
        <c:scaling>
          <c:orientation val="minMax"/>
        </c:scaling>
        <c:delete val="1"/>
        <c:axPos val="b"/>
        <c:majorTickMark val="none"/>
        <c:tickLblPos val="nextTo"/>
        <c:crossAx val="166704256"/>
        <c:crosses val="autoZero"/>
        <c:auto val="1"/>
        <c:lblAlgn val="ctr"/>
        <c:lblOffset val="100"/>
      </c:catAx>
      <c:valAx>
        <c:axId val="166704256"/>
        <c:scaling>
          <c:orientation val="minMax"/>
        </c:scaling>
        <c:delete val="1"/>
        <c:axPos val="l"/>
        <c:numFmt formatCode="General" sourceLinked="1"/>
        <c:tickLblPos val="nextTo"/>
        <c:crossAx val="16669427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1"/>
  <c:chart>
    <c:autoTitleDeleted val="1"/>
    <c:plotArea>
      <c:layout>
        <c:manualLayout>
          <c:layoutTarget val="inner"/>
          <c:xMode val="edge"/>
          <c:yMode val="edge"/>
          <c:x val="1.0256338471014134E-2"/>
          <c:y val="0.26988054218970792"/>
          <c:w val="0.96239342560628161"/>
          <c:h val="0.65301073147038258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5.0313900634669013E-2"/>
                  <c:y val="-0.10602449871738442"/>
                </c:manualLayout>
              </c:layout>
              <c:showVal val="1"/>
            </c:dLbl>
            <c:dLbl>
              <c:idx val="1"/>
              <c:layout>
                <c:manualLayout>
                  <c:x val="-5.9828641080915984E-2"/>
                  <c:y val="-0.18313322505730117"/>
                </c:manualLayout>
              </c:layout>
              <c:showVal val="1"/>
            </c:dLbl>
            <c:dLbl>
              <c:idx val="2"/>
              <c:layout>
                <c:manualLayout>
                  <c:x val="-5.9828641080915984E-2"/>
                  <c:y val="-0.18313322505730417"/>
                </c:manualLayout>
              </c:layout>
              <c:showVal val="1"/>
            </c:dLbl>
            <c:dLbl>
              <c:idx val="3"/>
              <c:layout>
                <c:manualLayout>
                  <c:x val="-5.9828641080915984E-2"/>
                  <c:y val="-0.17349463426481079"/>
                </c:manualLayout>
              </c:layout>
              <c:showVal val="1"/>
            </c:dLbl>
            <c:dLbl>
              <c:idx val="4"/>
              <c:layout>
                <c:manualLayout>
                  <c:x val="-5.1281692355070692E-2"/>
                  <c:y val="-0.16385680241647824"/>
                </c:manualLayout>
              </c:layout>
              <c:showVal val="1"/>
            </c:dLbl>
            <c:dLbl>
              <c:idx val="5"/>
              <c:layout>
                <c:manualLayout>
                  <c:x val="-4.7862912864733084E-2"/>
                  <c:y val="-0.1349402710948529"/>
                </c:manualLayout>
              </c:layout>
              <c:showVal val="1"/>
            </c:dLbl>
            <c:dLbl>
              <c:idx val="6"/>
              <c:layout>
                <c:manualLayout>
                  <c:x val="-5.2991082100239714E-2"/>
                  <c:y val="-0.16385604347232269"/>
                </c:manualLayout>
              </c:layout>
              <c:showVal val="1"/>
            </c:dLbl>
            <c:dLbl>
              <c:idx val="7"/>
              <c:layout>
                <c:manualLayout>
                  <c:x val="-4.6153523119563604E-2"/>
                  <c:y val="-0.1349402710948529"/>
                </c:manualLayout>
              </c:layout>
              <c:showVal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Категория 2</c:v>
                </c:pt>
                <c:pt idx="1">
                  <c:v>Категория 3</c:v>
                </c:pt>
                <c:pt idx="2">
                  <c:v>Категория 4</c:v>
                </c:pt>
                <c:pt idx="3">
                  <c:v>Категория 5</c:v>
                </c:pt>
                <c:pt idx="4">
                  <c:v>Категория 6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274.02999999999997</c:v>
                </c:pt>
                <c:pt idx="1">
                  <c:v>271.83999999999997</c:v>
                </c:pt>
                <c:pt idx="2">
                  <c:v>270.54000000000002</c:v>
                </c:pt>
                <c:pt idx="3">
                  <c:v>269.76</c:v>
                </c:pt>
                <c:pt idx="4">
                  <c:v>269.48</c:v>
                </c:pt>
              </c:numCache>
            </c:numRef>
          </c:val>
        </c:ser>
        <c:dLbls>
          <c:showVal val="1"/>
        </c:dLbls>
        <c:marker val="1"/>
        <c:axId val="166769024"/>
        <c:axId val="166770560"/>
      </c:lineChart>
      <c:catAx>
        <c:axId val="166769024"/>
        <c:scaling>
          <c:orientation val="minMax"/>
        </c:scaling>
        <c:delete val="1"/>
        <c:axPos val="b"/>
        <c:majorTickMark val="none"/>
        <c:tickLblPos val="nextTo"/>
        <c:crossAx val="166770560"/>
        <c:crosses val="autoZero"/>
        <c:auto val="1"/>
        <c:lblAlgn val="ctr"/>
        <c:lblOffset val="100"/>
      </c:catAx>
      <c:valAx>
        <c:axId val="166770560"/>
        <c:scaling>
          <c:orientation val="minMax"/>
        </c:scaling>
        <c:delete val="1"/>
        <c:axPos val="l"/>
        <c:numFmt formatCode="General" sourceLinked="1"/>
        <c:tickLblPos val="nextTo"/>
        <c:crossAx val="16676902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4"/>
  <c:chart>
    <c:autoTitleDeleted val="1"/>
    <c:plotArea>
      <c:layout>
        <c:manualLayout>
          <c:layoutTarget val="inner"/>
          <c:xMode val="edge"/>
          <c:yMode val="edge"/>
          <c:x val="5.7718845753553731E-4"/>
          <c:y val="0"/>
          <c:w val="0.9607582395758878"/>
          <c:h val="0.62222486631764662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4.8327811513924429E-2"/>
                  <c:y val="0.24444273355917762"/>
                </c:manualLayout>
              </c:layout>
              <c:showVal val="1"/>
            </c:dLbl>
            <c:dLbl>
              <c:idx val="1"/>
              <c:layout>
                <c:manualLayout>
                  <c:x val="-4.6601818245569596E-2"/>
                  <c:y val="0.17777653349757841"/>
                </c:manualLayout>
              </c:layout>
              <c:showVal val="1"/>
            </c:dLbl>
            <c:dLbl>
              <c:idx val="2"/>
              <c:layout>
                <c:manualLayout>
                  <c:x val="-5.005380478227886E-2"/>
                  <c:y val="0.21405274503765503"/>
                </c:manualLayout>
              </c:layout>
              <c:showVal val="1"/>
            </c:dLbl>
            <c:dLbl>
              <c:idx val="3"/>
              <c:layout>
                <c:manualLayout>
                  <c:x val="-4.1423838440506684E-2"/>
                  <c:y val="0.21110963352837644"/>
                </c:manualLayout>
              </c:layout>
              <c:showVal val="1"/>
            </c:dLbl>
            <c:dLbl>
              <c:idx val="4"/>
              <c:layout>
                <c:manualLayout>
                  <c:x val="-4.8327811513924422E-2"/>
                  <c:y val="0.21227410481816444"/>
                </c:manualLayout>
              </c:layout>
              <c:showVal val="1"/>
            </c:dLbl>
            <c:dLbl>
              <c:idx val="5"/>
              <c:layout>
                <c:manualLayout>
                  <c:x val="-3.2793872098734612E-2"/>
                  <c:y val="0.26666480024636746"/>
                </c:manualLayout>
              </c:layout>
              <c:showVal val="1"/>
            </c:dLbl>
            <c:dLbl>
              <c:idx val="6"/>
              <c:layout>
                <c:manualLayout>
                  <c:x val="-3.6245858635443412E-2"/>
                  <c:y val="0.26666480024636746"/>
                </c:manualLayout>
              </c:layout>
              <c:showVal val="1"/>
            </c:dLbl>
            <c:dLbl>
              <c:idx val="7"/>
              <c:layout>
                <c:manualLayout>
                  <c:x val="-5.005380478227886E-2"/>
                  <c:y val="-0.15555446681038207"/>
                </c:manualLayout>
              </c:layout>
              <c:showVal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Категория 2</c:v>
                </c:pt>
                <c:pt idx="1">
                  <c:v>Категория 3</c:v>
                </c:pt>
                <c:pt idx="2">
                  <c:v>Категория 4</c:v>
                </c:pt>
                <c:pt idx="3">
                  <c:v>Категория 5</c:v>
                </c:pt>
                <c:pt idx="4">
                  <c:v>Категория 6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9.6999999999999993</c:v>
                </c:pt>
                <c:pt idx="1">
                  <c:v>9.5</c:v>
                </c:pt>
                <c:pt idx="2">
                  <c:v>9.4</c:v>
                </c:pt>
                <c:pt idx="3">
                  <c:v>9.3000000000000007</c:v>
                </c:pt>
                <c:pt idx="4">
                  <c:v>9.1999999999999993</c:v>
                </c:pt>
              </c:numCache>
            </c:numRef>
          </c:val>
        </c:ser>
        <c:dLbls>
          <c:showVal val="1"/>
        </c:dLbls>
        <c:marker val="1"/>
        <c:axId val="166901248"/>
        <c:axId val="166902784"/>
      </c:lineChart>
      <c:catAx>
        <c:axId val="166901248"/>
        <c:scaling>
          <c:orientation val="minMax"/>
        </c:scaling>
        <c:delete val="1"/>
        <c:axPos val="b"/>
        <c:majorTickMark val="none"/>
        <c:tickLblPos val="nextTo"/>
        <c:crossAx val="166902784"/>
        <c:crosses val="autoZero"/>
        <c:auto val="1"/>
        <c:lblAlgn val="ctr"/>
        <c:lblOffset val="100"/>
      </c:catAx>
      <c:valAx>
        <c:axId val="166902784"/>
        <c:scaling>
          <c:orientation val="minMax"/>
        </c:scaling>
        <c:delete val="1"/>
        <c:axPos val="l"/>
        <c:numFmt formatCode="General" sourceLinked="1"/>
        <c:tickLblPos val="nextTo"/>
        <c:crossAx val="1669012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2"/>
  <c:chart>
    <c:autoTitleDeleted val="1"/>
    <c:plotArea>
      <c:layout>
        <c:manualLayout>
          <c:layoutTarget val="inner"/>
          <c:xMode val="edge"/>
          <c:yMode val="edge"/>
          <c:x val="1.8803368185293264E-2"/>
          <c:y val="0"/>
          <c:w val="0.96239326362942346"/>
          <c:h val="0.77579518882474663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4.9572516124864054E-2"/>
                  <c:y val="-0.17324917227178693"/>
                </c:manualLayout>
              </c:layout>
              <c:showVal val="1"/>
            </c:dLbl>
            <c:dLbl>
              <c:idx val="1"/>
              <c:layout>
                <c:manualLayout>
                  <c:x val="-4.9572516124864026E-2"/>
                  <c:y val="-0.15286691671040412"/>
                </c:manualLayout>
              </c:layout>
              <c:showVal val="1"/>
            </c:dLbl>
            <c:dLbl>
              <c:idx val="2"/>
              <c:layout>
                <c:manualLayout>
                  <c:x val="-4.9572516124863991E-2"/>
                  <c:y val="0.20382255561386667"/>
                </c:manualLayout>
              </c:layout>
              <c:showVal val="1"/>
            </c:dLbl>
            <c:dLbl>
              <c:idx val="3"/>
              <c:layout>
                <c:manualLayout>
                  <c:x val="-5.1281913232617986E-2"/>
                  <c:y val="0.17324917227178693"/>
                </c:manualLayout>
              </c:layout>
              <c:showVal val="1"/>
            </c:dLbl>
            <c:dLbl>
              <c:idx val="4"/>
              <c:layout>
                <c:manualLayout>
                  <c:x val="-5.1281913232617861E-2"/>
                  <c:y val="0.21401368339456409"/>
                </c:manualLayout>
              </c:layout>
              <c:showVal val="1"/>
            </c:dLbl>
            <c:dLbl>
              <c:idx val="5"/>
              <c:layout>
                <c:manualLayout>
                  <c:x val="-3.9316133478340481E-2"/>
                  <c:y val="0.24458706673664041"/>
                </c:manualLayout>
              </c:layout>
              <c:showVal val="1"/>
            </c:dLbl>
            <c:dLbl>
              <c:idx val="6"/>
              <c:layout>
                <c:manualLayout>
                  <c:x val="-4.2734927693848825E-2"/>
                  <c:y val="0.21401368339456125"/>
                </c:manualLayout>
              </c:layout>
              <c:showVal val="1"/>
            </c:dLbl>
            <c:dLbl>
              <c:idx val="7"/>
              <c:layout>
                <c:manualLayout>
                  <c:x val="-3.9316133478340592E-2"/>
                  <c:y val="0.25477819451733374"/>
                </c:manualLayout>
              </c:layout>
              <c:showVal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Категория 2</c:v>
                </c:pt>
                <c:pt idx="1">
                  <c:v>Категория 3</c:v>
                </c:pt>
                <c:pt idx="2">
                  <c:v>Категория 4</c:v>
                </c:pt>
                <c:pt idx="3">
                  <c:v>Категория 5</c:v>
                </c:pt>
                <c:pt idx="4">
                  <c:v>Категория 6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26048.799999999999</c:v>
                </c:pt>
                <c:pt idx="1">
                  <c:v>27917.599999999999</c:v>
                </c:pt>
                <c:pt idx="2">
                  <c:v>29778.5</c:v>
                </c:pt>
                <c:pt idx="3">
                  <c:v>32057.7</c:v>
                </c:pt>
                <c:pt idx="4">
                  <c:v>34518.1</c:v>
                </c:pt>
              </c:numCache>
            </c:numRef>
          </c:val>
        </c:ser>
        <c:dLbls>
          <c:showVal val="1"/>
        </c:dLbls>
        <c:marker val="1"/>
        <c:axId val="167049472"/>
        <c:axId val="167084032"/>
      </c:lineChart>
      <c:catAx>
        <c:axId val="167049472"/>
        <c:scaling>
          <c:orientation val="minMax"/>
        </c:scaling>
        <c:delete val="1"/>
        <c:axPos val="b"/>
        <c:majorTickMark val="none"/>
        <c:tickLblPos val="nextTo"/>
        <c:crossAx val="167084032"/>
        <c:crosses val="autoZero"/>
        <c:auto val="1"/>
        <c:lblAlgn val="ctr"/>
        <c:lblOffset val="100"/>
      </c:catAx>
      <c:valAx>
        <c:axId val="167084032"/>
        <c:scaling>
          <c:orientation val="minMax"/>
        </c:scaling>
        <c:delete val="1"/>
        <c:axPos val="l"/>
        <c:numFmt formatCode="General" sourceLinked="1"/>
        <c:tickLblPos val="nextTo"/>
        <c:crossAx val="16704947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0"/>
  <c:chart>
    <c:autoTitleDeleted val="1"/>
    <c:plotArea>
      <c:layout>
        <c:manualLayout>
          <c:layoutTarget val="inner"/>
          <c:xMode val="edge"/>
          <c:yMode val="edge"/>
          <c:x val="1.8803287196859263E-2"/>
          <c:y val="0"/>
          <c:w val="0.96239342560628161"/>
          <c:h val="0.78271351469055761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4.1025353884056447E-2"/>
                  <c:y val="0.19016611450702389"/>
                </c:manualLayout>
              </c:layout>
              <c:showVal val="1"/>
            </c:dLbl>
            <c:dLbl>
              <c:idx val="1"/>
              <c:layout>
                <c:manualLayout>
                  <c:x val="-4.9572302609901704E-2"/>
                  <c:y val="0.15802653477050391"/>
                </c:manualLayout>
              </c:layout>
              <c:showVal val="1"/>
            </c:dLbl>
            <c:dLbl>
              <c:idx val="2"/>
              <c:layout>
                <c:manualLayout>
                  <c:x val="-5.2991082100239714E-2"/>
                  <c:y val="0.2268816200830556"/>
                </c:manualLayout>
              </c:layout>
              <c:showVal val="1"/>
            </c:dLbl>
            <c:dLbl>
              <c:idx val="3"/>
              <c:layout>
                <c:manualLayout>
                  <c:x val="-5.9828641080915984E-2"/>
                  <c:y val="0.19753316846312974"/>
                </c:manualLayout>
              </c:layout>
              <c:showVal val="1"/>
            </c:dLbl>
            <c:dLbl>
              <c:idx val="4"/>
              <c:layout>
                <c:manualLayout>
                  <c:x val="-5.9828641080915984E-2"/>
                  <c:y val="0.16790319319366442"/>
                </c:manualLayout>
              </c:layout>
              <c:showVal val="1"/>
            </c:dLbl>
            <c:dLbl>
              <c:idx val="5"/>
              <c:layout>
                <c:manualLayout>
                  <c:x val="-4.7862912864733084E-2"/>
                  <c:y val="0.21333661830663364"/>
                </c:manualLayout>
              </c:layout>
              <c:showVal val="1"/>
            </c:dLbl>
            <c:dLbl>
              <c:idx val="6"/>
              <c:layout>
                <c:manualLayout>
                  <c:x val="-4.2734743629225573E-2"/>
                  <c:y val="0.23704068700737194"/>
                </c:manualLayout>
              </c:layout>
              <c:showVal val="1"/>
            </c:dLbl>
            <c:dLbl>
              <c:idx val="7"/>
              <c:layout>
                <c:manualLayout>
                  <c:x val="-4.7862912864732925E-2"/>
                  <c:y val="0.24889272135773921"/>
                </c:manualLayout>
              </c:layout>
              <c:showVal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Категория 2</c:v>
                </c:pt>
                <c:pt idx="1">
                  <c:v>Категория 3</c:v>
                </c:pt>
                <c:pt idx="2">
                  <c:v>Категория 4</c:v>
                </c:pt>
                <c:pt idx="3">
                  <c:v>Категория 5</c:v>
                </c:pt>
                <c:pt idx="4">
                  <c:v>Категория 6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9056</c:v>
                </c:pt>
                <c:pt idx="1">
                  <c:v>10086</c:v>
                </c:pt>
                <c:pt idx="2">
                  <c:v>10459</c:v>
                </c:pt>
                <c:pt idx="3">
                  <c:v>10878</c:v>
                </c:pt>
                <c:pt idx="4">
                  <c:v>11313</c:v>
                </c:pt>
              </c:numCache>
            </c:numRef>
          </c:val>
        </c:ser>
        <c:dLbls>
          <c:showVal val="1"/>
        </c:dLbls>
        <c:marker val="1"/>
        <c:axId val="167103488"/>
        <c:axId val="167117568"/>
      </c:lineChart>
      <c:catAx>
        <c:axId val="167103488"/>
        <c:scaling>
          <c:orientation val="minMax"/>
        </c:scaling>
        <c:delete val="1"/>
        <c:axPos val="b"/>
        <c:majorTickMark val="none"/>
        <c:tickLblPos val="nextTo"/>
        <c:crossAx val="167117568"/>
        <c:crosses val="autoZero"/>
        <c:auto val="1"/>
        <c:lblAlgn val="ctr"/>
        <c:lblOffset val="100"/>
      </c:catAx>
      <c:valAx>
        <c:axId val="167117568"/>
        <c:scaling>
          <c:orientation val="minMax"/>
        </c:scaling>
        <c:delete val="1"/>
        <c:axPos val="l"/>
        <c:numFmt formatCode="General" sourceLinked="1"/>
        <c:tickLblPos val="nextTo"/>
        <c:crossAx val="1671034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500" b="1" i="1">
                <a:latin typeface="Times New Roman" pitchFamily="18" charset="0"/>
                <a:cs typeface="Times New Roman" pitchFamily="18" charset="0"/>
              </a:defRPr>
            </a:pPr>
            <a:r>
              <a:rPr lang="ru-RU" sz="1200" dirty="0" err="1" smtClean="0"/>
              <a:t>Справочно</a:t>
            </a:r>
            <a:r>
              <a:rPr lang="en-US" sz="1200" dirty="0" smtClean="0"/>
              <a:t> </a:t>
            </a:r>
            <a:r>
              <a:rPr lang="ru-RU" sz="1200" dirty="0" smtClean="0"/>
              <a:t>:</a:t>
            </a:r>
            <a:r>
              <a:rPr lang="ru-RU" sz="1200" baseline="0" dirty="0" smtClean="0"/>
              <a:t> Д</a:t>
            </a:r>
            <a:r>
              <a:rPr lang="ru-RU" sz="1200" dirty="0" smtClean="0"/>
              <a:t>отации из ФБ</a:t>
            </a:r>
            <a:endParaRPr lang="ru-RU" sz="1200" dirty="0"/>
          </a:p>
        </c:rich>
      </c:tx>
      <c:layout>
        <c:manualLayout>
          <c:xMode val="edge"/>
          <c:yMode val="edge"/>
          <c:x val="0.17662186540094657"/>
          <c:y val="2.2072449775497011E-2"/>
        </c:manualLayout>
      </c:layout>
    </c:title>
    <c:plotArea>
      <c:layout/>
      <c:barChart>
        <c:barDir val="col"/>
        <c:grouping val="stacked"/>
        <c:ser>
          <c:idx val="0"/>
          <c:order val="0"/>
          <c:tx>
            <c:strRef>
              <c:f>Лист3!$B$2</c:f>
              <c:strCache>
                <c:ptCount val="1"/>
                <c:pt idx="0">
                  <c:v>Дотации</c:v>
                </c:pt>
              </c:strCache>
            </c:strRef>
          </c:tx>
          <c:dLbls>
            <c:dLbl>
              <c:idx val="0"/>
              <c:layout>
                <c:manualLayout>
                  <c:x val="1.0474454984293917E-2"/>
                  <c:y val="-0.27713831153273583"/>
                </c:manualLayout>
              </c:layout>
              <c:tx>
                <c:rich>
                  <a:bodyPr/>
                  <a:lstStyle/>
                  <a:p>
                    <a:r>
                      <a:rPr lang="ru-RU" sz="1200" b="1" i="1" dirty="0" smtClean="0">
                        <a:latin typeface="Times New Roman" pitchFamily="18" charset="0"/>
                        <a:cs typeface="Times New Roman" pitchFamily="18" charset="0"/>
                      </a:rPr>
                      <a:t>3</a:t>
                    </a:r>
                    <a:r>
                      <a:rPr lang="ru-RU" sz="1200" b="1" i="1" baseline="0" dirty="0" smtClean="0">
                        <a:latin typeface="Times New Roman" pitchFamily="18" charset="0"/>
                        <a:cs typeface="Times New Roman" pitchFamily="18" charset="0"/>
                      </a:rPr>
                      <a:t> 929,9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-2.3260805592348593E-2"/>
                  <c:y val="-0.27445924737464683"/>
                </c:manualLayout>
              </c:layout>
              <c:tx>
                <c:rich>
                  <a:bodyPr/>
                  <a:lstStyle/>
                  <a:p>
                    <a:r>
                      <a:rPr lang="ru-RU" sz="1200" b="1" i="1" dirty="0" smtClean="0">
                        <a:latin typeface="Times New Roman" pitchFamily="18" charset="0"/>
                        <a:cs typeface="Times New Roman" pitchFamily="18" charset="0"/>
                      </a:rPr>
                      <a:t>3</a:t>
                    </a:r>
                    <a:r>
                      <a:rPr lang="ru-RU" sz="1200" b="1" i="1" baseline="0" dirty="0" smtClean="0">
                        <a:latin typeface="Times New Roman" pitchFamily="18" charset="0"/>
                        <a:cs typeface="Times New Roman" pitchFamily="18" charset="0"/>
                      </a:rPr>
                      <a:t> 929,9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9.4143177014929611E-3"/>
                  <c:y val="-0.27408613815808958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</a:t>
                    </a:r>
                    <a:r>
                      <a:rPr lang="en-US" dirty="0" smtClean="0"/>
                      <a:t> 929,9</a:t>
                    </a:r>
                    <a:endParaRPr lang="en-US" dirty="0"/>
                  </a:p>
                </c:rich>
              </c:tx>
              <c:showVal val="1"/>
            </c:dLbl>
            <c:spPr>
              <a:solidFill>
                <a:srgbClr val="FF8C71">
                  <a:alpha val="38824"/>
                </a:srgbClr>
              </a:solidFill>
              <a:ln w="3175" cap="flat" cmpd="sng" algn="ctr">
                <a:solidFill>
                  <a:srgbClr val="C00000"/>
                </a:solidFill>
                <a:prstDash val="solid"/>
              </a:ln>
              <a:effectLst/>
            </c:spPr>
            <c:txPr>
              <a:bodyPr/>
              <a:lstStyle/>
              <a:p>
                <a:pPr>
                  <a:defRPr sz="1200" b="1" i="1">
                    <a:solidFill>
                      <a:schemeClr val="dk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Лист3!$C$1:$E$1</c:f>
              <c:numCache>
                <c:formatCode>General</c:formatCod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numCache>
            </c:numRef>
          </c:cat>
          <c:val>
            <c:numRef>
              <c:f>Лист3!$C$2:$E$2</c:f>
              <c:numCache>
                <c:formatCode>#,##0.00</c:formatCode>
                <c:ptCount val="3"/>
                <c:pt idx="0">
                  <c:v>3929.9</c:v>
                </c:pt>
                <c:pt idx="1">
                  <c:v>3929.9</c:v>
                </c:pt>
                <c:pt idx="2">
                  <c:v>3929.9</c:v>
                </c:pt>
              </c:numCache>
            </c:numRef>
          </c:val>
        </c:ser>
        <c:overlap val="100"/>
        <c:axId val="171145472"/>
        <c:axId val="171208704"/>
      </c:barChart>
      <c:catAx>
        <c:axId val="17114547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 i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71208704"/>
        <c:crosses val="autoZero"/>
        <c:auto val="1"/>
        <c:lblAlgn val="ctr"/>
        <c:lblOffset val="100"/>
      </c:catAx>
      <c:valAx>
        <c:axId val="171208704"/>
        <c:scaling>
          <c:orientation val="minMax"/>
        </c:scaling>
        <c:axPos val="l"/>
        <c:majorGridlines/>
        <c:numFmt formatCode="#,##0" sourceLinked="0"/>
        <c:tickLblPos val="nextTo"/>
        <c:txPr>
          <a:bodyPr/>
          <a:lstStyle/>
          <a:p>
            <a:pPr>
              <a:defRPr sz="1200" b="0" i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71145472"/>
        <c:crosses val="autoZero"/>
        <c:crossBetween val="between"/>
      </c:valAx>
    </c:plotArea>
    <c:plotVisOnly val="1"/>
    <c:dispBlanksAs val="gap"/>
  </c:chart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8"/>
  <c:chart>
    <c:autoTitleDeleted val="1"/>
    <c:plotArea>
      <c:layout>
        <c:manualLayout>
          <c:layoutTarget val="inner"/>
          <c:xMode val="edge"/>
          <c:yMode val="edge"/>
          <c:x val="0"/>
          <c:y val="9.7777093423668096E-2"/>
          <c:w val="1"/>
          <c:h val="0.77777933312805037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ряд1</c:v>
                </c:pt>
              </c:strCache>
            </c:strRef>
          </c:tx>
          <c:marker>
            <c:spPr>
              <a:ln>
                <a:noFill/>
              </a:ln>
            </c:spPr>
          </c:marker>
          <c:dLbls>
            <c:dLbl>
              <c:idx val="0"/>
              <c:layout>
                <c:manualLayout>
                  <c:x val="-3.342856417371512E-2"/>
                  <c:y val="0.12444357344830639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9,9</a:t>
                    </a:r>
                    <a:endParaRPr lang="en-US" sz="1400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-3.5607392847400651E-2"/>
                  <c:y val="0.20444231361460291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9,4</a:t>
                    </a:r>
                    <a:endParaRPr lang="en-US" sz="1400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-1.2812723134960603E-2"/>
                  <c:y val="0.13333240012318379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9,3</a:t>
                    </a:r>
                    <a:endParaRPr lang="en-US" sz="1400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-1.2698391537071958E-2"/>
                  <c:y val="0.11555474677342679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9,1</a:t>
                    </a:r>
                    <a:endParaRPr lang="en-US" sz="1400" dirty="0"/>
                  </a:p>
                </c:rich>
              </c:tx>
              <c:showVal val="1"/>
            </c:dLbl>
            <c:dLbl>
              <c:idx val="4"/>
              <c:layout>
                <c:manualLayout>
                  <c:x val="-4.3410548877315637E-2"/>
                  <c:y val="0.19555418684734094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8,9</a:t>
                    </a:r>
                    <a:endParaRPr lang="en-US" sz="1400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категория1</c:v>
                </c:pt>
                <c:pt idx="1">
                  <c:v>категория2</c:v>
                </c:pt>
                <c:pt idx="2">
                  <c:v>категория3</c:v>
                </c:pt>
                <c:pt idx="3">
                  <c:v>категория4</c:v>
                </c:pt>
                <c:pt idx="4">
                  <c:v>категория5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9.9</c:v>
                </c:pt>
                <c:pt idx="1">
                  <c:v>9.4</c:v>
                </c:pt>
                <c:pt idx="2">
                  <c:v>9.3000000000000007</c:v>
                </c:pt>
                <c:pt idx="3">
                  <c:v>9.1</c:v>
                </c:pt>
                <c:pt idx="4">
                  <c:v>8.9</c:v>
                </c:pt>
              </c:numCache>
            </c:numRef>
          </c:val>
        </c:ser>
        <c:dLbls>
          <c:showVal val="1"/>
        </c:dLbls>
        <c:marker val="1"/>
        <c:axId val="93087232"/>
        <c:axId val="93088768"/>
      </c:lineChart>
      <c:catAx>
        <c:axId val="93087232"/>
        <c:scaling>
          <c:orientation val="minMax"/>
        </c:scaling>
        <c:delete val="1"/>
        <c:axPos val="b"/>
        <c:numFmt formatCode="General" sourceLinked="1"/>
        <c:majorTickMark val="none"/>
        <c:tickLblPos val="nextTo"/>
        <c:crossAx val="93088768"/>
        <c:crosses val="autoZero"/>
        <c:auto val="1"/>
        <c:lblAlgn val="ctr"/>
        <c:lblOffset val="100"/>
      </c:catAx>
      <c:valAx>
        <c:axId val="93088768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9308723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diagrams/_rels/data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image" Target="../media/image51.jpeg"/></Relationships>
</file>

<file path=ppt/diagrams/_rels/data14.xml.rels><?xml version="1.0" encoding="UTF-8" standalone="yes"?>
<Relationships xmlns="http://schemas.openxmlformats.org/package/2006/relationships"><Relationship Id="rId3" Type="http://schemas.openxmlformats.org/officeDocument/2006/relationships/hyperlink" Target="http://bus.gov.ru/" TargetMode="External"/><Relationship Id="rId2" Type="http://schemas.openxmlformats.org/officeDocument/2006/relationships/hyperlink" Target="http://www.minfin.ru/ru" TargetMode="External"/><Relationship Id="rId1" Type="http://schemas.openxmlformats.org/officeDocument/2006/relationships/hyperlink" Target="http://minfin.kalmregion.ru/" TargetMode="External"/><Relationship Id="rId4" Type="http://schemas.openxmlformats.org/officeDocument/2006/relationships/hyperlink" Target="http://budget.gov.ru/" TargetMode="External"/></Relationships>
</file>

<file path=ppt/diagrams/_rels/data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13" Type="http://schemas.openxmlformats.org/officeDocument/2006/relationships/image" Target="../media/image25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12" Type="http://schemas.openxmlformats.org/officeDocument/2006/relationships/image" Target="../media/image24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Relationship Id="rId6" Type="http://schemas.openxmlformats.org/officeDocument/2006/relationships/image" Target="../media/image18.jpeg"/><Relationship Id="rId11" Type="http://schemas.openxmlformats.org/officeDocument/2006/relationships/image" Target="../media/image23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Relationship Id="rId14" Type="http://schemas.openxmlformats.org/officeDocument/2006/relationships/image" Target="../media/image2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02100A0-E0F9-40FA-A71E-212F63FD1DEC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97ACA3E-22C4-4956-8CFB-FAAC2D61D8C0}">
      <dgm:prSet phldrT="[Текст]"/>
      <dgm:spPr/>
      <dgm:t>
        <a:bodyPr/>
        <a:lstStyle/>
        <a:p>
          <a:r>
            <a:rPr lang="ru-RU" dirty="0" smtClean="0"/>
            <a:t>Бюджет</a:t>
          </a:r>
          <a:endParaRPr lang="ru-RU" dirty="0"/>
        </a:p>
      </dgm:t>
    </dgm:pt>
    <dgm:pt modelId="{76A65EA7-83AE-4E5B-A548-83FC03608539}" type="parTrans" cxnId="{6FBA7595-FDE9-4C02-881E-BCAEA6A4D529}">
      <dgm:prSet/>
      <dgm:spPr/>
      <dgm:t>
        <a:bodyPr/>
        <a:lstStyle/>
        <a:p>
          <a:endParaRPr lang="ru-RU"/>
        </a:p>
      </dgm:t>
    </dgm:pt>
    <dgm:pt modelId="{FDF95B1D-641F-4228-812A-5A2B30E39458}" type="sibTrans" cxnId="{6FBA7595-FDE9-4C02-881E-BCAEA6A4D529}">
      <dgm:prSet/>
      <dgm:spPr/>
      <dgm:t>
        <a:bodyPr/>
        <a:lstStyle/>
        <a:p>
          <a:endParaRPr lang="ru-RU"/>
        </a:p>
      </dgm:t>
    </dgm:pt>
    <dgm:pt modelId="{2E7D88B1-0A55-485E-87EB-A28BAF7B9398}">
      <dgm:prSet phldrT="[Текст]"/>
      <dgm:spPr/>
      <dgm:t>
        <a:bodyPr/>
        <a:lstStyle/>
        <a:p>
          <a:r>
            <a:rPr lang="ru-RU" dirty="0" smtClean="0"/>
            <a:t>Бюджеты публично-правовых образований</a:t>
          </a:r>
          <a:endParaRPr lang="ru-RU" dirty="0"/>
        </a:p>
      </dgm:t>
    </dgm:pt>
    <dgm:pt modelId="{E4F87768-3F23-4024-A481-8C6CA13B49EC}" type="parTrans" cxnId="{E166A1EA-0310-4568-8D9C-BE17BC7CF34C}">
      <dgm:prSet/>
      <dgm:spPr/>
      <dgm:t>
        <a:bodyPr/>
        <a:lstStyle/>
        <a:p>
          <a:endParaRPr lang="ru-RU"/>
        </a:p>
      </dgm:t>
    </dgm:pt>
    <dgm:pt modelId="{0B58A083-6626-4E8B-A0E5-EE97C42118F8}" type="sibTrans" cxnId="{E166A1EA-0310-4568-8D9C-BE17BC7CF34C}">
      <dgm:prSet/>
      <dgm:spPr/>
      <dgm:t>
        <a:bodyPr/>
        <a:lstStyle/>
        <a:p>
          <a:endParaRPr lang="ru-RU"/>
        </a:p>
      </dgm:t>
    </dgm:pt>
    <dgm:pt modelId="{B4F54F12-8B18-402D-A402-22F8A55B4515}">
      <dgm:prSet phldrT="[Текст]"/>
      <dgm:spPr/>
      <dgm:t>
        <a:bodyPr/>
        <a:lstStyle/>
        <a:p>
          <a:r>
            <a:rPr lang="ru-RU" dirty="0" smtClean="0"/>
            <a:t>Субъектов РФ (бюджеты региона, территориальных фондов обязательного медицинского страхования)</a:t>
          </a:r>
        </a:p>
      </dgm:t>
    </dgm:pt>
    <dgm:pt modelId="{952035B5-0E0F-48A8-B902-C2E608960E02}" type="parTrans" cxnId="{8B73AAC2-54BC-4B1F-8282-3096741AE6B8}">
      <dgm:prSet/>
      <dgm:spPr/>
      <dgm:t>
        <a:bodyPr/>
        <a:lstStyle/>
        <a:p>
          <a:endParaRPr lang="ru-RU"/>
        </a:p>
      </dgm:t>
    </dgm:pt>
    <dgm:pt modelId="{AE72928D-EC6F-4FAE-AB1F-965A427245C1}" type="sibTrans" cxnId="{8B73AAC2-54BC-4B1F-8282-3096741AE6B8}">
      <dgm:prSet/>
      <dgm:spPr/>
      <dgm:t>
        <a:bodyPr/>
        <a:lstStyle/>
        <a:p>
          <a:endParaRPr lang="ru-RU"/>
        </a:p>
      </dgm:t>
    </dgm:pt>
    <dgm:pt modelId="{84D313BE-5278-4EB9-A8AA-0C3E13575720}">
      <dgm:prSet phldrT="[Текст]"/>
      <dgm:spPr/>
      <dgm:t>
        <a:bodyPr/>
        <a:lstStyle/>
        <a:p>
          <a:r>
            <a:rPr lang="ru-RU" dirty="0" smtClean="0"/>
            <a:t>Российской Федерации (Федеральный бюджет, бюджеты государственных внебюджетных фондов)</a:t>
          </a:r>
          <a:endParaRPr lang="ru-RU" dirty="0"/>
        </a:p>
      </dgm:t>
    </dgm:pt>
    <dgm:pt modelId="{174D9FA6-BBB0-4AC8-AFDC-9C34FFAC9944}" type="parTrans" cxnId="{40F1303A-B248-4482-A522-B6A9222E1BED}">
      <dgm:prSet/>
      <dgm:spPr/>
      <dgm:t>
        <a:bodyPr/>
        <a:lstStyle/>
        <a:p>
          <a:endParaRPr lang="ru-RU"/>
        </a:p>
      </dgm:t>
    </dgm:pt>
    <dgm:pt modelId="{08EDC717-7A91-4C69-8D73-E45DB6498587}" type="sibTrans" cxnId="{40F1303A-B248-4482-A522-B6A9222E1BED}">
      <dgm:prSet/>
      <dgm:spPr/>
      <dgm:t>
        <a:bodyPr/>
        <a:lstStyle/>
        <a:p>
          <a:endParaRPr lang="ru-RU"/>
        </a:p>
      </dgm:t>
    </dgm:pt>
    <dgm:pt modelId="{7851EA58-D323-4A17-ABE3-AEAAD6B1D208}">
      <dgm:prSet phldrT="[Текст]" custT="1"/>
      <dgm:spPr/>
      <dgm:t>
        <a:bodyPr/>
        <a:lstStyle/>
        <a:p>
          <a:r>
            <a:rPr lang="ru-RU" sz="1500" dirty="0" smtClean="0"/>
            <a:t>Личные и семейные бюджеты</a:t>
          </a:r>
          <a:endParaRPr lang="ru-RU" sz="1500" dirty="0"/>
        </a:p>
      </dgm:t>
    </dgm:pt>
    <dgm:pt modelId="{8EA6710A-3430-4A0C-A6AB-621D61A040D4}" type="parTrans" cxnId="{8F40D54A-4198-40E1-9D78-E44D76F39B6F}">
      <dgm:prSet/>
      <dgm:spPr/>
      <dgm:t>
        <a:bodyPr/>
        <a:lstStyle/>
        <a:p>
          <a:endParaRPr lang="ru-RU"/>
        </a:p>
      </dgm:t>
    </dgm:pt>
    <dgm:pt modelId="{5DA1E6A0-D76A-4E05-BA01-4F72484E4CC3}" type="sibTrans" cxnId="{8F40D54A-4198-40E1-9D78-E44D76F39B6F}">
      <dgm:prSet/>
      <dgm:spPr/>
      <dgm:t>
        <a:bodyPr/>
        <a:lstStyle/>
        <a:p>
          <a:endParaRPr lang="ru-RU"/>
        </a:p>
      </dgm:t>
    </dgm:pt>
    <dgm:pt modelId="{FE955B99-B265-47C8-AF31-ACD5215D67CC}">
      <dgm:prSet/>
      <dgm:spPr/>
      <dgm:t>
        <a:bodyPr/>
        <a:lstStyle/>
        <a:p>
          <a:r>
            <a:rPr lang="ru-RU" dirty="0" smtClean="0"/>
            <a:t>Бюджеты организаций</a:t>
          </a:r>
          <a:endParaRPr lang="ru-RU" dirty="0"/>
        </a:p>
      </dgm:t>
    </dgm:pt>
    <dgm:pt modelId="{BBB56172-91E9-4078-B278-09B10CCDD934}" type="parTrans" cxnId="{7A5823FC-327F-4604-8747-9B1CACD8471F}">
      <dgm:prSet/>
      <dgm:spPr/>
      <dgm:t>
        <a:bodyPr/>
        <a:lstStyle/>
        <a:p>
          <a:endParaRPr lang="ru-RU"/>
        </a:p>
      </dgm:t>
    </dgm:pt>
    <dgm:pt modelId="{424A8DF9-94D3-4646-A152-B67EE262C5BF}" type="sibTrans" cxnId="{7A5823FC-327F-4604-8747-9B1CACD8471F}">
      <dgm:prSet/>
      <dgm:spPr/>
      <dgm:t>
        <a:bodyPr/>
        <a:lstStyle/>
        <a:p>
          <a:endParaRPr lang="ru-RU"/>
        </a:p>
      </dgm:t>
    </dgm:pt>
    <dgm:pt modelId="{59372899-9143-4B93-974E-235A6D88E913}">
      <dgm:prSet/>
      <dgm:spPr/>
      <dgm:t>
        <a:bodyPr/>
        <a:lstStyle/>
        <a:p>
          <a:r>
            <a:rPr lang="ru-RU" dirty="0" smtClean="0"/>
            <a:t>Бюджеты муниципальных образований (бюджеты местных органов власти)</a:t>
          </a:r>
          <a:endParaRPr lang="ru-RU" dirty="0"/>
        </a:p>
      </dgm:t>
    </dgm:pt>
    <dgm:pt modelId="{BDBAF4F8-1436-49F0-95D3-AE9E30F6D4C4}" type="parTrans" cxnId="{B8177C5C-EA9D-447D-8EA1-73D3C437C6D0}">
      <dgm:prSet/>
      <dgm:spPr/>
      <dgm:t>
        <a:bodyPr/>
        <a:lstStyle/>
        <a:p>
          <a:endParaRPr lang="ru-RU"/>
        </a:p>
      </dgm:t>
    </dgm:pt>
    <dgm:pt modelId="{F5E22094-1FB1-4A93-9DAC-BA0D12EC9035}" type="sibTrans" cxnId="{B8177C5C-EA9D-447D-8EA1-73D3C437C6D0}">
      <dgm:prSet/>
      <dgm:spPr/>
      <dgm:t>
        <a:bodyPr/>
        <a:lstStyle/>
        <a:p>
          <a:endParaRPr lang="ru-RU"/>
        </a:p>
      </dgm:t>
    </dgm:pt>
    <dgm:pt modelId="{CCC3B3CD-8BDE-4084-A390-93AC408883B0}" type="pres">
      <dgm:prSet presAssocID="{702100A0-E0F9-40FA-A71E-212F63FD1DE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689F8F1-A1CF-487E-A4AA-A9C725B6DB43}" type="pres">
      <dgm:prSet presAssocID="{C97ACA3E-22C4-4956-8CFB-FAAC2D61D8C0}" presName="root1" presStyleCnt="0"/>
      <dgm:spPr/>
    </dgm:pt>
    <dgm:pt modelId="{422DE9A0-94E0-4329-BB62-80B2D9783586}" type="pres">
      <dgm:prSet presAssocID="{C97ACA3E-22C4-4956-8CFB-FAAC2D61D8C0}" presName="LevelOneTextNode" presStyleLbl="node0" presStyleIdx="0" presStyleCnt="1" custScaleX="86998" custScaleY="42546" custLinFactY="-30395" custLinFactNeighborX="14246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6E13C7A-ACEA-4DA7-BC2D-15CB030C9520}" type="pres">
      <dgm:prSet presAssocID="{C97ACA3E-22C4-4956-8CFB-FAAC2D61D8C0}" presName="level2hierChild" presStyleCnt="0"/>
      <dgm:spPr/>
    </dgm:pt>
    <dgm:pt modelId="{E7F36D05-85A2-484D-AD47-AB775D6245F5}" type="pres">
      <dgm:prSet presAssocID="{E4F87768-3F23-4024-A481-8C6CA13B49EC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C10AB428-B66C-4217-BD73-F38A96E8B68F}" type="pres">
      <dgm:prSet presAssocID="{E4F87768-3F23-4024-A481-8C6CA13B49EC}" presName="connTx" presStyleLbl="parChTrans1D2" presStyleIdx="0" presStyleCnt="3"/>
      <dgm:spPr/>
      <dgm:t>
        <a:bodyPr/>
        <a:lstStyle/>
        <a:p>
          <a:endParaRPr lang="ru-RU"/>
        </a:p>
      </dgm:t>
    </dgm:pt>
    <dgm:pt modelId="{F79B16A9-C64B-4C26-B6CE-62F93C696804}" type="pres">
      <dgm:prSet presAssocID="{2E7D88B1-0A55-485E-87EB-A28BAF7B9398}" presName="root2" presStyleCnt="0"/>
      <dgm:spPr/>
    </dgm:pt>
    <dgm:pt modelId="{CE46E726-5F68-4638-A619-4025571D49E2}" type="pres">
      <dgm:prSet presAssocID="{2E7D88B1-0A55-485E-87EB-A28BAF7B9398}" presName="LevelTwoTextNode" presStyleLbl="node2" presStyleIdx="0" presStyleCnt="3" custScaleY="44943" custLinFactNeighborX="-873" custLinFactNeighborY="-681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D1A84DD-1A2F-41F9-A618-D1D6F00DB6AA}" type="pres">
      <dgm:prSet presAssocID="{2E7D88B1-0A55-485E-87EB-A28BAF7B9398}" presName="level3hierChild" presStyleCnt="0"/>
      <dgm:spPr/>
    </dgm:pt>
    <dgm:pt modelId="{A88C064B-6AF6-49B7-AE36-6B4E3449E4E3}" type="pres">
      <dgm:prSet presAssocID="{952035B5-0E0F-48A8-B902-C2E608960E02}" presName="conn2-1" presStyleLbl="parChTrans1D3" presStyleIdx="0" presStyleCnt="3"/>
      <dgm:spPr/>
      <dgm:t>
        <a:bodyPr/>
        <a:lstStyle/>
        <a:p>
          <a:endParaRPr lang="ru-RU"/>
        </a:p>
      </dgm:t>
    </dgm:pt>
    <dgm:pt modelId="{DFE53552-0B0B-4E52-8C46-E18AB841643E}" type="pres">
      <dgm:prSet presAssocID="{952035B5-0E0F-48A8-B902-C2E608960E02}" presName="connTx" presStyleLbl="parChTrans1D3" presStyleIdx="0" presStyleCnt="3"/>
      <dgm:spPr/>
      <dgm:t>
        <a:bodyPr/>
        <a:lstStyle/>
        <a:p>
          <a:endParaRPr lang="ru-RU"/>
        </a:p>
      </dgm:t>
    </dgm:pt>
    <dgm:pt modelId="{0A306064-4095-4434-893F-B158453C4EB3}" type="pres">
      <dgm:prSet presAssocID="{B4F54F12-8B18-402D-A402-22F8A55B4515}" presName="root2" presStyleCnt="0"/>
      <dgm:spPr/>
    </dgm:pt>
    <dgm:pt modelId="{51B9708A-DED2-43E7-8E0A-F5529B47B03B}" type="pres">
      <dgm:prSet presAssocID="{B4F54F12-8B18-402D-A402-22F8A55B4515}" presName="LevelTwoTextNode" presStyleLbl="node3" presStyleIdx="0" presStyleCnt="3" custScaleY="78183" custLinFactNeighborX="-11782" custLinFactNeighborY="3030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24EB159-1D54-4666-A96E-5CD55BD8D4B0}" type="pres">
      <dgm:prSet presAssocID="{B4F54F12-8B18-402D-A402-22F8A55B4515}" presName="level3hierChild" presStyleCnt="0"/>
      <dgm:spPr/>
    </dgm:pt>
    <dgm:pt modelId="{AE3A42A8-978E-4582-A7CF-A7D860E6748A}" type="pres">
      <dgm:prSet presAssocID="{174D9FA6-BBB0-4AC8-AFDC-9C34FFAC9944}" presName="conn2-1" presStyleLbl="parChTrans1D3" presStyleIdx="1" presStyleCnt="3"/>
      <dgm:spPr/>
      <dgm:t>
        <a:bodyPr/>
        <a:lstStyle/>
        <a:p>
          <a:endParaRPr lang="ru-RU"/>
        </a:p>
      </dgm:t>
    </dgm:pt>
    <dgm:pt modelId="{D1E89923-5795-4886-8113-4590C7179984}" type="pres">
      <dgm:prSet presAssocID="{174D9FA6-BBB0-4AC8-AFDC-9C34FFAC9944}" presName="connTx" presStyleLbl="parChTrans1D3" presStyleIdx="1" presStyleCnt="3"/>
      <dgm:spPr/>
      <dgm:t>
        <a:bodyPr/>
        <a:lstStyle/>
        <a:p>
          <a:endParaRPr lang="ru-RU"/>
        </a:p>
      </dgm:t>
    </dgm:pt>
    <dgm:pt modelId="{240A0D3A-0028-40AF-8FD5-64C7B5272137}" type="pres">
      <dgm:prSet presAssocID="{84D313BE-5278-4EB9-A8AA-0C3E13575720}" presName="root2" presStyleCnt="0"/>
      <dgm:spPr/>
    </dgm:pt>
    <dgm:pt modelId="{93A29563-A594-4546-95A1-8329D2FB36D1}" type="pres">
      <dgm:prSet presAssocID="{84D313BE-5278-4EB9-A8AA-0C3E13575720}" presName="LevelTwoTextNode" presStyleLbl="node3" presStyleIdx="1" presStyleCnt="3" custScaleY="85309" custLinFactY="-60412" custLinFactNeighborX="-11782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7690B46-DB2A-4373-8984-30B9C31AFE0A}" type="pres">
      <dgm:prSet presAssocID="{84D313BE-5278-4EB9-A8AA-0C3E13575720}" presName="level3hierChild" presStyleCnt="0"/>
      <dgm:spPr/>
    </dgm:pt>
    <dgm:pt modelId="{C8900D5D-3816-4B77-83AD-4AF698FF6D65}" type="pres">
      <dgm:prSet presAssocID="{BDBAF4F8-1436-49F0-95D3-AE9E30F6D4C4}" presName="conn2-1" presStyleLbl="parChTrans1D3" presStyleIdx="2" presStyleCnt="3"/>
      <dgm:spPr/>
      <dgm:t>
        <a:bodyPr/>
        <a:lstStyle/>
        <a:p>
          <a:endParaRPr lang="ru-RU"/>
        </a:p>
      </dgm:t>
    </dgm:pt>
    <dgm:pt modelId="{FDB76DF4-8FD4-433A-B081-C4829CD5DA04}" type="pres">
      <dgm:prSet presAssocID="{BDBAF4F8-1436-49F0-95D3-AE9E30F6D4C4}" presName="connTx" presStyleLbl="parChTrans1D3" presStyleIdx="2" presStyleCnt="3"/>
      <dgm:spPr/>
      <dgm:t>
        <a:bodyPr/>
        <a:lstStyle/>
        <a:p>
          <a:endParaRPr lang="ru-RU"/>
        </a:p>
      </dgm:t>
    </dgm:pt>
    <dgm:pt modelId="{5477BBE3-751C-4798-9051-96EA9988BCDB}" type="pres">
      <dgm:prSet presAssocID="{59372899-9143-4B93-974E-235A6D88E913}" presName="root2" presStyleCnt="0"/>
      <dgm:spPr/>
    </dgm:pt>
    <dgm:pt modelId="{347168DB-8776-45D8-B319-3156EBF2294A}" type="pres">
      <dgm:prSet presAssocID="{59372899-9143-4B93-974E-235A6D88E913}" presName="LevelTwoTextNode" presStyleLbl="node3" presStyleIdx="2" presStyleCnt="3" custScaleY="63393" custLinFactNeighborX="-11782" custLinFactNeighborY="-7138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08C7661-79E9-40F5-8144-E35B420A9F8B}" type="pres">
      <dgm:prSet presAssocID="{59372899-9143-4B93-974E-235A6D88E913}" presName="level3hierChild" presStyleCnt="0"/>
      <dgm:spPr/>
    </dgm:pt>
    <dgm:pt modelId="{5A04E672-B7DA-4C13-880D-8C2339226748}" type="pres">
      <dgm:prSet presAssocID="{8EA6710A-3430-4A0C-A6AB-621D61A040D4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20AAA97D-3604-491C-BFE5-CAD39284A956}" type="pres">
      <dgm:prSet presAssocID="{8EA6710A-3430-4A0C-A6AB-621D61A040D4}" presName="connTx" presStyleLbl="parChTrans1D2" presStyleIdx="1" presStyleCnt="3"/>
      <dgm:spPr/>
      <dgm:t>
        <a:bodyPr/>
        <a:lstStyle/>
        <a:p>
          <a:endParaRPr lang="ru-RU"/>
        </a:p>
      </dgm:t>
    </dgm:pt>
    <dgm:pt modelId="{556B751F-71AA-4054-9DD8-50F0810F9DC8}" type="pres">
      <dgm:prSet presAssocID="{7851EA58-D323-4A17-ABE3-AEAAD6B1D208}" presName="root2" presStyleCnt="0"/>
      <dgm:spPr/>
    </dgm:pt>
    <dgm:pt modelId="{C6E272B0-5A3F-4CB6-96F9-30FAC61FD78D}" type="pres">
      <dgm:prSet presAssocID="{7851EA58-D323-4A17-ABE3-AEAAD6B1D208}" presName="LevelTwoTextNode" presStyleLbl="node2" presStyleIdx="1" presStyleCnt="3" custScaleY="38707" custLinFactY="-100000" custLinFactNeighborX="-18085" custLinFactNeighborY="-11593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B139E93-6216-4E2E-A95E-5EE18D187D97}" type="pres">
      <dgm:prSet presAssocID="{7851EA58-D323-4A17-ABE3-AEAAD6B1D208}" presName="level3hierChild" presStyleCnt="0"/>
      <dgm:spPr/>
    </dgm:pt>
    <dgm:pt modelId="{96E29827-6D8A-483B-BF93-BCFA168C22B1}" type="pres">
      <dgm:prSet presAssocID="{BBB56172-91E9-4078-B278-09B10CCDD934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5A364478-2C39-4EBF-8179-D541E4A09AA4}" type="pres">
      <dgm:prSet presAssocID="{BBB56172-91E9-4078-B278-09B10CCDD934}" presName="connTx" presStyleLbl="parChTrans1D2" presStyleIdx="2" presStyleCnt="3"/>
      <dgm:spPr/>
      <dgm:t>
        <a:bodyPr/>
        <a:lstStyle/>
        <a:p>
          <a:endParaRPr lang="ru-RU"/>
        </a:p>
      </dgm:t>
    </dgm:pt>
    <dgm:pt modelId="{DE484B85-01FD-4629-B596-4CA2EB29A626}" type="pres">
      <dgm:prSet presAssocID="{FE955B99-B265-47C8-AF31-ACD5215D67CC}" presName="root2" presStyleCnt="0"/>
      <dgm:spPr/>
    </dgm:pt>
    <dgm:pt modelId="{52865FFC-2C65-4B1D-B92F-0F7F89432EC1}" type="pres">
      <dgm:prSet presAssocID="{FE955B99-B265-47C8-AF31-ACD5215D67CC}" presName="LevelTwoTextNode" presStyleLbl="node2" presStyleIdx="2" presStyleCnt="3" custScaleY="38356" custLinFactY="-89315" custLinFactNeighborX="-9479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E1C500F-A3D2-427C-A707-32FC12D475D3}" type="pres">
      <dgm:prSet presAssocID="{FE955B99-B265-47C8-AF31-ACD5215D67CC}" presName="level3hierChild" presStyleCnt="0"/>
      <dgm:spPr/>
    </dgm:pt>
  </dgm:ptLst>
  <dgm:cxnLst>
    <dgm:cxn modelId="{00F00A1E-AE6C-49B0-A69E-0E6B9A18E28B}" type="presOf" srcId="{BBB56172-91E9-4078-B278-09B10CCDD934}" destId="{5A364478-2C39-4EBF-8179-D541E4A09AA4}" srcOrd="1" destOrd="0" presId="urn:microsoft.com/office/officeart/2005/8/layout/hierarchy2"/>
    <dgm:cxn modelId="{8B73AAC2-54BC-4B1F-8282-3096741AE6B8}" srcId="{2E7D88B1-0A55-485E-87EB-A28BAF7B9398}" destId="{B4F54F12-8B18-402D-A402-22F8A55B4515}" srcOrd="0" destOrd="0" parTransId="{952035B5-0E0F-48A8-B902-C2E608960E02}" sibTransId="{AE72928D-EC6F-4FAE-AB1F-965A427245C1}"/>
    <dgm:cxn modelId="{6FBA7595-FDE9-4C02-881E-BCAEA6A4D529}" srcId="{702100A0-E0F9-40FA-A71E-212F63FD1DEC}" destId="{C97ACA3E-22C4-4956-8CFB-FAAC2D61D8C0}" srcOrd="0" destOrd="0" parTransId="{76A65EA7-83AE-4E5B-A548-83FC03608539}" sibTransId="{FDF95B1D-641F-4228-812A-5A2B30E39458}"/>
    <dgm:cxn modelId="{E49546E7-BC27-4D33-A1B9-119835D04ACD}" type="presOf" srcId="{E4F87768-3F23-4024-A481-8C6CA13B49EC}" destId="{C10AB428-B66C-4217-BD73-F38A96E8B68F}" srcOrd="1" destOrd="0" presId="urn:microsoft.com/office/officeart/2005/8/layout/hierarchy2"/>
    <dgm:cxn modelId="{1AE33829-B061-41D1-BE38-61CF331A1304}" type="presOf" srcId="{59372899-9143-4B93-974E-235A6D88E913}" destId="{347168DB-8776-45D8-B319-3156EBF2294A}" srcOrd="0" destOrd="0" presId="urn:microsoft.com/office/officeart/2005/8/layout/hierarchy2"/>
    <dgm:cxn modelId="{40F1303A-B248-4482-A522-B6A9222E1BED}" srcId="{2E7D88B1-0A55-485E-87EB-A28BAF7B9398}" destId="{84D313BE-5278-4EB9-A8AA-0C3E13575720}" srcOrd="1" destOrd="0" parTransId="{174D9FA6-BBB0-4AC8-AFDC-9C34FFAC9944}" sibTransId="{08EDC717-7A91-4C69-8D73-E45DB6498587}"/>
    <dgm:cxn modelId="{7A5823FC-327F-4604-8747-9B1CACD8471F}" srcId="{C97ACA3E-22C4-4956-8CFB-FAAC2D61D8C0}" destId="{FE955B99-B265-47C8-AF31-ACD5215D67CC}" srcOrd="2" destOrd="0" parTransId="{BBB56172-91E9-4078-B278-09B10CCDD934}" sibTransId="{424A8DF9-94D3-4646-A152-B67EE262C5BF}"/>
    <dgm:cxn modelId="{8F40D54A-4198-40E1-9D78-E44D76F39B6F}" srcId="{C97ACA3E-22C4-4956-8CFB-FAAC2D61D8C0}" destId="{7851EA58-D323-4A17-ABE3-AEAAD6B1D208}" srcOrd="1" destOrd="0" parTransId="{8EA6710A-3430-4A0C-A6AB-621D61A040D4}" sibTransId="{5DA1E6A0-D76A-4E05-BA01-4F72484E4CC3}"/>
    <dgm:cxn modelId="{186EF846-7259-45C3-B3E6-5F991CBE6E0A}" type="presOf" srcId="{174D9FA6-BBB0-4AC8-AFDC-9C34FFAC9944}" destId="{AE3A42A8-978E-4582-A7CF-A7D860E6748A}" srcOrd="0" destOrd="0" presId="urn:microsoft.com/office/officeart/2005/8/layout/hierarchy2"/>
    <dgm:cxn modelId="{9603B087-36AA-4C5E-BC30-94E8FDB12DDE}" type="presOf" srcId="{84D313BE-5278-4EB9-A8AA-0C3E13575720}" destId="{93A29563-A594-4546-95A1-8329D2FB36D1}" srcOrd="0" destOrd="0" presId="urn:microsoft.com/office/officeart/2005/8/layout/hierarchy2"/>
    <dgm:cxn modelId="{B2F3F198-B6E7-4C64-A2DA-FABC17E32439}" type="presOf" srcId="{952035B5-0E0F-48A8-B902-C2E608960E02}" destId="{DFE53552-0B0B-4E52-8C46-E18AB841643E}" srcOrd="1" destOrd="0" presId="urn:microsoft.com/office/officeart/2005/8/layout/hierarchy2"/>
    <dgm:cxn modelId="{88856D3D-7FC0-421F-A3ED-8A406747E4BF}" type="presOf" srcId="{BDBAF4F8-1436-49F0-95D3-AE9E30F6D4C4}" destId="{C8900D5D-3816-4B77-83AD-4AF698FF6D65}" srcOrd="0" destOrd="0" presId="urn:microsoft.com/office/officeart/2005/8/layout/hierarchy2"/>
    <dgm:cxn modelId="{EDEAE441-A5C0-4E8F-95D4-28A412B3DF15}" type="presOf" srcId="{8EA6710A-3430-4A0C-A6AB-621D61A040D4}" destId="{5A04E672-B7DA-4C13-880D-8C2339226748}" srcOrd="0" destOrd="0" presId="urn:microsoft.com/office/officeart/2005/8/layout/hierarchy2"/>
    <dgm:cxn modelId="{E166A1EA-0310-4568-8D9C-BE17BC7CF34C}" srcId="{C97ACA3E-22C4-4956-8CFB-FAAC2D61D8C0}" destId="{2E7D88B1-0A55-485E-87EB-A28BAF7B9398}" srcOrd="0" destOrd="0" parTransId="{E4F87768-3F23-4024-A481-8C6CA13B49EC}" sibTransId="{0B58A083-6626-4E8B-A0E5-EE97C42118F8}"/>
    <dgm:cxn modelId="{00A8AAB1-08A0-46DE-ADBC-17DFC6E771D3}" type="presOf" srcId="{952035B5-0E0F-48A8-B902-C2E608960E02}" destId="{A88C064B-6AF6-49B7-AE36-6B4E3449E4E3}" srcOrd="0" destOrd="0" presId="urn:microsoft.com/office/officeart/2005/8/layout/hierarchy2"/>
    <dgm:cxn modelId="{4542C3F6-CB8B-474E-A5F7-D99E926C96E3}" type="presOf" srcId="{C97ACA3E-22C4-4956-8CFB-FAAC2D61D8C0}" destId="{422DE9A0-94E0-4329-BB62-80B2D9783586}" srcOrd="0" destOrd="0" presId="urn:microsoft.com/office/officeart/2005/8/layout/hierarchy2"/>
    <dgm:cxn modelId="{017954C0-DBDE-41AD-AEA1-C6CF33F51557}" type="presOf" srcId="{BBB56172-91E9-4078-B278-09B10CCDD934}" destId="{96E29827-6D8A-483B-BF93-BCFA168C22B1}" srcOrd="0" destOrd="0" presId="urn:microsoft.com/office/officeart/2005/8/layout/hierarchy2"/>
    <dgm:cxn modelId="{B8177C5C-EA9D-447D-8EA1-73D3C437C6D0}" srcId="{2E7D88B1-0A55-485E-87EB-A28BAF7B9398}" destId="{59372899-9143-4B93-974E-235A6D88E913}" srcOrd="2" destOrd="0" parTransId="{BDBAF4F8-1436-49F0-95D3-AE9E30F6D4C4}" sibTransId="{F5E22094-1FB1-4A93-9DAC-BA0D12EC9035}"/>
    <dgm:cxn modelId="{1000A9AB-D854-4F15-B5DE-F434FB7CECE6}" type="presOf" srcId="{E4F87768-3F23-4024-A481-8C6CA13B49EC}" destId="{E7F36D05-85A2-484D-AD47-AB775D6245F5}" srcOrd="0" destOrd="0" presId="urn:microsoft.com/office/officeart/2005/8/layout/hierarchy2"/>
    <dgm:cxn modelId="{0AC33142-78C6-4104-ABEE-19D61DF7C269}" type="presOf" srcId="{174D9FA6-BBB0-4AC8-AFDC-9C34FFAC9944}" destId="{D1E89923-5795-4886-8113-4590C7179984}" srcOrd="1" destOrd="0" presId="urn:microsoft.com/office/officeart/2005/8/layout/hierarchy2"/>
    <dgm:cxn modelId="{4475DA0E-B2F4-48BA-9F2C-38156EEBF5FA}" type="presOf" srcId="{702100A0-E0F9-40FA-A71E-212F63FD1DEC}" destId="{CCC3B3CD-8BDE-4084-A390-93AC408883B0}" srcOrd="0" destOrd="0" presId="urn:microsoft.com/office/officeart/2005/8/layout/hierarchy2"/>
    <dgm:cxn modelId="{5B2F626E-9D74-4E47-BD82-88EFB6914FBE}" type="presOf" srcId="{BDBAF4F8-1436-49F0-95D3-AE9E30F6D4C4}" destId="{FDB76DF4-8FD4-433A-B081-C4829CD5DA04}" srcOrd="1" destOrd="0" presId="urn:microsoft.com/office/officeart/2005/8/layout/hierarchy2"/>
    <dgm:cxn modelId="{00A74A5C-2392-4650-A92D-70A41DB10A7A}" type="presOf" srcId="{FE955B99-B265-47C8-AF31-ACD5215D67CC}" destId="{52865FFC-2C65-4B1D-B92F-0F7F89432EC1}" srcOrd="0" destOrd="0" presId="urn:microsoft.com/office/officeart/2005/8/layout/hierarchy2"/>
    <dgm:cxn modelId="{413357B4-0E47-4A6E-9233-15B4E7A1A189}" type="presOf" srcId="{8EA6710A-3430-4A0C-A6AB-621D61A040D4}" destId="{20AAA97D-3604-491C-BFE5-CAD39284A956}" srcOrd="1" destOrd="0" presId="urn:microsoft.com/office/officeart/2005/8/layout/hierarchy2"/>
    <dgm:cxn modelId="{74AAF2CF-3E11-49EC-A3B9-74B854031A98}" type="presOf" srcId="{7851EA58-D323-4A17-ABE3-AEAAD6B1D208}" destId="{C6E272B0-5A3F-4CB6-96F9-30FAC61FD78D}" srcOrd="0" destOrd="0" presId="urn:microsoft.com/office/officeart/2005/8/layout/hierarchy2"/>
    <dgm:cxn modelId="{4711CCC8-0DCF-418B-A75C-428634038707}" type="presOf" srcId="{2E7D88B1-0A55-485E-87EB-A28BAF7B9398}" destId="{CE46E726-5F68-4638-A619-4025571D49E2}" srcOrd="0" destOrd="0" presId="urn:microsoft.com/office/officeart/2005/8/layout/hierarchy2"/>
    <dgm:cxn modelId="{7F42E1E7-A238-4E6E-9F9B-E004FB87F57C}" type="presOf" srcId="{B4F54F12-8B18-402D-A402-22F8A55B4515}" destId="{51B9708A-DED2-43E7-8E0A-F5529B47B03B}" srcOrd="0" destOrd="0" presId="urn:microsoft.com/office/officeart/2005/8/layout/hierarchy2"/>
    <dgm:cxn modelId="{91A4744A-805B-4928-8E75-B6236D8672E5}" type="presParOf" srcId="{CCC3B3CD-8BDE-4084-A390-93AC408883B0}" destId="{E689F8F1-A1CF-487E-A4AA-A9C725B6DB43}" srcOrd="0" destOrd="0" presId="urn:microsoft.com/office/officeart/2005/8/layout/hierarchy2"/>
    <dgm:cxn modelId="{969A86A4-9DB6-4052-ACA8-7BFBEFF759B1}" type="presParOf" srcId="{E689F8F1-A1CF-487E-A4AA-A9C725B6DB43}" destId="{422DE9A0-94E0-4329-BB62-80B2D9783586}" srcOrd="0" destOrd="0" presId="urn:microsoft.com/office/officeart/2005/8/layout/hierarchy2"/>
    <dgm:cxn modelId="{4AC120F5-0298-4846-B61D-71BFB211F035}" type="presParOf" srcId="{E689F8F1-A1CF-487E-A4AA-A9C725B6DB43}" destId="{D6E13C7A-ACEA-4DA7-BC2D-15CB030C9520}" srcOrd="1" destOrd="0" presId="urn:microsoft.com/office/officeart/2005/8/layout/hierarchy2"/>
    <dgm:cxn modelId="{3AF668FF-5A30-41E0-B9CD-83833CB70838}" type="presParOf" srcId="{D6E13C7A-ACEA-4DA7-BC2D-15CB030C9520}" destId="{E7F36D05-85A2-484D-AD47-AB775D6245F5}" srcOrd="0" destOrd="0" presId="urn:microsoft.com/office/officeart/2005/8/layout/hierarchy2"/>
    <dgm:cxn modelId="{77346E11-621D-42DB-B05A-E22FD8483C74}" type="presParOf" srcId="{E7F36D05-85A2-484D-AD47-AB775D6245F5}" destId="{C10AB428-B66C-4217-BD73-F38A96E8B68F}" srcOrd="0" destOrd="0" presId="urn:microsoft.com/office/officeart/2005/8/layout/hierarchy2"/>
    <dgm:cxn modelId="{745E8E8A-B41E-4851-8F92-7F94745EE68F}" type="presParOf" srcId="{D6E13C7A-ACEA-4DA7-BC2D-15CB030C9520}" destId="{F79B16A9-C64B-4C26-B6CE-62F93C696804}" srcOrd="1" destOrd="0" presId="urn:microsoft.com/office/officeart/2005/8/layout/hierarchy2"/>
    <dgm:cxn modelId="{2D4490C8-B3A3-4B0D-8C67-EFB8599771F3}" type="presParOf" srcId="{F79B16A9-C64B-4C26-B6CE-62F93C696804}" destId="{CE46E726-5F68-4638-A619-4025571D49E2}" srcOrd="0" destOrd="0" presId="urn:microsoft.com/office/officeart/2005/8/layout/hierarchy2"/>
    <dgm:cxn modelId="{08DFD7CD-9A1A-4FF7-96D7-FE53927DFE55}" type="presParOf" srcId="{F79B16A9-C64B-4C26-B6CE-62F93C696804}" destId="{ED1A84DD-1A2F-41F9-A618-D1D6F00DB6AA}" srcOrd="1" destOrd="0" presId="urn:microsoft.com/office/officeart/2005/8/layout/hierarchy2"/>
    <dgm:cxn modelId="{140D6AF3-C22F-46BA-A249-4DBEDEDE9255}" type="presParOf" srcId="{ED1A84DD-1A2F-41F9-A618-D1D6F00DB6AA}" destId="{A88C064B-6AF6-49B7-AE36-6B4E3449E4E3}" srcOrd="0" destOrd="0" presId="urn:microsoft.com/office/officeart/2005/8/layout/hierarchy2"/>
    <dgm:cxn modelId="{D30026FA-5CF8-4EEF-8EAA-1C0E914DE030}" type="presParOf" srcId="{A88C064B-6AF6-49B7-AE36-6B4E3449E4E3}" destId="{DFE53552-0B0B-4E52-8C46-E18AB841643E}" srcOrd="0" destOrd="0" presId="urn:microsoft.com/office/officeart/2005/8/layout/hierarchy2"/>
    <dgm:cxn modelId="{D9AF5581-79D4-4C1E-8179-6D9832C5FF68}" type="presParOf" srcId="{ED1A84DD-1A2F-41F9-A618-D1D6F00DB6AA}" destId="{0A306064-4095-4434-893F-B158453C4EB3}" srcOrd="1" destOrd="0" presId="urn:microsoft.com/office/officeart/2005/8/layout/hierarchy2"/>
    <dgm:cxn modelId="{8473FC2A-8BA4-49F8-B334-C17B04B0B130}" type="presParOf" srcId="{0A306064-4095-4434-893F-B158453C4EB3}" destId="{51B9708A-DED2-43E7-8E0A-F5529B47B03B}" srcOrd="0" destOrd="0" presId="urn:microsoft.com/office/officeart/2005/8/layout/hierarchy2"/>
    <dgm:cxn modelId="{A12CCFBD-7851-446B-83C2-CDE032611F2D}" type="presParOf" srcId="{0A306064-4095-4434-893F-B158453C4EB3}" destId="{324EB159-1D54-4666-A96E-5CD55BD8D4B0}" srcOrd="1" destOrd="0" presId="urn:microsoft.com/office/officeart/2005/8/layout/hierarchy2"/>
    <dgm:cxn modelId="{87E73866-DDC5-4223-B0B9-49B59734AD78}" type="presParOf" srcId="{ED1A84DD-1A2F-41F9-A618-D1D6F00DB6AA}" destId="{AE3A42A8-978E-4582-A7CF-A7D860E6748A}" srcOrd="2" destOrd="0" presId="urn:microsoft.com/office/officeart/2005/8/layout/hierarchy2"/>
    <dgm:cxn modelId="{5A17E6AD-1EC3-4B87-BD6F-43F80AE1E5F0}" type="presParOf" srcId="{AE3A42A8-978E-4582-A7CF-A7D860E6748A}" destId="{D1E89923-5795-4886-8113-4590C7179984}" srcOrd="0" destOrd="0" presId="urn:microsoft.com/office/officeart/2005/8/layout/hierarchy2"/>
    <dgm:cxn modelId="{41581082-7831-49A1-9E97-E18B002BCDE3}" type="presParOf" srcId="{ED1A84DD-1A2F-41F9-A618-D1D6F00DB6AA}" destId="{240A0D3A-0028-40AF-8FD5-64C7B5272137}" srcOrd="3" destOrd="0" presId="urn:microsoft.com/office/officeart/2005/8/layout/hierarchy2"/>
    <dgm:cxn modelId="{0764393B-A551-4839-8400-6633DE590768}" type="presParOf" srcId="{240A0D3A-0028-40AF-8FD5-64C7B5272137}" destId="{93A29563-A594-4546-95A1-8329D2FB36D1}" srcOrd="0" destOrd="0" presId="urn:microsoft.com/office/officeart/2005/8/layout/hierarchy2"/>
    <dgm:cxn modelId="{358E88B1-8012-4232-8A19-D97C129AD445}" type="presParOf" srcId="{240A0D3A-0028-40AF-8FD5-64C7B5272137}" destId="{E7690B46-DB2A-4373-8984-30B9C31AFE0A}" srcOrd="1" destOrd="0" presId="urn:microsoft.com/office/officeart/2005/8/layout/hierarchy2"/>
    <dgm:cxn modelId="{98CA0CD9-D3B6-46A8-A2FD-5F126C8A9539}" type="presParOf" srcId="{ED1A84DD-1A2F-41F9-A618-D1D6F00DB6AA}" destId="{C8900D5D-3816-4B77-83AD-4AF698FF6D65}" srcOrd="4" destOrd="0" presId="urn:microsoft.com/office/officeart/2005/8/layout/hierarchy2"/>
    <dgm:cxn modelId="{212C0B06-38B7-476E-A519-41F31511C8E0}" type="presParOf" srcId="{C8900D5D-3816-4B77-83AD-4AF698FF6D65}" destId="{FDB76DF4-8FD4-433A-B081-C4829CD5DA04}" srcOrd="0" destOrd="0" presId="urn:microsoft.com/office/officeart/2005/8/layout/hierarchy2"/>
    <dgm:cxn modelId="{CECA041A-9259-44F7-AE56-5C3D7C90C0C9}" type="presParOf" srcId="{ED1A84DD-1A2F-41F9-A618-D1D6F00DB6AA}" destId="{5477BBE3-751C-4798-9051-96EA9988BCDB}" srcOrd="5" destOrd="0" presId="urn:microsoft.com/office/officeart/2005/8/layout/hierarchy2"/>
    <dgm:cxn modelId="{B6C785B9-E60C-43C8-8793-BB7BD589C860}" type="presParOf" srcId="{5477BBE3-751C-4798-9051-96EA9988BCDB}" destId="{347168DB-8776-45D8-B319-3156EBF2294A}" srcOrd="0" destOrd="0" presId="urn:microsoft.com/office/officeart/2005/8/layout/hierarchy2"/>
    <dgm:cxn modelId="{4519D38B-CE70-4CB9-8177-A61B6D577D23}" type="presParOf" srcId="{5477BBE3-751C-4798-9051-96EA9988BCDB}" destId="{708C7661-79E9-40F5-8144-E35B420A9F8B}" srcOrd="1" destOrd="0" presId="urn:microsoft.com/office/officeart/2005/8/layout/hierarchy2"/>
    <dgm:cxn modelId="{4097695B-FC0A-456D-BF55-3131D68D7747}" type="presParOf" srcId="{D6E13C7A-ACEA-4DA7-BC2D-15CB030C9520}" destId="{5A04E672-B7DA-4C13-880D-8C2339226748}" srcOrd="2" destOrd="0" presId="urn:microsoft.com/office/officeart/2005/8/layout/hierarchy2"/>
    <dgm:cxn modelId="{0E677649-658F-48E5-AEDA-BA4E8DE0F3C4}" type="presParOf" srcId="{5A04E672-B7DA-4C13-880D-8C2339226748}" destId="{20AAA97D-3604-491C-BFE5-CAD39284A956}" srcOrd="0" destOrd="0" presId="urn:microsoft.com/office/officeart/2005/8/layout/hierarchy2"/>
    <dgm:cxn modelId="{36FF3DF3-6612-41A8-A1F6-2DB0212A9451}" type="presParOf" srcId="{D6E13C7A-ACEA-4DA7-BC2D-15CB030C9520}" destId="{556B751F-71AA-4054-9DD8-50F0810F9DC8}" srcOrd="3" destOrd="0" presId="urn:microsoft.com/office/officeart/2005/8/layout/hierarchy2"/>
    <dgm:cxn modelId="{FDC734FA-86FD-458C-BAEC-64C1AA5DBE3E}" type="presParOf" srcId="{556B751F-71AA-4054-9DD8-50F0810F9DC8}" destId="{C6E272B0-5A3F-4CB6-96F9-30FAC61FD78D}" srcOrd="0" destOrd="0" presId="urn:microsoft.com/office/officeart/2005/8/layout/hierarchy2"/>
    <dgm:cxn modelId="{5FCCA278-9FCC-4668-B3DC-D5F3CB07C346}" type="presParOf" srcId="{556B751F-71AA-4054-9DD8-50F0810F9DC8}" destId="{FB139E93-6216-4E2E-A95E-5EE18D187D97}" srcOrd="1" destOrd="0" presId="urn:microsoft.com/office/officeart/2005/8/layout/hierarchy2"/>
    <dgm:cxn modelId="{3B751305-4F59-4E26-9FD0-233123E992F3}" type="presParOf" srcId="{D6E13C7A-ACEA-4DA7-BC2D-15CB030C9520}" destId="{96E29827-6D8A-483B-BF93-BCFA168C22B1}" srcOrd="4" destOrd="0" presId="urn:microsoft.com/office/officeart/2005/8/layout/hierarchy2"/>
    <dgm:cxn modelId="{FA90AE5B-7F13-4672-96D6-E9600AED2892}" type="presParOf" srcId="{96E29827-6D8A-483B-BF93-BCFA168C22B1}" destId="{5A364478-2C39-4EBF-8179-D541E4A09AA4}" srcOrd="0" destOrd="0" presId="urn:microsoft.com/office/officeart/2005/8/layout/hierarchy2"/>
    <dgm:cxn modelId="{8860E6FB-BB62-4FFD-96ED-0060F74F593E}" type="presParOf" srcId="{D6E13C7A-ACEA-4DA7-BC2D-15CB030C9520}" destId="{DE484B85-01FD-4629-B596-4CA2EB29A626}" srcOrd="5" destOrd="0" presId="urn:microsoft.com/office/officeart/2005/8/layout/hierarchy2"/>
    <dgm:cxn modelId="{E25A3A53-D87F-4E41-B34B-8E069EC94A90}" type="presParOf" srcId="{DE484B85-01FD-4629-B596-4CA2EB29A626}" destId="{52865FFC-2C65-4B1D-B92F-0F7F89432EC1}" srcOrd="0" destOrd="0" presId="urn:microsoft.com/office/officeart/2005/8/layout/hierarchy2"/>
    <dgm:cxn modelId="{DCCAF293-7BB0-4245-A0C0-D7A3FC375EA1}" type="presParOf" srcId="{DE484B85-01FD-4629-B596-4CA2EB29A626}" destId="{1E1C500F-A3D2-427C-A707-32FC12D475D3}" srcOrd="1" destOrd="0" presId="urn:microsoft.com/office/officeart/2005/8/layout/hierarchy2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152FA26-D7CA-4781-BA72-C33FD899AF2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CD59133-BCA6-488B-9E53-AF28A6D76F32}">
      <dgm:prSet phldrT="[Текст]" custT="1"/>
      <dgm:spPr>
        <a:solidFill>
          <a:schemeClr val="bg2"/>
        </a:solidFill>
      </dgm:spPr>
      <dgm:t>
        <a:bodyPr/>
        <a:lstStyle/>
        <a:p>
          <a:pPr algn="ctr"/>
          <a:r>
            <a:rPr lang="ru-RU" sz="1600" b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Основные цели и направления бюджетной,  налоговой и долговой политики Республики Калмыкия на 2020 год и на плановый период 2021 и 2022 годов</a:t>
          </a:r>
          <a:r>
            <a:rPr lang="ru-RU" sz="1400" b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/>
          </a:r>
          <a:br>
            <a:rPr lang="ru-RU" sz="1400" b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</a:br>
          <a:r>
            <a:rPr lang="ru-RU" sz="1400" b="1" i="1" dirty="0" smtClean="0">
              <a:solidFill>
                <a:schemeClr val="accent4">
                  <a:lumMod val="50000"/>
                </a:schemeClr>
              </a:solidFill>
            </a:rPr>
            <a:t> (определены постановлением Правительства Республики Калмыкия от 14 октября 2019 г. N 285 "Об основных направлениях бюджетной политики, налоговой и долговой политики Республики Калмыкия на 2020 год и на плановый период 2021 и 2022 годов»)</a:t>
          </a:r>
          <a:endParaRPr lang="ru-RU" sz="1400" dirty="0"/>
        </a:p>
      </dgm:t>
    </dgm:pt>
    <dgm:pt modelId="{16A95C09-F626-4B14-907F-44B63A976B0E}" type="parTrans" cxnId="{B68BDFC6-F4DD-403E-9B66-DC9E61A07392}">
      <dgm:prSet/>
      <dgm:spPr/>
      <dgm:t>
        <a:bodyPr/>
        <a:lstStyle/>
        <a:p>
          <a:endParaRPr lang="ru-RU"/>
        </a:p>
      </dgm:t>
    </dgm:pt>
    <dgm:pt modelId="{BB2F2841-B1CA-428F-98E8-9E365ABE5762}" type="sibTrans" cxnId="{B68BDFC6-F4DD-403E-9B66-DC9E61A07392}">
      <dgm:prSet/>
      <dgm:spPr/>
      <dgm:t>
        <a:bodyPr/>
        <a:lstStyle/>
        <a:p>
          <a:endParaRPr lang="ru-RU"/>
        </a:p>
      </dgm:t>
    </dgm:pt>
    <dgm:pt modelId="{04ADFA39-1E25-4DBD-8292-E2781A959EFE}">
      <dgm:prSet phldrT="[Текст]" custT="1"/>
      <dgm:spPr/>
      <dgm:t>
        <a:bodyPr/>
        <a:lstStyle/>
        <a:p>
          <a:endParaRPr lang="ru-RU" sz="1200" dirty="0"/>
        </a:p>
      </dgm:t>
    </dgm:pt>
    <dgm:pt modelId="{6C9F0EC0-F1AB-4A38-A9FD-635387914F8F}" type="parTrans" cxnId="{37920D2D-E040-464E-8C5A-BF04ADEA5CDA}">
      <dgm:prSet/>
      <dgm:spPr/>
      <dgm:t>
        <a:bodyPr/>
        <a:lstStyle/>
        <a:p>
          <a:endParaRPr lang="ru-RU"/>
        </a:p>
      </dgm:t>
    </dgm:pt>
    <dgm:pt modelId="{4E58F29A-A6B5-4677-8034-9969107C9B8B}" type="sibTrans" cxnId="{37920D2D-E040-464E-8C5A-BF04ADEA5CDA}">
      <dgm:prSet/>
      <dgm:spPr/>
      <dgm:t>
        <a:bodyPr/>
        <a:lstStyle/>
        <a:p>
          <a:endParaRPr lang="ru-RU"/>
        </a:p>
      </dgm:t>
    </dgm:pt>
    <dgm:pt modelId="{1F121F30-54B8-4902-BAAF-366DC711AC56}" type="pres">
      <dgm:prSet presAssocID="{7152FA26-D7CA-4781-BA72-C33FD899AF2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1B54DA5-9737-4E77-B103-0A15E21C16B7}" type="pres">
      <dgm:prSet presAssocID="{2CD59133-BCA6-488B-9E53-AF28A6D76F32}" presName="parentText" presStyleLbl="node1" presStyleIdx="0" presStyleCnt="1" custScaleY="129050" custLinFactY="-24188" custLinFactNeighborX="18749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22D356-3821-47EC-9212-3D3DA1E1D9D3}" type="pres">
      <dgm:prSet presAssocID="{2CD59133-BCA6-488B-9E53-AF28A6D76F32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0270C4E-A3C3-4914-AB49-0CFA50620E1F}" type="presOf" srcId="{04ADFA39-1E25-4DBD-8292-E2781A959EFE}" destId="{A422D356-3821-47EC-9212-3D3DA1E1D9D3}" srcOrd="0" destOrd="0" presId="urn:microsoft.com/office/officeart/2005/8/layout/vList2"/>
    <dgm:cxn modelId="{D5BD7F3B-86FD-4EC9-9440-818CA90A5DB6}" type="presOf" srcId="{7152FA26-D7CA-4781-BA72-C33FD899AF22}" destId="{1F121F30-54B8-4902-BAAF-366DC711AC56}" srcOrd="0" destOrd="0" presId="urn:microsoft.com/office/officeart/2005/8/layout/vList2"/>
    <dgm:cxn modelId="{37920D2D-E040-464E-8C5A-BF04ADEA5CDA}" srcId="{2CD59133-BCA6-488B-9E53-AF28A6D76F32}" destId="{04ADFA39-1E25-4DBD-8292-E2781A959EFE}" srcOrd="0" destOrd="0" parTransId="{6C9F0EC0-F1AB-4A38-A9FD-635387914F8F}" sibTransId="{4E58F29A-A6B5-4677-8034-9969107C9B8B}"/>
    <dgm:cxn modelId="{B68BDFC6-F4DD-403E-9B66-DC9E61A07392}" srcId="{7152FA26-D7CA-4781-BA72-C33FD899AF22}" destId="{2CD59133-BCA6-488B-9E53-AF28A6D76F32}" srcOrd="0" destOrd="0" parTransId="{16A95C09-F626-4B14-907F-44B63A976B0E}" sibTransId="{BB2F2841-B1CA-428F-98E8-9E365ABE5762}"/>
    <dgm:cxn modelId="{77F9A1B2-F2EB-42E9-97FE-8F2BFA666FB2}" type="presOf" srcId="{2CD59133-BCA6-488B-9E53-AF28A6D76F32}" destId="{B1B54DA5-9737-4E77-B103-0A15E21C16B7}" srcOrd="0" destOrd="0" presId="urn:microsoft.com/office/officeart/2005/8/layout/vList2"/>
    <dgm:cxn modelId="{82C2E87A-403C-499F-880D-7CA0C7CD53A8}" type="presParOf" srcId="{1F121F30-54B8-4902-BAAF-366DC711AC56}" destId="{B1B54DA5-9737-4E77-B103-0A15E21C16B7}" srcOrd="0" destOrd="0" presId="urn:microsoft.com/office/officeart/2005/8/layout/vList2"/>
    <dgm:cxn modelId="{8DAEED2F-501C-4CFD-8EA2-5F9A1ED58915}" type="presParOf" srcId="{1F121F30-54B8-4902-BAAF-366DC711AC56}" destId="{A422D356-3821-47EC-9212-3D3DA1E1D9D3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E57A0D20-8618-4661-B17E-77FE939CD28E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B2356F8-EF87-4E22-A1D1-26FF7F712B37}">
      <dgm:prSet phldrT="[Текст]" custT="1"/>
      <dgm:spPr/>
      <dgm:t>
        <a:bodyPr/>
        <a:lstStyle/>
        <a:p>
          <a:r>
            <a:rPr lang="ru-RU" sz="1600" dirty="0" smtClean="0"/>
            <a:t>Бюджетная политика</a:t>
          </a:r>
          <a:endParaRPr lang="ru-RU" sz="1600" dirty="0"/>
        </a:p>
      </dgm:t>
    </dgm:pt>
    <dgm:pt modelId="{1138F451-2677-4297-B902-E03727A5A607}" type="parTrans" cxnId="{97484D01-A0E1-433E-A6EB-3A9F10A00A4A}">
      <dgm:prSet/>
      <dgm:spPr/>
      <dgm:t>
        <a:bodyPr/>
        <a:lstStyle/>
        <a:p>
          <a:endParaRPr lang="ru-RU"/>
        </a:p>
      </dgm:t>
    </dgm:pt>
    <dgm:pt modelId="{623B1D9B-FDFF-47AD-BAF8-2DED6951C8BB}" type="sibTrans" cxnId="{97484D01-A0E1-433E-A6EB-3A9F10A00A4A}">
      <dgm:prSet/>
      <dgm:spPr/>
      <dgm:t>
        <a:bodyPr/>
        <a:lstStyle/>
        <a:p>
          <a:endParaRPr lang="ru-RU"/>
        </a:p>
      </dgm:t>
    </dgm:pt>
    <dgm:pt modelId="{594A861D-80E0-4DCF-8724-F3BB4F58CC0F}">
      <dgm:prSet phldrT="[Текст]" custT="1"/>
      <dgm:spPr/>
      <dgm:t>
        <a:bodyPr/>
        <a:lstStyle/>
        <a:p>
          <a:r>
            <a:rPr lang="ru-RU" sz="1600" dirty="0" smtClean="0"/>
            <a:t>Налоговая политика</a:t>
          </a:r>
          <a:endParaRPr lang="ru-RU" sz="1600" dirty="0"/>
        </a:p>
      </dgm:t>
    </dgm:pt>
    <dgm:pt modelId="{BFAC9463-2E1C-4DC9-9FF1-6CCA9A548153}" type="parTrans" cxnId="{D8D98FA3-3632-40AD-BFE7-34D5046B2153}">
      <dgm:prSet/>
      <dgm:spPr/>
      <dgm:t>
        <a:bodyPr/>
        <a:lstStyle/>
        <a:p>
          <a:endParaRPr lang="ru-RU"/>
        </a:p>
      </dgm:t>
    </dgm:pt>
    <dgm:pt modelId="{43515D80-EEDF-4A12-9C63-CB8D772C44F1}" type="sibTrans" cxnId="{D8D98FA3-3632-40AD-BFE7-34D5046B2153}">
      <dgm:prSet/>
      <dgm:spPr/>
      <dgm:t>
        <a:bodyPr/>
        <a:lstStyle/>
        <a:p>
          <a:endParaRPr lang="ru-RU"/>
        </a:p>
      </dgm:t>
    </dgm:pt>
    <dgm:pt modelId="{BF2CFB10-3E1A-4992-A306-D42C1D6D589C}" type="pres">
      <dgm:prSet presAssocID="{E57A0D20-8618-4661-B17E-77FE939CD28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830AF04-AC32-4F70-AD1E-1376A9E9729F}" type="pres">
      <dgm:prSet presAssocID="{EB2356F8-EF87-4E22-A1D1-26FF7F712B37}" presName="root" presStyleCnt="0"/>
      <dgm:spPr/>
    </dgm:pt>
    <dgm:pt modelId="{D06F2545-DF1E-4DD4-99C3-00E71CF42816}" type="pres">
      <dgm:prSet presAssocID="{EB2356F8-EF87-4E22-A1D1-26FF7F712B37}" presName="rootComposite" presStyleCnt="0"/>
      <dgm:spPr/>
    </dgm:pt>
    <dgm:pt modelId="{1F9FF179-17A0-45A6-A5B1-6658ACCC9024}" type="pres">
      <dgm:prSet presAssocID="{EB2356F8-EF87-4E22-A1D1-26FF7F712B37}" presName="rootText" presStyleLbl="node1" presStyleIdx="0" presStyleCnt="2" custScaleX="108587" custScaleY="45618" custLinFactNeighborX="-7" custLinFactNeighborY="-15844"/>
      <dgm:spPr/>
      <dgm:t>
        <a:bodyPr/>
        <a:lstStyle/>
        <a:p>
          <a:endParaRPr lang="ru-RU"/>
        </a:p>
      </dgm:t>
    </dgm:pt>
    <dgm:pt modelId="{EDE0607A-EE07-4258-927E-A8084F486CF8}" type="pres">
      <dgm:prSet presAssocID="{EB2356F8-EF87-4E22-A1D1-26FF7F712B37}" presName="rootConnector" presStyleLbl="node1" presStyleIdx="0" presStyleCnt="2"/>
      <dgm:spPr/>
      <dgm:t>
        <a:bodyPr/>
        <a:lstStyle/>
        <a:p>
          <a:endParaRPr lang="ru-RU"/>
        </a:p>
      </dgm:t>
    </dgm:pt>
    <dgm:pt modelId="{019B85B7-CE9F-45E3-8A9B-963DE6412961}" type="pres">
      <dgm:prSet presAssocID="{EB2356F8-EF87-4E22-A1D1-26FF7F712B37}" presName="childShape" presStyleCnt="0"/>
      <dgm:spPr/>
    </dgm:pt>
    <dgm:pt modelId="{41795618-10DC-4355-959A-43F446D4BCE1}" type="pres">
      <dgm:prSet presAssocID="{594A861D-80E0-4DCF-8724-F3BB4F58CC0F}" presName="root" presStyleCnt="0"/>
      <dgm:spPr/>
    </dgm:pt>
    <dgm:pt modelId="{64A99346-4A64-4B91-87CF-5ED138251299}" type="pres">
      <dgm:prSet presAssocID="{594A861D-80E0-4DCF-8724-F3BB4F58CC0F}" presName="rootComposite" presStyleCnt="0"/>
      <dgm:spPr/>
    </dgm:pt>
    <dgm:pt modelId="{0D92728E-0FBC-4E50-93A1-A863E26970A9}" type="pres">
      <dgm:prSet presAssocID="{594A861D-80E0-4DCF-8724-F3BB4F58CC0F}" presName="rootText" presStyleLbl="node1" presStyleIdx="1" presStyleCnt="2" custScaleX="110209" custScaleY="45618" custLinFactNeighborX="-5742" custLinFactNeighborY="-15844"/>
      <dgm:spPr/>
      <dgm:t>
        <a:bodyPr/>
        <a:lstStyle/>
        <a:p>
          <a:endParaRPr lang="ru-RU"/>
        </a:p>
      </dgm:t>
    </dgm:pt>
    <dgm:pt modelId="{F91C74D9-A329-4B93-BCC1-AE41CC93EA0B}" type="pres">
      <dgm:prSet presAssocID="{594A861D-80E0-4DCF-8724-F3BB4F58CC0F}" presName="rootConnector" presStyleLbl="node1" presStyleIdx="1" presStyleCnt="2"/>
      <dgm:spPr/>
      <dgm:t>
        <a:bodyPr/>
        <a:lstStyle/>
        <a:p>
          <a:endParaRPr lang="ru-RU"/>
        </a:p>
      </dgm:t>
    </dgm:pt>
    <dgm:pt modelId="{F782CD2E-EC36-4D4E-A8B5-8C8EC14B9833}" type="pres">
      <dgm:prSet presAssocID="{594A861D-80E0-4DCF-8724-F3BB4F58CC0F}" presName="childShape" presStyleCnt="0"/>
      <dgm:spPr/>
    </dgm:pt>
  </dgm:ptLst>
  <dgm:cxnLst>
    <dgm:cxn modelId="{D8D98FA3-3632-40AD-BFE7-34D5046B2153}" srcId="{E57A0D20-8618-4661-B17E-77FE939CD28E}" destId="{594A861D-80E0-4DCF-8724-F3BB4F58CC0F}" srcOrd="1" destOrd="0" parTransId="{BFAC9463-2E1C-4DC9-9FF1-6CCA9A548153}" sibTransId="{43515D80-EEDF-4A12-9C63-CB8D772C44F1}"/>
    <dgm:cxn modelId="{24B1D0E1-C2BB-4646-878D-865A393249FC}" type="presOf" srcId="{594A861D-80E0-4DCF-8724-F3BB4F58CC0F}" destId="{F91C74D9-A329-4B93-BCC1-AE41CC93EA0B}" srcOrd="1" destOrd="0" presId="urn:microsoft.com/office/officeart/2005/8/layout/hierarchy3"/>
    <dgm:cxn modelId="{8DFB8D64-0A95-4B0B-914A-32DA3DC13AD9}" type="presOf" srcId="{EB2356F8-EF87-4E22-A1D1-26FF7F712B37}" destId="{1F9FF179-17A0-45A6-A5B1-6658ACCC9024}" srcOrd="0" destOrd="0" presId="urn:microsoft.com/office/officeart/2005/8/layout/hierarchy3"/>
    <dgm:cxn modelId="{97484D01-A0E1-433E-A6EB-3A9F10A00A4A}" srcId="{E57A0D20-8618-4661-B17E-77FE939CD28E}" destId="{EB2356F8-EF87-4E22-A1D1-26FF7F712B37}" srcOrd="0" destOrd="0" parTransId="{1138F451-2677-4297-B902-E03727A5A607}" sibTransId="{623B1D9B-FDFF-47AD-BAF8-2DED6951C8BB}"/>
    <dgm:cxn modelId="{549743A3-68A7-462B-A75E-838E1509C0C6}" type="presOf" srcId="{EB2356F8-EF87-4E22-A1D1-26FF7F712B37}" destId="{EDE0607A-EE07-4258-927E-A8084F486CF8}" srcOrd="1" destOrd="0" presId="urn:microsoft.com/office/officeart/2005/8/layout/hierarchy3"/>
    <dgm:cxn modelId="{986D8A66-74AD-402A-93CE-2971EDEDBCA8}" type="presOf" srcId="{E57A0D20-8618-4661-B17E-77FE939CD28E}" destId="{BF2CFB10-3E1A-4992-A306-D42C1D6D589C}" srcOrd="0" destOrd="0" presId="urn:microsoft.com/office/officeart/2005/8/layout/hierarchy3"/>
    <dgm:cxn modelId="{0F639923-4F10-4363-A31E-1091C313FFAB}" type="presOf" srcId="{594A861D-80E0-4DCF-8724-F3BB4F58CC0F}" destId="{0D92728E-0FBC-4E50-93A1-A863E26970A9}" srcOrd="0" destOrd="0" presId="urn:microsoft.com/office/officeart/2005/8/layout/hierarchy3"/>
    <dgm:cxn modelId="{27D79EA7-1698-4322-80C5-F53358C23C61}" type="presParOf" srcId="{BF2CFB10-3E1A-4992-A306-D42C1D6D589C}" destId="{0830AF04-AC32-4F70-AD1E-1376A9E9729F}" srcOrd="0" destOrd="0" presId="urn:microsoft.com/office/officeart/2005/8/layout/hierarchy3"/>
    <dgm:cxn modelId="{AA32FE66-0109-4979-AB02-1C57D92481CC}" type="presParOf" srcId="{0830AF04-AC32-4F70-AD1E-1376A9E9729F}" destId="{D06F2545-DF1E-4DD4-99C3-00E71CF42816}" srcOrd="0" destOrd="0" presId="urn:microsoft.com/office/officeart/2005/8/layout/hierarchy3"/>
    <dgm:cxn modelId="{7EAD8874-022F-43CA-BBB7-39A155514AFA}" type="presParOf" srcId="{D06F2545-DF1E-4DD4-99C3-00E71CF42816}" destId="{1F9FF179-17A0-45A6-A5B1-6658ACCC9024}" srcOrd="0" destOrd="0" presId="urn:microsoft.com/office/officeart/2005/8/layout/hierarchy3"/>
    <dgm:cxn modelId="{35F18433-FD50-42E7-99AC-AA914DD18747}" type="presParOf" srcId="{D06F2545-DF1E-4DD4-99C3-00E71CF42816}" destId="{EDE0607A-EE07-4258-927E-A8084F486CF8}" srcOrd="1" destOrd="0" presId="urn:microsoft.com/office/officeart/2005/8/layout/hierarchy3"/>
    <dgm:cxn modelId="{9738AF23-F2AF-4763-A709-54FA24293EC6}" type="presParOf" srcId="{0830AF04-AC32-4F70-AD1E-1376A9E9729F}" destId="{019B85B7-CE9F-45E3-8A9B-963DE6412961}" srcOrd="1" destOrd="0" presId="urn:microsoft.com/office/officeart/2005/8/layout/hierarchy3"/>
    <dgm:cxn modelId="{C5C278FA-4266-4A84-8406-B179F542764A}" type="presParOf" srcId="{BF2CFB10-3E1A-4992-A306-D42C1D6D589C}" destId="{41795618-10DC-4355-959A-43F446D4BCE1}" srcOrd="1" destOrd="0" presId="urn:microsoft.com/office/officeart/2005/8/layout/hierarchy3"/>
    <dgm:cxn modelId="{AB780C6C-D84A-4963-A13B-22B427048771}" type="presParOf" srcId="{41795618-10DC-4355-959A-43F446D4BCE1}" destId="{64A99346-4A64-4B91-87CF-5ED138251299}" srcOrd="0" destOrd="0" presId="urn:microsoft.com/office/officeart/2005/8/layout/hierarchy3"/>
    <dgm:cxn modelId="{5266FEAB-179D-406C-82ED-67285A4B89B1}" type="presParOf" srcId="{64A99346-4A64-4B91-87CF-5ED138251299}" destId="{0D92728E-0FBC-4E50-93A1-A863E26970A9}" srcOrd="0" destOrd="0" presId="urn:microsoft.com/office/officeart/2005/8/layout/hierarchy3"/>
    <dgm:cxn modelId="{1FAFDE16-3E08-46D6-8A60-141FC3FD6E4A}" type="presParOf" srcId="{64A99346-4A64-4B91-87CF-5ED138251299}" destId="{F91C74D9-A329-4B93-BCC1-AE41CC93EA0B}" srcOrd="1" destOrd="0" presId="urn:microsoft.com/office/officeart/2005/8/layout/hierarchy3"/>
    <dgm:cxn modelId="{5C6C11AD-0D63-4D63-89B0-7B0FAEFADACA}" type="presParOf" srcId="{41795618-10DC-4355-959A-43F446D4BCE1}" destId="{F782CD2E-EC36-4D4E-A8B5-8C8EC14B9833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E7AAC984-BCA8-4A8C-A96A-C4E1BE8948D9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438EC64-469B-42F0-A25E-EC5AE77E2379}">
      <dgm:prSet phldrT="[Текст]" custT="1"/>
      <dgm:spPr/>
      <dgm:t>
        <a:bodyPr/>
        <a:lstStyle/>
        <a:p>
          <a:r>
            <a:rPr lang="ru-RU" sz="1600" dirty="0" smtClean="0"/>
            <a:t>Долговая политика</a:t>
          </a:r>
          <a:endParaRPr lang="ru-RU" sz="1600" dirty="0"/>
        </a:p>
      </dgm:t>
    </dgm:pt>
    <dgm:pt modelId="{F900A131-D6AD-418D-8E3B-AEA92A50CF8A}" type="parTrans" cxnId="{305AC0D8-6D5A-450C-9140-EB43B5BCA5F5}">
      <dgm:prSet/>
      <dgm:spPr/>
      <dgm:t>
        <a:bodyPr/>
        <a:lstStyle/>
        <a:p>
          <a:endParaRPr lang="ru-RU"/>
        </a:p>
      </dgm:t>
    </dgm:pt>
    <dgm:pt modelId="{EFAE1412-C486-4A74-96C7-32BE52332037}" type="sibTrans" cxnId="{305AC0D8-6D5A-450C-9140-EB43B5BCA5F5}">
      <dgm:prSet/>
      <dgm:spPr/>
      <dgm:t>
        <a:bodyPr/>
        <a:lstStyle/>
        <a:p>
          <a:endParaRPr lang="ru-RU"/>
        </a:p>
      </dgm:t>
    </dgm:pt>
    <dgm:pt modelId="{45DA1D6B-020E-48A1-BFBC-47A3E78A6521}" type="pres">
      <dgm:prSet presAssocID="{E7AAC984-BCA8-4A8C-A96A-C4E1BE8948D9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C3DD01D-3CC3-46E8-A091-F9911538D754}" type="pres">
      <dgm:prSet presAssocID="{A438EC64-469B-42F0-A25E-EC5AE77E2379}" presName="root" presStyleCnt="0"/>
      <dgm:spPr/>
    </dgm:pt>
    <dgm:pt modelId="{5EA22DBA-4F25-4565-BE48-6303ED15BAD5}" type="pres">
      <dgm:prSet presAssocID="{A438EC64-469B-42F0-A25E-EC5AE77E2379}" presName="rootComposite" presStyleCnt="0"/>
      <dgm:spPr/>
    </dgm:pt>
    <dgm:pt modelId="{17A7102B-6690-4550-A740-F01D5C892538}" type="pres">
      <dgm:prSet presAssocID="{A438EC64-469B-42F0-A25E-EC5AE77E2379}" presName="rootText" presStyleLbl="node1" presStyleIdx="0" presStyleCnt="1" custScaleY="49542" custLinFactNeighborX="2752" custLinFactNeighborY="-15176"/>
      <dgm:spPr/>
      <dgm:t>
        <a:bodyPr/>
        <a:lstStyle/>
        <a:p>
          <a:endParaRPr lang="ru-RU"/>
        </a:p>
      </dgm:t>
    </dgm:pt>
    <dgm:pt modelId="{839DF65E-00EA-436E-9778-9A7A55968231}" type="pres">
      <dgm:prSet presAssocID="{A438EC64-469B-42F0-A25E-EC5AE77E2379}" presName="rootConnector" presStyleLbl="node1" presStyleIdx="0" presStyleCnt="1"/>
      <dgm:spPr/>
      <dgm:t>
        <a:bodyPr/>
        <a:lstStyle/>
        <a:p>
          <a:endParaRPr lang="ru-RU"/>
        </a:p>
      </dgm:t>
    </dgm:pt>
    <dgm:pt modelId="{0D563802-0666-44F0-82CF-8B75540B45C8}" type="pres">
      <dgm:prSet presAssocID="{A438EC64-469B-42F0-A25E-EC5AE77E2379}" presName="childShape" presStyleCnt="0"/>
      <dgm:spPr/>
    </dgm:pt>
  </dgm:ptLst>
  <dgm:cxnLst>
    <dgm:cxn modelId="{305AC0D8-6D5A-450C-9140-EB43B5BCA5F5}" srcId="{E7AAC984-BCA8-4A8C-A96A-C4E1BE8948D9}" destId="{A438EC64-469B-42F0-A25E-EC5AE77E2379}" srcOrd="0" destOrd="0" parTransId="{F900A131-D6AD-418D-8E3B-AEA92A50CF8A}" sibTransId="{EFAE1412-C486-4A74-96C7-32BE52332037}"/>
    <dgm:cxn modelId="{F26EACE7-1558-4624-BE1D-82167CCCEB2A}" type="presOf" srcId="{A438EC64-469B-42F0-A25E-EC5AE77E2379}" destId="{17A7102B-6690-4550-A740-F01D5C892538}" srcOrd="0" destOrd="0" presId="urn:microsoft.com/office/officeart/2005/8/layout/hierarchy3"/>
    <dgm:cxn modelId="{95F829C3-BE63-41E0-A8A8-7A9CC8867A50}" type="presOf" srcId="{A438EC64-469B-42F0-A25E-EC5AE77E2379}" destId="{839DF65E-00EA-436E-9778-9A7A55968231}" srcOrd="1" destOrd="0" presId="urn:microsoft.com/office/officeart/2005/8/layout/hierarchy3"/>
    <dgm:cxn modelId="{9D920F32-C27B-4A76-9570-248BEDCF17BA}" type="presOf" srcId="{E7AAC984-BCA8-4A8C-A96A-C4E1BE8948D9}" destId="{45DA1D6B-020E-48A1-BFBC-47A3E78A6521}" srcOrd="0" destOrd="0" presId="urn:microsoft.com/office/officeart/2005/8/layout/hierarchy3"/>
    <dgm:cxn modelId="{6E0BFD8B-FB03-42FE-8126-6BEBD5529EC3}" type="presParOf" srcId="{45DA1D6B-020E-48A1-BFBC-47A3E78A6521}" destId="{BC3DD01D-3CC3-46E8-A091-F9911538D754}" srcOrd="0" destOrd="0" presId="urn:microsoft.com/office/officeart/2005/8/layout/hierarchy3"/>
    <dgm:cxn modelId="{F18EF731-A4BD-409B-B349-9C358F6C231F}" type="presParOf" srcId="{BC3DD01D-3CC3-46E8-A091-F9911538D754}" destId="{5EA22DBA-4F25-4565-BE48-6303ED15BAD5}" srcOrd="0" destOrd="0" presId="urn:microsoft.com/office/officeart/2005/8/layout/hierarchy3"/>
    <dgm:cxn modelId="{171ED1A3-73C2-4E1D-BC8A-CEE0E42DD8E9}" type="presParOf" srcId="{5EA22DBA-4F25-4565-BE48-6303ED15BAD5}" destId="{17A7102B-6690-4550-A740-F01D5C892538}" srcOrd="0" destOrd="0" presId="urn:microsoft.com/office/officeart/2005/8/layout/hierarchy3"/>
    <dgm:cxn modelId="{31C8206D-6D16-4D7B-996B-8E94D1DB672C}" type="presParOf" srcId="{5EA22DBA-4F25-4565-BE48-6303ED15BAD5}" destId="{839DF65E-00EA-436E-9778-9A7A55968231}" srcOrd="1" destOrd="0" presId="urn:microsoft.com/office/officeart/2005/8/layout/hierarchy3"/>
    <dgm:cxn modelId="{7481D6F8-8F92-4882-AE2E-1921A82BF630}" type="presParOf" srcId="{BC3DD01D-3CC3-46E8-A091-F9911538D754}" destId="{0D563802-0666-44F0-82CF-8B75540B45C8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1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30A0C961-CB96-4C4D-A0BC-7EB761EADE7A}" type="doc">
      <dgm:prSet loTypeId="urn:microsoft.com/office/officeart/2005/8/layout/vList4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0BC7573-C6BB-4F43-BCCE-D1237717A4D1}">
      <dgm:prSet phldrT="[Текст]"/>
      <dgm:spPr>
        <a:noFill/>
      </dgm:spPr>
      <dgm:t>
        <a:bodyPr/>
        <a:lstStyle/>
        <a:p>
          <a:pPr algn="ctr"/>
          <a:r>
            <a:rPr lang="ru-RU" b="1" i="0" spc="-5" dirty="0" smtClean="0">
              <a:solidFill>
                <a:schemeClr val="bg1">
                  <a:lumMod val="85000"/>
                </a:schemeClr>
              </a:solidFill>
              <a:latin typeface="Times New Roman" pitchFamily="18" charset="0"/>
              <a:cs typeface="Times New Roman" pitchFamily="18" charset="0"/>
            </a:rPr>
            <a:t>По оценке качества управления региональными финансами, проводимой Минфином России, Республика Калмыкия с 2012 г. </a:t>
          </a:r>
          <a:r>
            <a:rPr lang="ru-RU" b="1" i="0" spc="-15" dirty="0" smtClean="0">
              <a:solidFill>
                <a:schemeClr val="bg1">
                  <a:lumMod val="85000"/>
                </a:schemeClr>
              </a:solidFill>
              <a:latin typeface="Times New Roman" pitchFamily="18" charset="0"/>
              <a:cs typeface="Times New Roman" pitchFamily="18" charset="0"/>
            </a:rPr>
            <a:t>входит </a:t>
          </a:r>
          <a:r>
            <a:rPr lang="ru-RU" b="1" i="0" spc="-5" dirty="0" smtClean="0">
              <a:solidFill>
                <a:schemeClr val="bg1">
                  <a:lumMod val="85000"/>
                </a:schemeClr>
              </a:solidFill>
              <a:latin typeface="Times New Roman" pitchFamily="18" charset="0"/>
              <a:cs typeface="Times New Roman" pitchFamily="18" charset="0"/>
            </a:rPr>
            <a:t>во 2-ю </a:t>
          </a:r>
          <a:r>
            <a:rPr lang="ru-RU" b="1" i="0" spc="-15" dirty="0" smtClean="0">
              <a:solidFill>
                <a:schemeClr val="bg1">
                  <a:lumMod val="85000"/>
                </a:schemeClr>
              </a:solidFill>
              <a:latin typeface="Times New Roman" pitchFamily="18" charset="0"/>
              <a:cs typeface="Times New Roman" pitchFamily="18" charset="0"/>
            </a:rPr>
            <a:t>группу </a:t>
          </a:r>
          <a:r>
            <a:rPr lang="ru-RU" b="1" i="0" spc="-5" dirty="0" smtClean="0">
              <a:solidFill>
                <a:schemeClr val="bg1">
                  <a:lumMod val="85000"/>
                </a:schemeClr>
              </a:solidFill>
              <a:latin typeface="Times New Roman" pitchFamily="18" charset="0"/>
              <a:cs typeface="Times New Roman" pitchFamily="18" charset="0"/>
            </a:rPr>
            <a:t>регионов с надлежащим  </a:t>
          </a:r>
          <a:r>
            <a:rPr lang="ru-RU" b="1" i="0" spc="-20" dirty="0" smtClean="0">
              <a:solidFill>
                <a:schemeClr val="bg1">
                  <a:lumMod val="85000"/>
                </a:schemeClr>
              </a:solidFill>
              <a:latin typeface="Times New Roman" pitchFamily="18" charset="0"/>
              <a:cs typeface="Times New Roman" pitchFamily="18" charset="0"/>
            </a:rPr>
            <a:t>качеством </a:t>
          </a:r>
          <a:r>
            <a:rPr lang="ru-RU" b="1" i="0" spc="-15" dirty="0" smtClean="0">
              <a:solidFill>
                <a:schemeClr val="bg1">
                  <a:lumMod val="85000"/>
                </a:schemeClr>
              </a:solidFill>
              <a:latin typeface="Times New Roman" pitchFamily="18" charset="0"/>
              <a:cs typeface="Times New Roman" pitchFamily="18" charset="0"/>
            </a:rPr>
            <a:t>управления</a:t>
          </a:r>
          <a:r>
            <a:rPr lang="ru-RU" b="1" i="0" spc="65" dirty="0" smtClean="0">
              <a:solidFill>
                <a:schemeClr val="bg1">
                  <a:lumMod val="85000"/>
                </a:schemeClr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b="1" i="0" spc="-5" dirty="0" smtClean="0">
              <a:solidFill>
                <a:schemeClr val="bg1">
                  <a:lumMod val="85000"/>
                </a:schemeClr>
              </a:solidFill>
              <a:latin typeface="Times New Roman" pitchFamily="18" charset="0"/>
              <a:cs typeface="Times New Roman" pitchFamily="18" charset="0"/>
            </a:rPr>
            <a:t>финансами</a:t>
          </a:r>
          <a:endParaRPr lang="ru-RU" i="0" dirty="0">
            <a:solidFill>
              <a:schemeClr val="bg1">
                <a:lumMod val="8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70C39012-6C82-43C0-8700-E5BDB13B73BD}" type="parTrans" cxnId="{1826B18F-B2C6-4E6F-BCBF-871934A2FF8C}">
      <dgm:prSet/>
      <dgm:spPr/>
      <dgm:t>
        <a:bodyPr/>
        <a:lstStyle/>
        <a:p>
          <a:endParaRPr lang="ru-RU"/>
        </a:p>
      </dgm:t>
    </dgm:pt>
    <dgm:pt modelId="{6830450A-4E99-4FF1-A13B-BD8A1ED4F98A}" type="sibTrans" cxnId="{1826B18F-B2C6-4E6F-BCBF-871934A2FF8C}">
      <dgm:prSet/>
      <dgm:spPr/>
      <dgm:t>
        <a:bodyPr/>
        <a:lstStyle/>
        <a:p>
          <a:endParaRPr lang="ru-RU"/>
        </a:p>
      </dgm:t>
    </dgm:pt>
    <dgm:pt modelId="{2F22F9C7-86BC-4B7C-81F6-4AE88E877009}">
      <dgm:prSet phldrT="[Текст]" custT="1"/>
      <dgm:spPr>
        <a:noFill/>
      </dgm:spPr>
      <dgm:t>
        <a:bodyPr/>
        <a:lstStyle/>
        <a:p>
          <a:pPr algn="ctr"/>
          <a:r>
            <a:rPr lang="ru-RU" sz="2500" b="1" dirty="0" smtClean="0">
              <a:ln w="6350">
                <a:noFill/>
              </a:ln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В рейтинге субъектов Российской Федерации по уровню открытости бюджетных данных за 2018 год, проводимом Центром прикладной экономики по заказу электронного журнала «</a:t>
          </a:r>
          <a:r>
            <a:rPr lang="ru-RU" sz="2500" b="1" dirty="0" err="1" smtClean="0">
              <a:ln w="6350">
                <a:noFill/>
              </a:ln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Госменеджмент</a:t>
          </a:r>
          <a:r>
            <a:rPr lang="ru-RU" sz="2500" b="1" dirty="0" smtClean="0">
              <a:ln w="6350">
                <a:noFill/>
              </a:ln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», Республика Калмыкия занимает 53-54 место по Российской Федерации и 7 место по Южному федеральному округу</a:t>
          </a:r>
          <a:endParaRPr lang="ru-RU" sz="2500" b="1" dirty="0">
            <a:ln w="6350">
              <a:noFill/>
            </a:ln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F3AB194-0436-4E1E-A60F-5E4AD4743E87}" type="sibTrans" cxnId="{28D942AA-0A9D-4F25-BFCA-67302917CC83}">
      <dgm:prSet/>
      <dgm:spPr/>
      <dgm:t>
        <a:bodyPr/>
        <a:lstStyle/>
        <a:p>
          <a:endParaRPr lang="ru-RU"/>
        </a:p>
      </dgm:t>
    </dgm:pt>
    <dgm:pt modelId="{E81ACCC1-7FE9-4310-8911-846716E89824}" type="parTrans" cxnId="{28D942AA-0A9D-4F25-BFCA-67302917CC83}">
      <dgm:prSet/>
      <dgm:spPr/>
      <dgm:t>
        <a:bodyPr/>
        <a:lstStyle/>
        <a:p>
          <a:endParaRPr lang="ru-RU"/>
        </a:p>
      </dgm:t>
    </dgm:pt>
    <dgm:pt modelId="{B33B8729-D6B5-4603-8E08-806C4B14023E}" type="pres">
      <dgm:prSet presAssocID="{30A0C961-CB96-4C4D-A0BC-7EB761EADE7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E8DB039-C0AC-4CD7-A019-02463DBE3648}" type="pres">
      <dgm:prSet presAssocID="{30BC7573-C6BB-4F43-BCCE-D1237717A4D1}" presName="comp" presStyleCnt="0"/>
      <dgm:spPr/>
    </dgm:pt>
    <dgm:pt modelId="{DA8C9019-9E21-4B4A-BBE1-B518A9CCE17B}" type="pres">
      <dgm:prSet presAssocID="{30BC7573-C6BB-4F43-BCCE-D1237717A4D1}" presName="box" presStyleLbl="node1" presStyleIdx="0" presStyleCnt="2" custLinFactNeighborY="7502"/>
      <dgm:spPr/>
      <dgm:t>
        <a:bodyPr/>
        <a:lstStyle/>
        <a:p>
          <a:endParaRPr lang="ru-RU"/>
        </a:p>
      </dgm:t>
    </dgm:pt>
    <dgm:pt modelId="{5FF93602-35A5-41DA-9710-C0BDB30E5BD8}" type="pres">
      <dgm:prSet presAssocID="{30BC7573-C6BB-4F43-BCCE-D1237717A4D1}" presName="img" presStyleLbl="fgImgPlace1" presStyleIdx="0" presStyleCnt="2"/>
      <dgm:spPr>
        <a:blipFill rotWithShape="0">
          <a:blip xmlns:r="http://schemas.openxmlformats.org/officeDocument/2006/relationships" r:embed="rId1">
            <a:lum contrast="-35000"/>
          </a:blip>
          <a:stretch>
            <a:fillRect/>
          </a:stretch>
        </a:blipFill>
      </dgm:spPr>
    </dgm:pt>
    <dgm:pt modelId="{F88B1CF7-E7A5-4D0D-87C5-B755DA44D8EA}" type="pres">
      <dgm:prSet presAssocID="{30BC7573-C6BB-4F43-BCCE-D1237717A4D1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DEE1C9-D728-49F7-A5F6-AF4F45BBBE9D}" type="pres">
      <dgm:prSet presAssocID="{6830450A-4E99-4FF1-A13B-BD8A1ED4F98A}" presName="spacer" presStyleCnt="0"/>
      <dgm:spPr/>
    </dgm:pt>
    <dgm:pt modelId="{7DFF9D28-3A00-48FD-8E21-852F05FC3177}" type="pres">
      <dgm:prSet presAssocID="{2F22F9C7-86BC-4B7C-81F6-4AE88E877009}" presName="comp" presStyleCnt="0"/>
      <dgm:spPr/>
    </dgm:pt>
    <dgm:pt modelId="{37BF3F2E-1B80-4B1F-818E-E77033A2D1C3}" type="pres">
      <dgm:prSet presAssocID="{2F22F9C7-86BC-4B7C-81F6-4AE88E877009}" presName="box" presStyleLbl="node1" presStyleIdx="1" presStyleCnt="2" custScaleX="100000" custScaleY="109661"/>
      <dgm:spPr/>
      <dgm:t>
        <a:bodyPr/>
        <a:lstStyle/>
        <a:p>
          <a:endParaRPr lang="ru-RU"/>
        </a:p>
      </dgm:t>
    </dgm:pt>
    <dgm:pt modelId="{EB604066-016C-49C1-ADD8-80BC34F362A2}" type="pres">
      <dgm:prSet presAssocID="{2F22F9C7-86BC-4B7C-81F6-4AE88E877009}" presName="img" presStyleLbl="fgImgPlace1" presStyleIdx="1" presStyleCnt="2"/>
      <dgm:spPr>
        <a:blipFill rotWithShape="0">
          <a:blip xmlns:r="http://schemas.openxmlformats.org/officeDocument/2006/relationships" r:embed="rId2">
            <a:lum contrast="-43000"/>
          </a:blip>
          <a:stretch>
            <a:fillRect/>
          </a:stretch>
        </a:blipFill>
      </dgm:spPr>
    </dgm:pt>
    <dgm:pt modelId="{92F4B8FF-FBFF-4A53-A7D7-E53DA7F2EBC2}" type="pres">
      <dgm:prSet presAssocID="{2F22F9C7-86BC-4B7C-81F6-4AE88E877009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ADF9F57-6118-4BA7-A279-C0AE48C59EE8}" type="presOf" srcId="{30BC7573-C6BB-4F43-BCCE-D1237717A4D1}" destId="{DA8C9019-9E21-4B4A-BBE1-B518A9CCE17B}" srcOrd="0" destOrd="0" presId="urn:microsoft.com/office/officeart/2005/8/layout/vList4#2"/>
    <dgm:cxn modelId="{1826B18F-B2C6-4E6F-BCBF-871934A2FF8C}" srcId="{30A0C961-CB96-4C4D-A0BC-7EB761EADE7A}" destId="{30BC7573-C6BB-4F43-BCCE-D1237717A4D1}" srcOrd="0" destOrd="0" parTransId="{70C39012-6C82-43C0-8700-E5BDB13B73BD}" sibTransId="{6830450A-4E99-4FF1-A13B-BD8A1ED4F98A}"/>
    <dgm:cxn modelId="{641ADD33-3A14-4EAD-B5CD-1A71A8E76E75}" type="presOf" srcId="{2F22F9C7-86BC-4B7C-81F6-4AE88E877009}" destId="{92F4B8FF-FBFF-4A53-A7D7-E53DA7F2EBC2}" srcOrd="1" destOrd="0" presId="urn:microsoft.com/office/officeart/2005/8/layout/vList4#2"/>
    <dgm:cxn modelId="{372DD6F4-AF9A-47C2-8667-559DD2AABAC4}" type="presOf" srcId="{30A0C961-CB96-4C4D-A0BC-7EB761EADE7A}" destId="{B33B8729-D6B5-4603-8E08-806C4B14023E}" srcOrd="0" destOrd="0" presId="urn:microsoft.com/office/officeart/2005/8/layout/vList4#2"/>
    <dgm:cxn modelId="{28D942AA-0A9D-4F25-BFCA-67302917CC83}" srcId="{30A0C961-CB96-4C4D-A0BC-7EB761EADE7A}" destId="{2F22F9C7-86BC-4B7C-81F6-4AE88E877009}" srcOrd="1" destOrd="0" parTransId="{E81ACCC1-7FE9-4310-8911-846716E89824}" sibTransId="{9F3AB194-0436-4E1E-A60F-5E4AD4743E87}"/>
    <dgm:cxn modelId="{CF8B5EBE-C903-415C-A461-984763668257}" type="presOf" srcId="{2F22F9C7-86BC-4B7C-81F6-4AE88E877009}" destId="{37BF3F2E-1B80-4B1F-818E-E77033A2D1C3}" srcOrd="0" destOrd="0" presId="urn:microsoft.com/office/officeart/2005/8/layout/vList4#2"/>
    <dgm:cxn modelId="{2C79379C-7BB8-4E6C-8612-EBC836DD5ADE}" type="presOf" srcId="{30BC7573-C6BB-4F43-BCCE-D1237717A4D1}" destId="{F88B1CF7-E7A5-4D0D-87C5-B755DA44D8EA}" srcOrd="1" destOrd="0" presId="urn:microsoft.com/office/officeart/2005/8/layout/vList4#2"/>
    <dgm:cxn modelId="{AF50F4F3-AD7C-46FC-8B72-44041872728C}" type="presParOf" srcId="{B33B8729-D6B5-4603-8E08-806C4B14023E}" destId="{5E8DB039-C0AC-4CD7-A019-02463DBE3648}" srcOrd="0" destOrd="0" presId="urn:microsoft.com/office/officeart/2005/8/layout/vList4#2"/>
    <dgm:cxn modelId="{7839B876-D840-4913-AC74-62A4E0757381}" type="presParOf" srcId="{5E8DB039-C0AC-4CD7-A019-02463DBE3648}" destId="{DA8C9019-9E21-4B4A-BBE1-B518A9CCE17B}" srcOrd="0" destOrd="0" presId="urn:microsoft.com/office/officeart/2005/8/layout/vList4#2"/>
    <dgm:cxn modelId="{418F5E66-C5F1-44F7-894E-DCABD62406E7}" type="presParOf" srcId="{5E8DB039-C0AC-4CD7-A019-02463DBE3648}" destId="{5FF93602-35A5-41DA-9710-C0BDB30E5BD8}" srcOrd="1" destOrd="0" presId="urn:microsoft.com/office/officeart/2005/8/layout/vList4#2"/>
    <dgm:cxn modelId="{B973DC98-622B-4289-A57F-1DFDB14D0406}" type="presParOf" srcId="{5E8DB039-C0AC-4CD7-A019-02463DBE3648}" destId="{F88B1CF7-E7A5-4D0D-87C5-B755DA44D8EA}" srcOrd="2" destOrd="0" presId="urn:microsoft.com/office/officeart/2005/8/layout/vList4#2"/>
    <dgm:cxn modelId="{79655603-B4C8-4748-9754-FE08EE270394}" type="presParOf" srcId="{B33B8729-D6B5-4603-8E08-806C4B14023E}" destId="{33DEE1C9-D728-49F7-A5F6-AF4F45BBBE9D}" srcOrd="1" destOrd="0" presId="urn:microsoft.com/office/officeart/2005/8/layout/vList4#2"/>
    <dgm:cxn modelId="{DA103346-B789-4EB6-8CF0-D5271913F6A0}" type="presParOf" srcId="{B33B8729-D6B5-4603-8E08-806C4B14023E}" destId="{7DFF9D28-3A00-48FD-8E21-852F05FC3177}" srcOrd="2" destOrd="0" presId="urn:microsoft.com/office/officeart/2005/8/layout/vList4#2"/>
    <dgm:cxn modelId="{452EA8ED-3E01-4A9C-AC38-535149732911}" type="presParOf" srcId="{7DFF9D28-3A00-48FD-8E21-852F05FC3177}" destId="{37BF3F2E-1B80-4B1F-818E-E77033A2D1C3}" srcOrd="0" destOrd="0" presId="urn:microsoft.com/office/officeart/2005/8/layout/vList4#2"/>
    <dgm:cxn modelId="{CBD15CD2-4F32-4474-949D-5F9CD5384FA8}" type="presParOf" srcId="{7DFF9D28-3A00-48FD-8E21-852F05FC3177}" destId="{EB604066-016C-49C1-ADD8-80BC34F362A2}" srcOrd="1" destOrd="0" presId="urn:microsoft.com/office/officeart/2005/8/layout/vList4#2"/>
    <dgm:cxn modelId="{067EC4C4-0CFA-4408-99B5-D8C99620D1C6}" type="presParOf" srcId="{7DFF9D28-3A00-48FD-8E21-852F05FC3177}" destId="{92F4B8FF-FBFF-4A53-A7D7-E53DA7F2EBC2}" srcOrd="2" destOrd="0" presId="urn:microsoft.com/office/officeart/2005/8/layout/vList4#2"/>
  </dgm:cxnLst>
  <dgm:bg>
    <a:solidFill>
      <a:schemeClr val="tx2">
        <a:lumMod val="40000"/>
        <a:lumOff val="60000"/>
        <a:alpha val="66000"/>
      </a:schemeClr>
    </a:solidFill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DBA9FC54-C954-4122-A994-7F4854A6B39B}" type="doc">
      <dgm:prSet loTypeId="urn:microsoft.com/office/officeart/2005/8/layout/hierarchy3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1F541F31-3AAA-4039-B913-326876E02423}">
      <dgm:prSet phldrT="[Текст]"/>
      <dgm:spPr/>
      <dgm:t>
        <a:bodyPr/>
        <a:lstStyle/>
        <a:p>
          <a:r>
            <a:rPr lang="ru-RU" dirty="0" smtClean="0"/>
            <a:t>Проведение «Дней финансовой грамотности в учебных заведениях»</a:t>
          </a:r>
          <a:endParaRPr lang="ru-RU" dirty="0"/>
        </a:p>
      </dgm:t>
    </dgm:pt>
    <dgm:pt modelId="{E9AAB276-C8AF-4ACA-9412-041729ACC7AD}" type="parTrans" cxnId="{96C66337-2574-49C0-B42F-1C993C077D9D}">
      <dgm:prSet/>
      <dgm:spPr/>
      <dgm:t>
        <a:bodyPr/>
        <a:lstStyle/>
        <a:p>
          <a:endParaRPr lang="ru-RU"/>
        </a:p>
      </dgm:t>
    </dgm:pt>
    <dgm:pt modelId="{7AC5C84E-B3A8-499B-A57C-7C5352C2D8B0}" type="sibTrans" cxnId="{96C66337-2574-49C0-B42F-1C993C077D9D}">
      <dgm:prSet/>
      <dgm:spPr/>
      <dgm:t>
        <a:bodyPr/>
        <a:lstStyle/>
        <a:p>
          <a:endParaRPr lang="ru-RU"/>
        </a:p>
      </dgm:t>
    </dgm:pt>
    <dgm:pt modelId="{50E2374F-56F2-4FEC-97FA-FB8064138672}">
      <dgm:prSet phldrT="[Текст]"/>
      <dgm:spPr/>
      <dgm:t>
        <a:bodyPr/>
        <a:lstStyle/>
        <a:p>
          <a:r>
            <a:rPr lang="ru-RU" dirty="0" smtClean="0"/>
            <a:t>План повышения финансовой грамотности</a:t>
          </a:r>
          <a:endParaRPr lang="ru-RU" dirty="0"/>
        </a:p>
      </dgm:t>
    </dgm:pt>
    <dgm:pt modelId="{1AA05893-FA2E-47C9-8C9D-DDF9CF110320}" type="parTrans" cxnId="{2BA63640-7252-4824-AB64-D476C6616BF6}">
      <dgm:prSet/>
      <dgm:spPr/>
      <dgm:t>
        <a:bodyPr/>
        <a:lstStyle/>
        <a:p>
          <a:endParaRPr lang="ru-RU"/>
        </a:p>
      </dgm:t>
    </dgm:pt>
    <dgm:pt modelId="{5FD89BAC-5A91-4603-9873-A726B35361F9}" type="sibTrans" cxnId="{2BA63640-7252-4824-AB64-D476C6616BF6}">
      <dgm:prSet/>
      <dgm:spPr/>
      <dgm:t>
        <a:bodyPr/>
        <a:lstStyle/>
        <a:p>
          <a:endParaRPr lang="ru-RU"/>
        </a:p>
      </dgm:t>
    </dgm:pt>
    <dgm:pt modelId="{88036C12-9373-4D26-BD83-EC60E1D53E29}">
      <dgm:prSet phldrT="[Текст]"/>
      <dgm:spPr/>
      <dgm:t>
        <a:bodyPr/>
        <a:lstStyle/>
        <a:p>
          <a:r>
            <a:rPr lang="ru-RU" dirty="0" smtClean="0"/>
            <a:t>Открытые информационные ресурсы</a:t>
          </a:r>
          <a:endParaRPr lang="ru-RU" dirty="0"/>
        </a:p>
      </dgm:t>
    </dgm:pt>
    <dgm:pt modelId="{C3832F9E-83D2-4B54-9314-A52B8E14272C}" type="parTrans" cxnId="{E0DB913B-8CA9-416E-9391-23E3AEEEA67F}">
      <dgm:prSet/>
      <dgm:spPr/>
      <dgm:t>
        <a:bodyPr/>
        <a:lstStyle/>
        <a:p>
          <a:endParaRPr lang="ru-RU"/>
        </a:p>
      </dgm:t>
    </dgm:pt>
    <dgm:pt modelId="{D3E5CDC4-FACD-4E26-B219-F44CD1A0FA17}" type="sibTrans" cxnId="{E0DB913B-8CA9-416E-9391-23E3AEEEA67F}">
      <dgm:prSet/>
      <dgm:spPr/>
      <dgm:t>
        <a:bodyPr/>
        <a:lstStyle/>
        <a:p>
          <a:endParaRPr lang="ru-RU"/>
        </a:p>
      </dgm:t>
    </dgm:pt>
    <dgm:pt modelId="{FC38ACF4-A0B1-423E-9593-57AF6541CAE9}">
      <dgm:prSet custT="1"/>
      <dgm:spPr/>
      <dgm:t>
        <a:bodyPr/>
        <a:lstStyle/>
        <a:p>
          <a:pPr algn="ctr"/>
          <a:r>
            <a:rPr lang="ru-RU" sz="1400" dirty="0" smtClean="0"/>
            <a:t>В рамках Всероссийской программы «Дни финансовой грамотности в учебных заведениях»                                                                                                                                                                                                                             ежегодно проводятся занятия для учеников общеобразовательных школ Республики Калмыкия</a:t>
          </a:r>
          <a:endParaRPr lang="ru-RU" sz="1400" dirty="0"/>
        </a:p>
      </dgm:t>
    </dgm:pt>
    <dgm:pt modelId="{9D0F696D-C6AF-484B-B77B-C7AFD6BD1193}" type="parTrans" cxnId="{D0A54CEB-A2A0-466A-991F-0689A2A72591}">
      <dgm:prSet/>
      <dgm:spPr/>
      <dgm:t>
        <a:bodyPr/>
        <a:lstStyle/>
        <a:p>
          <a:endParaRPr lang="ru-RU"/>
        </a:p>
      </dgm:t>
    </dgm:pt>
    <dgm:pt modelId="{EC7080E3-957B-46A4-B991-32F282D284A6}" type="sibTrans" cxnId="{D0A54CEB-A2A0-466A-991F-0689A2A72591}">
      <dgm:prSet/>
      <dgm:spPr/>
      <dgm:t>
        <a:bodyPr/>
        <a:lstStyle/>
        <a:p>
          <a:endParaRPr lang="ru-RU"/>
        </a:p>
      </dgm:t>
    </dgm:pt>
    <dgm:pt modelId="{DE55E1D9-DE29-4E82-B546-8733A9510802}">
      <dgm:prSet/>
      <dgm:spPr/>
      <dgm:t>
        <a:bodyPr/>
        <a:lstStyle/>
        <a:p>
          <a:pPr algn="l"/>
          <a:r>
            <a:rPr lang="ru-RU" dirty="0" smtClean="0"/>
            <a:t>1. Сайт Министерства финансов Республики Калмыкия </a:t>
          </a:r>
          <a:r>
            <a:rPr lang="en-US" dirty="0" smtClean="0">
              <a:hlinkClick xmlns:r="http://schemas.openxmlformats.org/officeDocument/2006/relationships" r:id="rId1"/>
            </a:rPr>
            <a:t>http://minfin.kalmregion.ru</a:t>
          </a:r>
          <a:r>
            <a:rPr lang="ru-RU" dirty="0" smtClean="0"/>
            <a:t>;</a:t>
          </a:r>
        </a:p>
        <a:p>
          <a:pPr algn="l"/>
          <a:r>
            <a:rPr lang="ru-RU" dirty="0" smtClean="0"/>
            <a:t>2. Сайт Министерства финансов Российской Федерации </a:t>
          </a:r>
          <a:r>
            <a:rPr lang="en-US" dirty="0" smtClean="0">
              <a:hlinkClick xmlns:r="http://schemas.openxmlformats.org/officeDocument/2006/relationships" r:id="rId2"/>
            </a:rPr>
            <a:t>http://www.minfin.ru/ru</a:t>
          </a:r>
          <a:r>
            <a:rPr lang="ru-RU" dirty="0" smtClean="0"/>
            <a:t>;</a:t>
          </a:r>
        </a:p>
        <a:p>
          <a:pPr algn="l"/>
          <a:r>
            <a:rPr lang="ru-RU" dirty="0" smtClean="0"/>
            <a:t>3. Официальный сайт ГМУ </a:t>
          </a:r>
          <a:r>
            <a:rPr lang="en-US" dirty="0" smtClean="0">
              <a:hlinkClick xmlns:r="http://schemas.openxmlformats.org/officeDocument/2006/relationships" r:id="rId3"/>
            </a:rPr>
            <a:t>http://bus.gov.ru</a:t>
          </a:r>
          <a:r>
            <a:rPr lang="ru-RU" dirty="0" smtClean="0"/>
            <a:t>;</a:t>
          </a:r>
        </a:p>
        <a:p>
          <a:pPr algn="l"/>
          <a:r>
            <a:rPr lang="ru-RU" dirty="0" smtClean="0"/>
            <a:t>4. Единый портал бюджетной системы РФ </a:t>
          </a:r>
          <a:r>
            <a:rPr lang="en-US" dirty="0" smtClean="0">
              <a:hlinkClick xmlns:r="http://schemas.openxmlformats.org/officeDocument/2006/relationships" r:id="rId4"/>
            </a:rPr>
            <a:t>http://budget.gov.ru</a:t>
          </a:r>
          <a:r>
            <a:rPr lang="ru-RU" dirty="0" smtClean="0"/>
            <a:t>  </a:t>
          </a:r>
        </a:p>
        <a:p>
          <a:pPr algn="l"/>
          <a:endParaRPr lang="ru-RU" dirty="0"/>
        </a:p>
      </dgm:t>
    </dgm:pt>
    <dgm:pt modelId="{DF8113CA-1A83-4020-9483-646FAF41A205}" type="parTrans" cxnId="{1A2D6EE0-5A2B-4326-B35A-BE393DBEBCFB}">
      <dgm:prSet/>
      <dgm:spPr/>
      <dgm:t>
        <a:bodyPr/>
        <a:lstStyle/>
        <a:p>
          <a:endParaRPr lang="ru-RU"/>
        </a:p>
      </dgm:t>
    </dgm:pt>
    <dgm:pt modelId="{635215D9-EBF8-45E3-896A-D73B5087185E}" type="sibTrans" cxnId="{1A2D6EE0-5A2B-4326-B35A-BE393DBEBCFB}">
      <dgm:prSet/>
      <dgm:spPr/>
      <dgm:t>
        <a:bodyPr/>
        <a:lstStyle/>
        <a:p>
          <a:endParaRPr lang="ru-RU"/>
        </a:p>
      </dgm:t>
    </dgm:pt>
    <dgm:pt modelId="{79ABD64F-B1F3-4F57-8FD9-960593521AAA}">
      <dgm:prSet custT="1"/>
      <dgm:spPr/>
      <dgm:t>
        <a:bodyPr/>
        <a:lstStyle/>
        <a:p>
          <a:r>
            <a:rPr lang="ru-RU" sz="1400" dirty="0" smtClean="0"/>
            <a:t>План реализуется Министерством финансов Республики Калмыкия и другими заинтересованными организациями</a:t>
          </a:r>
          <a:endParaRPr lang="ru-RU" sz="1400" dirty="0"/>
        </a:p>
      </dgm:t>
    </dgm:pt>
    <dgm:pt modelId="{9153D4C1-DA2A-4F98-9CA9-CB7751CC27AE}" type="parTrans" cxnId="{A67556DA-20C2-4305-88E8-3196FDADB78B}">
      <dgm:prSet/>
      <dgm:spPr/>
      <dgm:t>
        <a:bodyPr/>
        <a:lstStyle/>
        <a:p>
          <a:endParaRPr lang="ru-RU"/>
        </a:p>
      </dgm:t>
    </dgm:pt>
    <dgm:pt modelId="{D382D352-007D-4D08-8FAB-129B3CC4643B}" type="sibTrans" cxnId="{A67556DA-20C2-4305-88E8-3196FDADB78B}">
      <dgm:prSet/>
      <dgm:spPr/>
      <dgm:t>
        <a:bodyPr/>
        <a:lstStyle/>
        <a:p>
          <a:endParaRPr lang="ru-RU"/>
        </a:p>
      </dgm:t>
    </dgm:pt>
    <dgm:pt modelId="{461F87A5-880B-4C92-959D-A3D466DF2AA9}" type="pres">
      <dgm:prSet presAssocID="{DBA9FC54-C954-4122-A994-7F4854A6B39B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B9F1D1D-D6F2-4295-9840-9BEA9016C713}" type="pres">
      <dgm:prSet presAssocID="{1F541F31-3AAA-4039-B913-326876E02423}" presName="root" presStyleCnt="0"/>
      <dgm:spPr/>
    </dgm:pt>
    <dgm:pt modelId="{EE053EB2-DE76-4C4F-9571-C7A546FD2E42}" type="pres">
      <dgm:prSet presAssocID="{1F541F31-3AAA-4039-B913-326876E02423}" presName="rootComposite" presStyleCnt="0"/>
      <dgm:spPr/>
    </dgm:pt>
    <dgm:pt modelId="{13144E8C-417F-4CD4-98B6-E894CC7D73CD}" type="pres">
      <dgm:prSet presAssocID="{1F541F31-3AAA-4039-B913-326876E02423}" presName="rootText" presStyleLbl="node1" presStyleIdx="0" presStyleCnt="3" custLinFactNeighborX="2915" custLinFactNeighborY="1206"/>
      <dgm:spPr/>
      <dgm:t>
        <a:bodyPr/>
        <a:lstStyle/>
        <a:p>
          <a:endParaRPr lang="ru-RU"/>
        </a:p>
      </dgm:t>
    </dgm:pt>
    <dgm:pt modelId="{CB85AB93-8B17-470B-947D-D4CE712EF717}" type="pres">
      <dgm:prSet presAssocID="{1F541F31-3AAA-4039-B913-326876E02423}" presName="rootConnector" presStyleLbl="node1" presStyleIdx="0" presStyleCnt="3"/>
      <dgm:spPr/>
      <dgm:t>
        <a:bodyPr/>
        <a:lstStyle/>
        <a:p>
          <a:endParaRPr lang="ru-RU"/>
        </a:p>
      </dgm:t>
    </dgm:pt>
    <dgm:pt modelId="{F346B166-2EB5-4327-A282-2BBC08913C1E}" type="pres">
      <dgm:prSet presAssocID="{1F541F31-3AAA-4039-B913-326876E02423}" presName="childShape" presStyleCnt="0"/>
      <dgm:spPr/>
    </dgm:pt>
    <dgm:pt modelId="{ABD4751C-1659-454F-8AAB-DC735A22DAE1}" type="pres">
      <dgm:prSet presAssocID="{9D0F696D-C6AF-484B-B77B-C7AFD6BD1193}" presName="Name13" presStyleLbl="parChTrans1D2" presStyleIdx="0" presStyleCnt="3"/>
      <dgm:spPr/>
      <dgm:t>
        <a:bodyPr/>
        <a:lstStyle/>
        <a:p>
          <a:endParaRPr lang="ru-RU"/>
        </a:p>
      </dgm:t>
    </dgm:pt>
    <dgm:pt modelId="{36B9F2AD-08AA-4538-ADB4-F34CF7A374DF}" type="pres">
      <dgm:prSet presAssocID="{FC38ACF4-A0B1-423E-9593-57AF6541CAE9}" presName="childText" presStyleLbl="bgAcc1" presStyleIdx="0" presStyleCnt="3" custScaleX="115933" custScaleY="1758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3FA215-31EF-41F2-9380-1F9870AA237B}" type="pres">
      <dgm:prSet presAssocID="{50E2374F-56F2-4FEC-97FA-FB8064138672}" presName="root" presStyleCnt="0"/>
      <dgm:spPr/>
    </dgm:pt>
    <dgm:pt modelId="{A27D30C3-A8F7-49D7-9E72-76DD209395EF}" type="pres">
      <dgm:prSet presAssocID="{50E2374F-56F2-4FEC-97FA-FB8064138672}" presName="rootComposite" presStyleCnt="0"/>
      <dgm:spPr/>
    </dgm:pt>
    <dgm:pt modelId="{F2547550-DA38-4996-AC9A-B2FA591BDAE4}" type="pres">
      <dgm:prSet presAssocID="{50E2374F-56F2-4FEC-97FA-FB8064138672}" presName="rootText" presStyleLbl="node1" presStyleIdx="1" presStyleCnt="3"/>
      <dgm:spPr/>
      <dgm:t>
        <a:bodyPr/>
        <a:lstStyle/>
        <a:p>
          <a:endParaRPr lang="ru-RU"/>
        </a:p>
      </dgm:t>
    </dgm:pt>
    <dgm:pt modelId="{418446DF-825F-4003-B588-7E41A1FE8FAE}" type="pres">
      <dgm:prSet presAssocID="{50E2374F-56F2-4FEC-97FA-FB8064138672}" presName="rootConnector" presStyleLbl="node1" presStyleIdx="1" presStyleCnt="3"/>
      <dgm:spPr/>
      <dgm:t>
        <a:bodyPr/>
        <a:lstStyle/>
        <a:p>
          <a:endParaRPr lang="ru-RU"/>
        </a:p>
      </dgm:t>
    </dgm:pt>
    <dgm:pt modelId="{65A2D711-6CCC-4836-B5C3-9B82BC30DF3F}" type="pres">
      <dgm:prSet presAssocID="{50E2374F-56F2-4FEC-97FA-FB8064138672}" presName="childShape" presStyleCnt="0"/>
      <dgm:spPr/>
    </dgm:pt>
    <dgm:pt modelId="{9ECB9510-8972-4BD6-8D9D-D4471D1A2626}" type="pres">
      <dgm:prSet presAssocID="{9153D4C1-DA2A-4F98-9CA9-CB7751CC27AE}" presName="Name13" presStyleLbl="parChTrans1D2" presStyleIdx="1" presStyleCnt="3"/>
      <dgm:spPr/>
      <dgm:t>
        <a:bodyPr/>
        <a:lstStyle/>
        <a:p>
          <a:endParaRPr lang="ru-RU"/>
        </a:p>
      </dgm:t>
    </dgm:pt>
    <dgm:pt modelId="{502D799F-5153-43A0-8061-E7DCFBECE7D6}" type="pres">
      <dgm:prSet presAssocID="{79ABD64F-B1F3-4F57-8FD9-960593521AAA}" presName="childText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512FA1-9B0D-44E2-8272-EC051F24C07A}" type="pres">
      <dgm:prSet presAssocID="{88036C12-9373-4D26-BD83-EC60E1D53E29}" presName="root" presStyleCnt="0"/>
      <dgm:spPr/>
    </dgm:pt>
    <dgm:pt modelId="{B4C6E18E-E6DE-4E72-8A55-240E71766FED}" type="pres">
      <dgm:prSet presAssocID="{88036C12-9373-4D26-BD83-EC60E1D53E29}" presName="rootComposite" presStyleCnt="0"/>
      <dgm:spPr/>
    </dgm:pt>
    <dgm:pt modelId="{0A0C169A-FAE7-4ADE-A7A9-D3C22004C3AE}" type="pres">
      <dgm:prSet presAssocID="{88036C12-9373-4D26-BD83-EC60E1D53E29}" presName="rootText" presStyleLbl="node1" presStyleIdx="2" presStyleCnt="3"/>
      <dgm:spPr/>
      <dgm:t>
        <a:bodyPr/>
        <a:lstStyle/>
        <a:p>
          <a:endParaRPr lang="ru-RU"/>
        </a:p>
      </dgm:t>
    </dgm:pt>
    <dgm:pt modelId="{6A07D989-3542-4D57-A4CD-F24A58B59D54}" type="pres">
      <dgm:prSet presAssocID="{88036C12-9373-4D26-BD83-EC60E1D53E29}" presName="rootConnector" presStyleLbl="node1" presStyleIdx="2" presStyleCnt="3"/>
      <dgm:spPr/>
      <dgm:t>
        <a:bodyPr/>
        <a:lstStyle/>
        <a:p>
          <a:endParaRPr lang="ru-RU"/>
        </a:p>
      </dgm:t>
    </dgm:pt>
    <dgm:pt modelId="{5E853453-B1BA-4717-8FCF-797B9E204685}" type="pres">
      <dgm:prSet presAssocID="{88036C12-9373-4D26-BD83-EC60E1D53E29}" presName="childShape" presStyleCnt="0"/>
      <dgm:spPr/>
    </dgm:pt>
    <dgm:pt modelId="{233C0E8D-F6A7-4630-BCC9-0AEDF789E168}" type="pres">
      <dgm:prSet presAssocID="{DF8113CA-1A83-4020-9483-646FAF41A205}" presName="Name13" presStyleLbl="parChTrans1D2" presStyleIdx="2" presStyleCnt="3"/>
      <dgm:spPr/>
      <dgm:t>
        <a:bodyPr/>
        <a:lstStyle/>
        <a:p>
          <a:endParaRPr lang="ru-RU"/>
        </a:p>
      </dgm:t>
    </dgm:pt>
    <dgm:pt modelId="{CEDD0A61-1AD3-4E1C-93AB-19D9A4C4DB5D}" type="pres">
      <dgm:prSet presAssocID="{DE55E1D9-DE29-4E82-B546-8733A9510802}" presName="childText" presStyleLbl="bgAcc1" presStyleIdx="2" presStyleCnt="3" custScaleX="118695" custScaleY="1860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BD39772-9E2D-4DC4-BFF8-906B7F545F73}" type="presOf" srcId="{88036C12-9373-4D26-BD83-EC60E1D53E29}" destId="{6A07D989-3542-4D57-A4CD-F24A58B59D54}" srcOrd="1" destOrd="0" presId="urn:microsoft.com/office/officeart/2005/8/layout/hierarchy3"/>
    <dgm:cxn modelId="{F38DF14D-69ED-486E-9EB0-110FF5A2904D}" type="presOf" srcId="{FC38ACF4-A0B1-423E-9593-57AF6541CAE9}" destId="{36B9F2AD-08AA-4538-ADB4-F34CF7A374DF}" srcOrd="0" destOrd="0" presId="urn:microsoft.com/office/officeart/2005/8/layout/hierarchy3"/>
    <dgm:cxn modelId="{43F528E1-0EEA-4CEF-8A20-8C9DA671E172}" type="presOf" srcId="{50E2374F-56F2-4FEC-97FA-FB8064138672}" destId="{F2547550-DA38-4996-AC9A-B2FA591BDAE4}" srcOrd="0" destOrd="0" presId="urn:microsoft.com/office/officeart/2005/8/layout/hierarchy3"/>
    <dgm:cxn modelId="{5A57E8C4-84FD-4F0E-A33C-F0C306ED7EBA}" type="presOf" srcId="{DE55E1D9-DE29-4E82-B546-8733A9510802}" destId="{CEDD0A61-1AD3-4E1C-93AB-19D9A4C4DB5D}" srcOrd="0" destOrd="0" presId="urn:microsoft.com/office/officeart/2005/8/layout/hierarchy3"/>
    <dgm:cxn modelId="{A0DED83E-4763-4CC9-AA67-BEF06B550FB3}" type="presOf" srcId="{50E2374F-56F2-4FEC-97FA-FB8064138672}" destId="{418446DF-825F-4003-B588-7E41A1FE8FAE}" srcOrd="1" destOrd="0" presId="urn:microsoft.com/office/officeart/2005/8/layout/hierarchy3"/>
    <dgm:cxn modelId="{2BA63640-7252-4824-AB64-D476C6616BF6}" srcId="{DBA9FC54-C954-4122-A994-7F4854A6B39B}" destId="{50E2374F-56F2-4FEC-97FA-FB8064138672}" srcOrd="1" destOrd="0" parTransId="{1AA05893-FA2E-47C9-8C9D-DDF9CF110320}" sibTransId="{5FD89BAC-5A91-4603-9873-A726B35361F9}"/>
    <dgm:cxn modelId="{98AC5676-2259-4353-95F5-E9EA0AE4CCD0}" type="presOf" srcId="{1F541F31-3AAA-4039-B913-326876E02423}" destId="{13144E8C-417F-4CD4-98B6-E894CC7D73CD}" srcOrd="0" destOrd="0" presId="urn:microsoft.com/office/officeart/2005/8/layout/hierarchy3"/>
    <dgm:cxn modelId="{3413D3BF-A80B-4E99-BC7A-AC10D3531030}" type="presOf" srcId="{1F541F31-3AAA-4039-B913-326876E02423}" destId="{CB85AB93-8B17-470B-947D-D4CE712EF717}" srcOrd="1" destOrd="0" presId="urn:microsoft.com/office/officeart/2005/8/layout/hierarchy3"/>
    <dgm:cxn modelId="{F0E28A46-2C6F-4DFF-A971-EE91B8893888}" type="presOf" srcId="{88036C12-9373-4D26-BD83-EC60E1D53E29}" destId="{0A0C169A-FAE7-4ADE-A7A9-D3C22004C3AE}" srcOrd="0" destOrd="0" presId="urn:microsoft.com/office/officeart/2005/8/layout/hierarchy3"/>
    <dgm:cxn modelId="{BA4F8347-315B-4C7F-B5E6-950069ABA830}" type="presOf" srcId="{9D0F696D-C6AF-484B-B77B-C7AFD6BD1193}" destId="{ABD4751C-1659-454F-8AAB-DC735A22DAE1}" srcOrd="0" destOrd="0" presId="urn:microsoft.com/office/officeart/2005/8/layout/hierarchy3"/>
    <dgm:cxn modelId="{A67556DA-20C2-4305-88E8-3196FDADB78B}" srcId="{50E2374F-56F2-4FEC-97FA-FB8064138672}" destId="{79ABD64F-B1F3-4F57-8FD9-960593521AAA}" srcOrd="0" destOrd="0" parTransId="{9153D4C1-DA2A-4F98-9CA9-CB7751CC27AE}" sibTransId="{D382D352-007D-4D08-8FAB-129B3CC4643B}"/>
    <dgm:cxn modelId="{D96C9331-6CDA-4474-838C-969350653714}" type="presOf" srcId="{DBA9FC54-C954-4122-A994-7F4854A6B39B}" destId="{461F87A5-880B-4C92-959D-A3D466DF2AA9}" srcOrd="0" destOrd="0" presId="urn:microsoft.com/office/officeart/2005/8/layout/hierarchy3"/>
    <dgm:cxn modelId="{1A2D6EE0-5A2B-4326-B35A-BE393DBEBCFB}" srcId="{88036C12-9373-4D26-BD83-EC60E1D53E29}" destId="{DE55E1D9-DE29-4E82-B546-8733A9510802}" srcOrd="0" destOrd="0" parTransId="{DF8113CA-1A83-4020-9483-646FAF41A205}" sibTransId="{635215D9-EBF8-45E3-896A-D73B5087185E}"/>
    <dgm:cxn modelId="{D0A54CEB-A2A0-466A-991F-0689A2A72591}" srcId="{1F541F31-3AAA-4039-B913-326876E02423}" destId="{FC38ACF4-A0B1-423E-9593-57AF6541CAE9}" srcOrd="0" destOrd="0" parTransId="{9D0F696D-C6AF-484B-B77B-C7AFD6BD1193}" sibTransId="{EC7080E3-957B-46A4-B991-32F282D284A6}"/>
    <dgm:cxn modelId="{BA4519BB-08DE-4B21-9D21-BD4E38C0746B}" type="presOf" srcId="{DF8113CA-1A83-4020-9483-646FAF41A205}" destId="{233C0E8D-F6A7-4630-BCC9-0AEDF789E168}" srcOrd="0" destOrd="0" presId="urn:microsoft.com/office/officeart/2005/8/layout/hierarchy3"/>
    <dgm:cxn modelId="{E0DB913B-8CA9-416E-9391-23E3AEEEA67F}" srcId="{DBA9FC54-C954-4122-A994-7F4854A6B39B}" destId="{88036C12-9373-4D26-BD83-EC60E1D53E29}" srcOrd="2" destOrd="0" parTransId="{C3832F9E-83D2-4B54-9314-A52B8E14272C}" sibTransId="{D3E5CDC4-FACD-4E26-B219-F44CD1A0FA17}"/>
    <dgm:cxn modelId="{FD66871B-83D1-4B35-9B2B-684C8BEFE050}" type="presOf" srcId="{79ABD64F-B1F3-4F57-8FD9-960593521AAA}" destId="{502D799F-5153-43A0-8061-E7DCFBECE7D6}" srcOrd="0" destOrd="0" presId="urn:microsoft.com/office/officeart/2005/8/layout/hierarchy3"/>
    <dgm:cxn modelId="{96C66337-2574-49C0-B42F-1C993C077D9D}" srcId="{DBA9FC54-C954-4122-A994-7F4854A6B39B}" destId="{1F541F31-3AAA-4039-B913-326876E02423}" srcOrd="0" destOrd="0" parTransId="{E9AAB276-C8AF-4ACA-9412-041729ACC7AD}" sibTransId="{7AC5C84E-B3A8-499B-A57C-7C5352C2D8B0}"/>
    <dgm:cxn modelId="{82DEF68B-CC17-4FC6-920B-A46868F13A42}" type="presOf" srcId="{9153D4C1-DA2A-4F98-9CA9-CB7751CC27AE}" destId="{9ECB9510-8972-4BD6-8D9D-D4471D1A2626}" srcOrd="0" destOrd="0" presId="urn:microsoft.com/office/officeart/2005/8/layout/hierarchy3"/>
    <dgm:cxn modelId="{75CBB3E3-3893-49AC-B661-D92DC7E20DBA}" type="presParOf" srcId="{461F87A5-880B-4C92-959D-A3D466DF2AA9}" destId="{0B9F1D1D-D6F2-4295-9840-9BEA9016C713}" srcOrd="0" destOrd="0" presId="urn:microsoft.com/office/officeart/2005/8/layout/hierarchy3"/>
    <dgm:cxn modelId="{FAD7DE2D-F63F-4303-B4F6-BE1628193BF2}" type="presParOf" srcId="{0B9F1D1D-D6F2-4295-9840-9BEA9016C713}" destId="{EE053EB2-DE76-4C4F-9571-C7A546FD2E42}" srcOrd="0" destOrd="0" presId="urn:microsoft.com/office/officeart/2005/8/layout/hierarchy3"/>
    <dgm:cxn modelId="{634B727F-3352-4C4B-B970-263180BAF92C}" type="presParOf" srcId="{EE053EB2-DE76-4C4F-9571-C7A546FD2E42}" destId="{13144E8C-417F-4CD4-98B6-E894CC7D73CD}" srcOrd="0" destOrd="0" presId="urn:microsoft.com/office/officeart/2005/8/layout/hierarchy3"/>
    <dgm:cxn modelId="{F4D0E876-A7D3-4E88-90BF-C8D5ADDDF1DA}" type="presParOf" srcId="{EE053EB2-DE76-4C4F-9571-C7A546FD2E42}" destId="{CB85AB93-8B17-470B-947D-D4CE712EF717}" srcOrd="1" destOrd="0" presId="urn:microsoft.com/office/officeart/2005/8/layout/hierarchy3"/>
    <dgm:cxn modelId="{A0AC448F-B2CD-465F-8DDB-2C3EBFE526C9}" type="presParOf" srcId="{0B9F1D1D-D6F2-4295-9840-9BEA9016C713}" destId="{F346B166-2EB5-4327-A282-2BBC08913C1E}" srcOrd="1" destOrd="0" presId="urn:microsoft.com/office/officeart/2005/8/layout/hierarchy3"/>
    <dgm:cxn modelId="{C9D8FAEC-40FC-4F4F-AA27-033E7240B1F0}" type="presParOf" srcId="{F346B166-2EB5-4327-A282-2BBC08913C1E}" destId="{ABD4751C-1659-454F-8AAB-DC735A22DAE1}" srcOrd="0" destOrd="0" presId="urn:microsoft.com/office/officeart/2005/8/layout/hierarchy3"/>
    <dgm:cxn modelId="{C855B3BA-C88F-4D6C-80D3-6182B625A6E7}" type="presParOf" srcId="{F346B166-2EB5-4327-A282-2BBC08913C1E}" destId="{36B9F2AD-08AA-4538-ADB4-F34CF7A374DF}" srcOrd="1" destOrd="0" presId="urn:microsoft.com/office/officeart/2005/8/layout/hierarchy3"/>
    <dgm:cxn modelId="{A7ED7311-BD53-48B7-8A21-FE544102E7B9}" type="presParOf" srcId="{461F87A5-880B-4C92-959D-A3D466DF2AA9}" destId="{483FA215-31EF-41F2-9380-1F9870AA237B}" srcOrd="1" destOrd="0" presId="urn:microsoft.com/office/officeart/2005/8/layout/hierarchy3"/>
    <dgm:cxn modelId="{2FCE184B-D192-4804-9AC0-30A137508302}" type="presParOf" srcId="{483FA215-31EF-41F2-9380-1F9870AA237B}" destId="{A27D30C3-A8F7-49D7-9E72-76DD209395EF}" srcOrd="0" destOrd="0" presId="urn:microsoft.com/office/officeart/2005/8/layout/hierarchy3"/>
    <dgm:cxn modelId="{94976F25-00E8-489B-8CD3-025974B32DAB}" type="presParOf" srcId="{A27D30C3-A8F7-49D7-9E72-76DD209395EF}" destId="{F2547550-DA38-4996-AC9A-B2FA591BDAE4}" srcOrd="0" destOrd="0" presId="urn:microsoft.com/office/officeart/2005/8/layout/hierarchy3"/>
    <dgm:cxn modelId="{38653787-5FED-42BE-B896-C20EF2F15767}" type="presParOf" srcId="{A27D30C3-A8F7-49D7-9E72-76DD209395EF}" destId="{418446DF-825F-4003-B588-7E41A1FE8FAE}" srcOrd="1" destOrd="0" presId="urn:microsoft.com/office/officeart/2005/8/layout/hierarchy3"/>
    <dgm:cxn modelId="{8ECB49C1-4E94-45AB-AD81-A5D1A4C1218D}" type="presParOf" srcId="{483FA215-31EF-41F2-9380-1F9870AA237B}" destId="{65A2D711-6CCC-4836-B5C3-9B82BC30DF3F}" srcOrd="1" destOrd="0" presId="urn:microsoft.com/office/officeart/2005/8/layout/hierarchy3"/>
    <dgm:cxn modelId="{DB739933-A598-4179-9C56-19A7967D3480}" type="presParOf" srcId="{65A2D711-6CCC-4836-B5C3-9B82BC30DF3F}" destId="{9ECB9510-8972-4BD6-8D9D-D4471D1A2626}" srcOrd="0" destOrd="0" presId="urn:microsoft.com/office/officeart/2005/8/layout/hierarchy3"/>
    <dgm:cxn modelId="{DD3FF910-406F-4F11-A10C-E3DC6006D17D}" type="presParOf" srcId="{65A2D711-6CCC-4836-B5C3-9B82BC30DF3F}" destId="{502D799F-5153-43A0-8061-E7DCFBECE7D6}" srcOrd="1" destOrd="0" presId="urn:microsoft.com/office/officeart/2005/8/layout/hierarchy3"/>
    <dgm:cxn modelId="{D9844B02-EABE-46DC-8DD5-7EF19BAF5945}" type="presParOf" srcId="{461F87A5-880B-4C92-959D-A3D466DF2AA9}" destId="{AD512FA1-9B0D-44E2-8272-EC051F24C07A}" srcOrd="2" destOrd="0" presId="urn:microsoft.com/office/officeart/2005/8/layout/hierarchy3"/>
    <dgm:cxn modelId="{5D23AAA7-BF04-45A0-81B3-3B86C7D16FC6}" type="presParOf" srcId="{AD512FA1-9B0D-44E2-8272-EC051F24C07A}" destId="{B4C6E18E-E6DE-4E72-8A55-240E71766FED}" srcOrd="0" destOrd="0" presId="urn:microsoft.com/office/officeart/2005/8/layout/hierarchy3"/>
    <dgm:cxn modelId="{FD177004-1D53-4690-9B14-38E6BCD3347C}" type="presParOf" srcId="{B4C6E18E-E6DE-4E72-8A55-240E71766FED}" destId="{0A0C169A-FAE7-4ADE-A7A9-D3C22004C3AE}" srcOrd="0" destOrd="0" presId="urn:microsoft.com/office/officeart/2005/8/layout/hierarchy3"/>
    <dgm:cxn modelId="{707E55B8-B76A-427E-9360-8B92D296026F}" type="presParOf" srcId="{B4C6E18E-E6DE-4E72-8A55-240E71766FED}" destId="{6A07D989-3542-4D57-A4CD-F24A58B59D54}" srcOrd="1" destOrd="0" presId="urn:microsoft.com/office/officeart/2005/8/layout/hierarchy3"/>
    <dgm:cxn modelId="{28670DD7-60F7-439B-9BB9-14CBEBD594C7}" type="presParOf" srcId="{AD512FA1-9B0D-44E2-8272-EC051F24C07A}" destId="{5E853453-B1BA-4717-8FCF-797B9E204685}" srcOrd="1" destOrd="0" presId="urn:microsoft.com/office/officeart/2005/8/layout/hierarchy3"/>
    <dgm:cxn modelId="{9EBA5663-F46F-4FCD-9456-720671A05570}" type="presParOf" srcId="{5E853453-B1BA-4717-8FCF-797B9E204685}" destId="{233C0E8D-F6A7-4630-BCC9-0AEDF789E168}" srcOrd="0" destOrd="0" presId="urn:microsoft.com/office/officeart/2005/8/layout/hierarchy3"/>
    <dgm:cxn modelId="{3911F51F-E201-4403-9D2E-F4B131DDC131}" type="presParOf" srcId="{5E853453-B1BA-4717-8FCF-797B9E204685}" destId="{CEDD0A61-1AD3-4E1C-93AB-19D9A4C4DB5D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D08AF19F-2EEA-47D3-B484-F347F000BB4C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B1947EE-CCA5-49A5-919D-CD6970A8DC64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1400" dirty="0" smtClean="0"/>
            <a:t>План мероприятий по повышению финансовой грамотности населения Республики Калмыкия</a:t>
          </a:r>
          <a:r>
            <a:rPr lang="ru-RU" sz="1200" dirty="0" smtClean="0"/>
            <a:t>:</a:t>
          </a:r>
          <a:endParaRPr lang="ru-RU" sz="1200" dirty="0"/>
        </a:p>
      </dgm:t>
    </dgm:pt>
    <dgm:pt modelId="{0BD66597-FEB7-4239-BB1F-B9E3DD813C3B}" type="parTrans" cxnId="{3FD0959B-4827-4A3A-98D1-7FF0C5D4CD45}">
      <dgm:prSet/>
      <dgm:spPr/>
      <dgm:t>
        <a:bodyPr/>
        <a:lstStyle/>
        <a:p>
          <a:endParaRPr lang="ru-RU"/>
        </a:p>
      </dgm:t>
    </dgm:pt>
    <dgm:pt modelId="{B36B47E2-9BBA-486C-85FC-015FC420BC1B}" type="sibTrans" cxnId="{3FD0959B-4827-4A3A-98D1-7FF0C5D4CD45}">
      <dgm:prSet/>
      <dgm:spPr/>
      <dgm:t>
        <a:bodyPr/>
        <a:lstStyle/>
        <a:p>
          <a:endParaRPr lang="ru-RU"/>
        </a:p>
      </dgm:t>
    </dgm:pt>
    <dgm:pt modelId="{3CCADEB0-7C8D-4CE1-83B5-06B15D0E8D6E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1400" dirty="0" smtClean="0"/>
            <a:t>Министерство финансов Республики Калмыкия</a:t>
          </a:r>
          <a:endParaRPr lang="ru-RU" sz="1400" dirty="0"/>
        </a:p>
      </dgm:t>
    </dgm:pt>
    <dgm:pt modelId="{E027E9F1-C721-4EEF-8523-5FC18EECE040}" type="parTrans" cxnId="{216598F9-DC89-4E97-BDB8-A3491A019E17}">
      <dgm:prSet/>
      <dgm:spPr/>
      <dgm:t>
        <a:bodyPr/>
        <a:lstStyle/>
        <a:p>
          <a:endParaRPr lang="ru-RU"/>
        </a:p>
      </dgm:t>
    </dgm:pt>
    <dgm:pt modelId="{BB1189EB-D197-45FC-9158-76F040BB80AA}" type="sibTrans" cxnId="{216598F9-DC89-4E97-BDB8-A3491A019E17}">
      <dgm:prSet/>
      <dgm:spPr/>
      <dgm:t>
        <a:bodyPr/>
        <a:lstStyle/>
        <a:p>
          <a:endParaRPr lang="ru-RU"/>
        </a:p>
      </dgm:t>
    </dgm:pt>
    <dgm:pt modelId="{A479BEE6-B1BC-4565-8128-78F1B8758D72}">
      <dgm:prSet phldrT="[Текст]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/>
            <a:t>Заинтересованные органы исполнительной власти, местного самоуправления, кредитные организации, предпринимательское сообщество, СМИ</a:t>
          </a:r>
          <a:endParaRPr lang="ru-RU" dirty="0"/>
        </a:p>
      </dgm:t>
    </dgm:pt>
    <dgm:pt modelId="{4E81FA2E-B863-4939-A4CA-051D5DD3E967}" type="parTrans" cxnId="{8D947384-7B3A-4554-9ADC-C9B1E0972E25}">
      <dgm:prSet/>
      <dgm:spPr/>
      <dgm:t>
        <a:bodyPr/>
        <a:lstStyle/>
        <a:p>
          <a:endParaRPr lang="ru-RU"/>
        </a:p>
      </dgm:t>
    </dgm:pt>
    <dgm:pt modelId="{61DF3944-42A4-4732-8936-869655A763E3}" type="sibTrans" cxnId="{8D947384-7B3A-4554-9ADC-C9B1E0972E25}">
      <dgm:prSet/>
      <dgm:spPr/>
      <dgm:t>
        <a:bodyPr/>
        <a:lstStyle/>
        <a:p>
          <a:endParaRPr lang="ru-RU"/>
        </a:p>
      </dgm:t>
    </dgm:pt>
    <dgm:pt modelId="{F00D3665-7FE5-4BCD-8452-10EFF5D08EC7}" type="pres">
      <dgm:prSet presAssocID="{D08AF19F-2EEA-47D3-B484-F347F000BB4C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CC479E9-44E4-4444-8190-0F5EB5F15C11}" type="pres">
      <dgm:prSet presAssocID="{DB1947EE-CCA5-49A5-919D-CD6970A8DC64}" presName="centerShape" presStyleLbl="node0" presStyleIdx="0" presStyleCnt="1" custScaleX="185572" custScaleY="153970" custLinFactNeighborX="336" custLinFactNeighborY="-13838"/>
      <dgm:spPr/>
      <dgm:t>
        <a:bodyPr/>
        <a:lstStyle/>
        <a:p>
          <a:endParaRPr lang="ru-RU"/>
        </a:p>
      </dgm:t>
    </dgm:pt>
    <dgm:pt modelId="{094935DA-6A16-40D7-8DB7-8FE819B27C25}" type="pres">
      <dgm:prSet presAssocID="{E027E9F1-C721-4EEF-8523-5FC18EECE040}" presName="parTrans" presStyleLbl="bgSibTrans2D1" presStyleIdx="0" presStyleCnt="2" custLinFactNeighborX="5240" custLinFactNeighborY="-2709"/>
      <dgm:spPr/>
      <dgm:t>
        <a:bodyPr/>
        <a:lstStyle/>
        <a:p>
          <a:endParaRPr lang="ru-RU"/>
        </a:p>
      </dgm:t>
    </dgm:pt>
    <dgm:pt modelId="{D11F4C56-FB0F-4173-B441-37766DD60B8F}" type="pres">
      <dgm:prSet presAssocID="{3CCADEB0-7C8D-4CE1-83B5-06B15D0E8D6E}" presName="node" presStyleLbl="node1" presStyleIdx="0" presStyleCnt="2" custScaleX="197321" custScaleY="167713" custRadScaleRad="198842" custRadScaleInc="-297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B5EB4F-1F58-49D6-9629-90C08705D0F8}" type="pres">
      <dgm:prSet presAssocID="{4E81FA2E-B863-4939-A4CA-051D5DD3E967}" presName="parTrans" presStyleLbl="bgSibTrans2D1" presStyleIdx="1" presStyleCnt="2" custLinFactNeighborX="-4496" custLinFactNeighborY="-8532"/>
      <dgm:spPr/>
      <dgm:t>
        <a:bodyPr/>
        <a:lstStyle/>
        <a:p>
          <a:endParaRPr lang="ru-RU"/>
        </a:p>
      </dgm:t>
    </dgm:pt>
    <dgm:pt modelId="{A4007D8F-9DB9-400D-A832-DDC1AE0A86E1}" type="pres">
      <dgm:prSet presAssocID="{A479BEE6-B1BC-4565-8128-78F1B8758D72}" presName="node" presStyleLbl="node1" presStyleIdx="1" presStyleCnt="2" custScaleX="192268" custScaleY="171197" custRadScaleRad="199641" custRadScaleInc="300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D947384-7B3A-4554-9ADC-C9B1E0972E25}" srcId="{DB1947EE-CCA5-49A5-919D-CD6970A8DC64}" destId="{A479BEE6-B1BC-4565-8128-78F1B8758D72}" srcOrd="1" destOrd="0" parTransId="{4E81FA2E-B863-4939-A4CA-051D5DD3E967}" sibTransId="{61DF3944-42A4-4732-8936-869655A763E3}"/>
    <dgm:cxn modelId="{5891B6C1-74F4-4F5F-83BF-F145102B90A5}" type="presOf" srcId="{D08AF19F-2EEA-47D3-B484-F347F000BB4C}" destId="{F00D3665-7FE5-4BCD-8452-10EFF5D08EC7}" srcOrd="0" destOrd="0" presId="urn:microsoft.com/office/officeart/2005/8/layout/radial4"/>
    <dgm:cxn modelId="{B3084010-4E52-4DAA-A02A-FECF55D9F3B5}" type="presOf" srcId="{DB1947EE-CCA5-49A5-919D-CD6970A8DC64}" destId="{ACC479E9-44E4-4444-8190-0F5EB5F15C11}" srcOrd="0" destOrd="0" presId="urn:microsoft.com/office/officeart/2005/8/layout/radial4"/>
    <dgm:cxn modelId="{3FD0959B-4827-4A3A-98D1-7FF0C5D4CD45}" srcId="{D08AF19F-2EEA-47D3-B484-F347F000BB4C}" destId="{DB1947EE-CCA5-49A5-919D-CD6970A8DC64}" srcOrd="0" destOrd="0" parTransId="{0BD66597-FEB7-4239-BB1F-B9E3DD813C3B}" sibTransId="{B36B47E2-9BBA-486C-85FC-015FC420BC1B}"/>
    <dgm:cxn modelId="{9214EB99-6788-48DA-82D7-DC831A0F1DB8}" type="presOf" srcId="{3CCADEB0-7C8D-4CE1-83B5-06B15D0E8D6E}" destId="{D11F4C56-FB0F-4173-B441-37766DD60B8F}" srcOrd="0" destOrd="0" presId="urn:microsoft.com/office/officeart/2005/8/layout/radial4"/>
    <dgm:cxn modelId="{D081CF16-C1DC-41A3-9A98-37700DD9D7D7}" type="presOf" srcId="{E027E9F1-C721-4EEF-8523-5FC18EECE040}" destId="{094935DA-6A16-40D7-8DB7-8FE819B27C25}" srcOrd="0" destOrd="0" presId="urn:microsoft.com/office/officeart/2005/8/layout/radial4"/>
    <dgm:cxn modelId="{EF011729-82BA-4964-BA83-CA7FE49155AC}" type="presOf" srcId="{A479BEE6-B1BC-4565-8128-78F1B8758D72}" destId="{A4007D8F-9DB9-400D-A832-DDC1AE0A86E1}" srcOrd="0" destOrd="0" presId="urn:microsoft.com/office/officeart/2005/8/layout/radial4"/>
    <dgm:cxn modelId="{216598F9-DC89-4E97-BDB8-A3491A019E17}" srcId="{DB1947EE-CCA5-49A5-919D-CD6970A8DC64}" destId="{3CCADEB0-7C8D-4CE1-83B5-06B15D0E8D6E}" srcOrd="0" destOrd="0" parTransId="{E027E9F1-C721-4EEF-8523-5FC18EECE040}" sibTransId="{BB1189EB-D197-45FC-9158-76F040BB80AA}"/>
    <dgm:cxn modelId="{4F00D566-E9D9-406D-A95A-834946EABEEF}" type="presOf" srcId="{4E81FA2E-B863-4939-A4CA-051D5DD3E967}" destId="{BAB5EB4F-1F58-49D6-9629-90C08705D0F8}" srcOrd="0" destOrd="0" presId="urn:microsoft.com/office/officeart/2005/8/layout/radial4"/>
    <dgm:cxn modelId="{6F8AA807-39DC-4E99-8862-D688FEDF978C}" type="presParOf" srcId="{F00D3665-7FE5-4BCD-8452-10EFF5D08EC7}" destId="{ACC479E9-44E4-4444-8190-0F5EB5F15C11}" srcOrd="0" destOrd="0" presId="urn:microsoft.com/office/officeart/2005/8/layout/radial4"/>
    <dgm:cxn modelId="{FBBDFA12-F310-4882-A66C-CA113B77F182}" type="presParOf" srcId="{F00D3665-7FE5-4BCD-8452-10EFF5D08EC7}" destId="{094935DA-6A16-40D7-8DB7-8FE819B27C25}" srcOrd="1" destOrd="0" presId="urn:microsoft.com/office/officeart/2005/8/layout/radial4"/>
    <dgm:cxn modelId="{D08B6186-0FA2-4E23-985E-D416E5453D62}" type="presParOf" srcId="{F00D3665-7FE5-4BCD-8452-10EFF5D08EC7}" destId="{D11F4C56-FB0F-4173-B441-37766DD60B8F}" srcOrd="2" destOrd="0" presId="urn:microsoft.com/office/officeart/2005/8/layout/radial4"/>
    <dgm:cxn modelId="{DF85ACC3-B80F-4CA9-8D29-442FB78C33DF}" type="presParOf" srcId="{F00D3665-7FE5-4BCD-8452-10EFF5D08EC7}" destId="{BAB5EB4F-1F58-49D6-9629-90C08705D0F8}" srcOrd="3" destOrd="0" presId="urn:microsoft.com/office/officeart/2005/8/layout/radial4"/>
    <dgm:cxn modelId="{7C63625D-0F61-40EB-8C16-17AA0CF1C058}" type="presParOf" srcId="{F00D3665-7FE5-4BCD-8452-10EFF5D08EC7}" destId="{A4007D8F-9DB9-400D-A832-DDC1AE0A86E1}" srcOrd="4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67B329CD-7157-449E-BBAA-58A20301AF5D}" type="doc">
      <dgm:prSet loTypeId="urn:microsoft.com/office/officeart/2005/8/layout/cycle2" loCatId="cycle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01D09108-0451-40C9-BD0B-1721701A4A50}">
      <dgm:prSet phldrT="[Текст]" custT="1"/>
      <dgm:spPr/>
      <dgm:t>
        <a:bodyPr/>
        <a:lstStyle/>
        <a:p>
          <a:r>
            <a:rPr lang="ru-RU" sz="1800" dirty="0" smtClean="0"/>
            <a:t>цели</a:t>
          </a:r>
          <a:endParaRPr lang="ru-RU" sz="1800" dirty="0"/>
        </a:p>
      </dgm:t>
    </dgm:pt>
    <dgm:pt modelId="{DC279763-CBFC-4B34-B914-E6FCA265A78C}" type="parTrans" cxnId="{F7796C0D-74EA-4E27-B342-BE61F878B30E}">
      <dgm:prSet/>
      <dgm:spPr/>
      <dgm:t>
        <a:bodyPr/>
        <a:lstStyle/>
        <a:p>
          <a:endParaRPr lang="ru-RU"/>
        </a:p>
      </dgm:t>
    </dgm:pt>
    <dgm:pt modelId="{9DEC27B9-6D96-4F58-9267-7164A7EDBE21}" type="sibTrans" cxnId="{F7796C0D-74EA-4E27-B342-BE61F878B30E}">
      <dgm:prSet/>
      <dgm:spPr/>
      <dgm:t>
        <a:bodyPr/>
        <a:lstStyle/>
        <a:p>
          <a:endParaRPr lang="ru-RU" dirty="0"/>
        </a:p>
      </dgm:t>
    </dgm:pt>
    <dgm:pt modelId="{E2D01F8B-975A-4907-9BE0-5833FACDF8FC}">
      <dgm:prSet phldrT="[Текст]" custT="1"/>
      <dgm:spPr/>
      <dgm:t>
        <a:bodyPr/>
        <a:lstStyle/>
        <a:p>
          <a:r>
            <a:rPr lang="ru-RU" sz="1800" dirty="0" smtClean="0"/>
            <a:t>задачи</a:t>
          </a:r>
          <a:endParaRPr lang="ru-RU" sz="1800" dirty="0"/>
        </a:p>
      </dgm:t>
    </dgm:pt>
    <dgm:pt modelId="{E4C7852A-C4A1-4AD4-886A-3E79170A5A7E}" type="parTrans" cxnId="{8DB1367E-2D54-4B98-8D6F-BE8F610889F0}">
      <dgm:prSet/>
      <dgm:spPr/>
      <dgm:t>
        <a:bodyPr/>
        <a:lstStyle/>
        <a:p>
          <a:endParaRPr lang="ru-RU"/>
        </a:p>
      </dgm:t>
    </dgm:pt>
    <dgm:pt modelId="{292DD9A8-0EF7-44B5-A767-54309981F147}" type="sibTrans" cxnId="{8DB1367E-2D54-4B98-8D6F-BE8F610889F0}">
      <dgm:prSet/>
      <dgm:spPr/>
      <dgm:t>
        <a:bodyPr/>
        <a:lstStyle/>
        <a:p>
          <a:endParaRPr lang="ru-RU" dirty="0"/>
        </a:p>
      </dgm:t>
    </dgm:pt>
    <dgm:pt modelId="{07E2B5C4-E1AD-4C5E-8A23-6261E7D76450}">
      <dgm:prSet phldrT="[Текст]" custT="1"/>
      <dgm:spPr/>
      <dgm:t>
        <a:bodyPr/>
        <a:lstStyle/>
        <a:p>
          <a:r>
            <a:rPr lang="ru-RU" sz="1800" dirty="0" smtClean="0"/>
            <a:t>сроки</a:t>
          </a:r>
          <a:endParaRPr lang="ru-RU" sz="1800" dirty="0"/>
        </a:p>
      </dgm:t>
    </dgm:pt>
    <dgm:pt modelId="{AF612CB4-4DC7-4779-96F6-678FCD930CE5}" type="parTrans" cxnId="{3FB95816-3CD2-4116-85BC-60C5A7817E18}">
      <dgm:prSet/>
      <dgm:spPr/>
      <dgm:t>
        <a:bodyPr/>
        <a:lstStyle/>
        <a:p>
          <a:endParaRPr lang="ru-RU"/>
        </a:p>
      </dgm:t>
    </dgm:pt>
    <dgm:pt modelId="{E1995FAB-1857-4FDB-AEC8-EE5A127F6724}" type="sibTrans" cxnId="{3FB95816-3CD2-4116-85BC-60C5A7817E18}">
      <dgm:prSet/>
      <dgm:spPr/>
      <dgm:t>
        <a:bodyPr/>
        <a:lstStyle/>
        <a:p>
          <a:endParaRPr lang="ru-RU" dirty="0"/>
        </a:p>
      </dgm:t>
    </dgm:pt>
    <dgm:pt modelId="{0EB23E13-ED59-4866-9D44-E5CFAF687162}">
      <dgm:prSet phldrT="[Текст]" custT="1"/>
      <dgm:spPr/>
      <dgm:t>
        <a:bodyPr/>
        <a:lstStyle/>
        <a:p>
          <a:r>
            <a:rPr lang="ru-RU" sz="1700" dirty="0" smtClean="0"/>
            <a:t>мероприятия</a:t>
          </a:r>
          <a:endParaRPr lang="ru-RU" sz="1700" dirty="0"/>
        </a:p>
      </dgm:t>
    </dgm:pt>
    <dgm:pt modelId="{C1A77AB2-4DAF-469B-8F50-61317DB79BDE}" type="parTrans" cxnId="{EBC05721-0FF0-4D69-BE1C-581A91EEE669}">
      <dgm:prSet/>
      <dgm:spPr/>
      <dgm:t>
        <a:bodyPr/>
        <a:lstStyle/>
        <a:p>
          <a:endParaRPr lang="ru-RU"/>
        </a:p>
      </dgm:t>
    </dgm:pt>
    <dgm:pt modelId="{6B929BA4-53C4-40F4-95D8-06D31943DB1D}" type="sibTrans" cxnId="{EBC05721-0FF0-4D69-BE1C-581A91EEE669}">
      <dgm:prSet/>
      <dgm:spPr/>
      <dgm:t>
        <a:bodyPr/>
        <a:lstStyle/>
        <a:p>
          <a:endParaRPr lang="ru-RU" dirty="0"/>
        </a:p>
      </dgm:t>
    </dgm:pt>
    <dgm:pt modelId="{1407416C-C951-4D36-B832-B2F66926D2D4}">
      <dgm:prSet phldrT="[Текст]" custT="1"/>
      <dgm:spPr/>
      <dgm:t>
        <a:bodyPr/>
        <a:lstStyle/>
        <a:p>
          <a:r>
            <a:rPr lang="ru-RU" sz="1400" dirty="0" smtClean="0"/>
            <a:t>Целевые показатели</a:t>
          </a:r>
          <a:endParaRPr lang="ru-RU" sz="1400" dirty="0"/>
        </a:p>
      </dgm:t>
    </dgm:pt>
    <dgm:pt modelId="{A4D7CDFA-694E-4749-9ABE-9814F3B58A1A}" type="parTrans" cxnId="{DA4DFEA9-D02D-4DF7-BC9E-58F994CB9A1E}">
      <dgm:prSet/>
      <dgm:spPr/>
      <dgm:t>
        <a:bodyPr/>
        <a:lstStyle/>
        <a:p>
          <a:endParaRPr lang="ru-RU"/>
        </a:p>
      </dgm:t>
    </dgm:pt>
    <dgm:pt modelId="{9DF41218-8683-4BAA-86A4-8DC9BAF3C8ED}" type="sibTrans" cxnId="{DA4DFEA9-D02D-4DF7-BC9E-58F994CB9A1E}">
      <dgm:prSet/>
      <dgm:spPr/>
      <dgm:t>
        <a:bodyPr/>
        <a:lstStyle/>
        <a:p>
          <a:endParaRPr lang="ru-RU" dirty="0"/>
        </a:p>
      </dgm:t>
    </dgm:pt>
    <dgm:pt modelId="{B5E44F27-ACC8-4DBF-9D94-AA7F0BD787FD}" type="pres">
      <dgm:prSet presAssocID="{67B329CD-7157-449E-BBAA-58A20301AF5D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1BE8F15-8B3A-4FFB-9D6A-D0EA18F1B55B}" type="pres">
      <dgm:prSet presAssocID="{01D09108-0451-40C9-BD0B-1721701A4A50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E9A27D-5315-4BF6-B28F-5DB04CB796F7}" type="pres">
      <dgm:prSet presAssocID="{9DEC27B9-6D96-4F58-9267-7164A7EDBE21}" presName="sibTrans" presStyleLbl="sibTrans2D1" presStyleIdx="0" presStyleCnt="5"/>
      <dgm:spPr/>
      <dgm:t>
        <a:bodyPr/>
        <a:lstStyle/>
        <a:p>
          <a:endParaRPr lang="ru-RU"/>
        </a:p>
      </dgm:t>
    </dgm:pt>
    <dgm:pt modelId="{D5407B02-360A-4F15-8FB3-89A19B5D30F6}" type="pres">
      <dgm:prSet presAssocID="{9DEC27B9-6D96-4F58-9267-7164A7EDBE21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B8359484-4B6C-40F3-A896-227BDB00F6F5}" type="pres">
      <dgm:prSet presAssocID="{E2D01F8B-975A-4907-9BE0-5833FACDF8FC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87C1DB-F455-49FD-BA39-F21FEFA8FA7F}" type="pres">
      <dgm:prSet presAssocID="{292DD9A8-0EF7-44B5-A767-54309981F147}" presName="sibTrans" presStyleLbl="sibTrans2D1" presStyleIdx="1" presStyleCnt="5"/>
      <dgm:spPr/>
      <dgm:t>
        <a:bodyPr/>
        <a:lstStyle/>
        <a:p>
          <a:endParaRPr lang="ru-RU"/>
        </a:p>
      </dgm:t>
    </dgm:pt>
    <dgm:pt modelId="{1BDAD285-0E96-4200-A856-C25CFA1BD8DC}" type="pres">
      <dgm:prSet presAssocID="{292DD9A8-0EF7-44B5-A767-54309981F147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DFBD7511-A965-4A55-840C-DDF48D4B4220}" type="pres">
      <dgm:prSet presAssocID="{07E2B5C4-E1AD-4C5E-8A23-6261E7D76450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EE3C39-9423-41FB-90ED-EBD1E8005C26}" type="pres">
      <dgm:prSet presAssocID="{E1995FAB-1857-4FDB-AEC8-EE5A127F6724}" presName="sibTrans" presStyleLbl="sibTrans2D1" presStyleIdx="2" presStyleCnt="5"/>
      <dgm:spPr/>
      <dgm:t>
        <a:bodyPr/>
        <a:lstStyle/>
        <a:p>
          <a:endParaRPr lang="ru-RU"/>
        </a:p>
      </dgm:t>
    </dgm:pt>
    <dgm:pt modelId="{3EC2F5DB-E5FD-4819-BB4B-863E3F11D4D6}" type="pres">
      <dgm:prSet presAssocID="{E1995FAB-1857-4FDB-AEC8-EE5A127F6724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F2C850A5-8089-4A90-AC26-E517D1ABB35A}" type="pres">
      <dgm:prSet presAssocID="{0EB23E13-ED59-4866-9D44-E5CFAF687162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0E9F11-36C2-4BD7-83B2-CB72C4755F88}" type="pres">
      <dgm:prSet presAssocID="{6B929BA4-53C4-40F4-95D8-06D31943DB1D}" presName="sibTrans" presStyleLbl="sibTrans2D1" presStyleIdx="3" presStyleCnt="5"/>
      <dgm:spPr/>
      <dgm:t>
        <a:bodyPr/>
        <a:lstStyle/>
        <a:p>
          <a:endParaRPr lang="ru-RU"/>
        </a:p>
      </dgm:t>
    </dgm:pt>
    <dgm:pt modelId="{5E88A3F4-6E68-41FB-92DB-0B1962078A57}" type="pres">
      <dgm:prSet presAssocID="{6B929BA4-53C4-40F4-95D8-06D31943DB1D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71B88EF5-77FD-42EA-A8F9-C4455D9155C3}" type="pres">
      <dgm:prSet presAssocID="{1407416C-C951-4D36-B832-B2F66926D2D4}" presName="node" presStyleLbl="node1" presStyleIdx="4" presStyleCnt="5" custScaleX="1058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8BDCEB-41B7-4B03-BBEB-8D6E390DC74B}" type="pres">
      <dgm:prSet presAssocID="{9DF41218-8683-4BAA-86A4-8DC9BAF3C8ED}" presName="sibTrans" presStyleLbl="sibTrans2D1" presStyleIdx="4" presStyleCnt="5"/>
      <dgm:spPr/>
      <dgm:t>
        <a:bodyPr/>
        <a:lstStyle/>
        <a:p>
          <a:endParaRPr lang="ru-RU"/>
        </a:p>
      </dgm:t>
    </dgm:pt>
    <dgm:pt modelId="{6DDED1EB-AD58-4925-A571-42283E993A58}" type="pres">
      <dgm:prSet presAssocID="{9DF41218-8683-4BAA-86A4-8DC9BAF3C8ED}" presName="connectorText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EBC05721-0FF0-4D69-BE1C-581A91EEE669}" srcId="{67B329CD-7157-449E-BBAA-58A20301AF5D}" destId="{0EB23E13-ED59-4866-9D44-E5CFAF687162}" srcOrd="3" destOrd="0" parTransId="{C1A77AB2-4DAF-469B-8F50-61317DB79BDE}" sibTransId="{6B929BA4-53C4-40F4-95D8-06D31943DB1D}"/>
    <dgm:cxn modelId="{0137CC9B-2064-474F-A255-A6712057138D}" type="presOf" srcId="{9DEC27B9-6D96-4F58-9267-7164A7EDBE21}" destId="{66E9A27D-5315-4BF6-B28F-5DB04CB796F7}" srcOrd="0" destOrd="0" presId="urn:microsoft.com/office/officeart/2005/8/layout/cycle2"/>
    <dgm:cxn modelId="{9F75FF16-D66F-43C6-8BE9-FEF381F090FE}" type="presOf" srcId="{E1995FAB-1857-4FDB-AEC8-EE5A127F6724}" destId="{D7EE3C39-9423-41FB-90ED-EBD1E8005C26}" srcOrd="0" destOrd="0" presId="urn:microsoft.com/office/officeart/2005/8/layout/cycle2"/>
    <dgm:cxn modelId="{F7796C0D-74EA-4E27-B342-BE61F878B30E}" srcId="{67B329CD-7157-449E-BBAA-58A20301AF5D}" destId="{01D09108-0451-40C9-BD0B-1721701A4A50}" srcOrd="0" destOrd="0" parTransId="{DC279763-CBFC-4B34-B914-E6FCA265A78C}" sibTransId="{9DEC27B9-6D96-4F58-9267-7164A7EDBE21}"/>
    <dgm:cxn modelId="{05DEA666-4888-4551-9D82-7F14BBFF0D1C}" type="presOf" srcId="{E1995FAB-1857-4FDB-AEC8-EE5A127F6724}" destId="{3EC2F5DB-E5FD-4819-BB4B-863E3F11D4D6}" srcOrd="1" destOrd="0" presId="urn:microsoft.com/office/officeart/2005/8/layout/cycle2"/>
    <dgm:cxn modelId="{BDAB96F7-CF8C-4BA4-9C67-8B65749E63C8}" type="presOf" srcId="{0EB23E13-ED59-4866-9D44-E5CFAF687162}" destId="{F2C850A5-8089-4A90-AC26-E517D1ABB35A}" srcOrd="0" destOrd="0" presId="urn:microsoft.com/office/officeart/2005/8/layout/cycle2"/>
    <dgm:cxn modelId="{15035F74-2B84-4237-A0B2-8ACA231F4D9D}" type="presOf" srcId="{6B929BA4-53C4-40F4-95D8-06D31943DB1D}" destId="{E00E9F11-36C2-4BD7-83B2-CB72C4755F88}" srcOrd="0" destOrd="0" presId="urn:microsoft.com/office/officeart/2005/8/layout/cycle2"/>
    <dgm:cxn modelId="{AFC9E29E-4254-4F23-9103-748BE24A0AC7}" type="presOf" srcId="{67B329CD-7157-449E-BBAA-58A20301AF5D}" destId="{B5E44F27-ACC8-4DBF-9D94-AA7F0BD787FD}" srcOrd="0" destOrd="0" presId="urn:microsoft.com/office/officeart/2005/8/layout/cycle2"/>
    <dgm:cxn modelId="{02C1FB9D-FE76-44C2-9CDB-52D5B1F169BD}" type="presOf" srcId="{01D09108-0451-40C9-BD0B-1721701A4A50}" destId="{F1BE8F15-8B3A-4FFB-9D6A-D0EA18F1B55B}" srcOrd="0" destOrd="0" presId="urn:microsoft.com/office/officeart/2005/8/layout/cycle2"/>
    <dgm:cxn modelId="{E5DBADA0-D127-43FC-BE8A-A0B137554E81}" type="presOf" srcId="{07E2B5C4-E1AD-4C5E-8A23-6261E7D76450}" destId="{DFBD7511-A965-4A55-840C-DDF48D4B4220}" srcOrd="0" destOrd="0" presId="urn:microsoft.com/office/officeart/2005/8/layout/cycle2"/>
    <dgm:cxn modelId="{EC7342F6-862A-4B41-8D6A-7020B58C3572}" type="presOf" srcId="{E2D01F8B-975A-4907-9BE0-5833FACDF8FC}" destId="{B8359484-4B6C-40F3-A896-227BDB00F6F5}" srcOrd="0" destOrd="0" presId="urn:microsoft.com/office/officeart/2005/8/layout/cycle2"/>
    <dgm:cxn modelId="{731E6CDB-F010-4DAA-9EB2-2F1D6217F64F}" type="presOf" srcId="{292DD9A8-0EF7-44B5-A767-54309981F147}" destId="{1BDAD285-0E96-4200-A856-C25CFA1BD8DC}" srcOrd="1" destOrd="0" presId="urn:microsoft.com/office/officeart/2005/8/layout/cycle2"/>
    <dgm:cxn modelId="{64A0E1E6-B228-4E2C-B5D3-2E4CD917DB13}" type="presOf" srcId="{292DD9A8-0EF7-44B5-A767-54309981F147}" destId="{AA87C1DB-F455-49FD-BA39-F21FEFA8FA7F}" srcOrd="0" destOrd="0" presId="urn:microsoft.com/office/officeart/2005/8/layout/cycle2"/>
    <dgm:cxn modelId="{00A7E117-40A7-4381-BBA7-0B62F548528C}" type="presOf" srcId="{6B929BA4-53C4-40F4-95D8-06D31943DB1D}" destId="{5E88A3F4-6E68-41FB-92DB-0B1962078A57}" srcOrd="1" destOrd="0" presId="urn:microsoft.com/office/officeart/2005/8/layout/cycle2"/>
    <dgm:cxn modelId="{3FB95816-3CD2-4116-85BC-60C5A7817E18}" srcId="{67B329CD-7157-449E-BBAA-58A20301AF5D}" destId="{07E2B5C4-E1AD-4C5E-8A23-6261E7D76450}" srcOrd="2" destOrd="0" parTransId="{AF612CB4-4DC7-4779-96F6-678FCD930CE5}" sibTransId="{E1995FAB-1857-4FDB-AEC8-EE5A127F6724}"/>
    <dgm:cxn modelId="{7399FA9D-0101-4EB8-9CF4-67468DA0F464}" type="presOf" srcId="{9DF41218-8683-4BAA-86A4-8DC9BAF3C8ED}" destId="{438BDCEB-41B7-4B03-BBEB-8D6E390DC74B}" srcOrd="0" destOrd="0" presId="urn:microsoft.com/office/officeart/2005/8/layout/cycle2"/>
    <dgm:cxn modelId="{4D072079-4F74-4EB5-8514-A63C7AA9E172}" type="presOf" srcId="{1407416C-C951-4D36-B832-B2F66926D2D4}" destId="{71B88EF5-77FD-42EA-A8F9-C4455D9155C3}" srcOrd="0" destOrd="0" presId="urn:microsoft.com/office/officeart/2005/8/layout/cycle2"/>
    <dgm:cxn modelId="{D0B40B03-4B79-4DE9-9F39-1BFFAB61437C}" type="presOf" srcId="{9DEC27B9-6D96-4F58-9267-7164A7EDBE21}" destId="{D5407B02-360A-4F15-8FB3-89A19B5D30F6}" srcOrd="1" destOrd="0" presId="urn:microsoft.com/office/officeart/2005/8/layout/cycle2"/>
    <dgm:cxn modelId="{DA4DFEA9-D02D-4DF7-BC9E-58F994CB9A1E}" srcId="{67B329CD-7157-449E-BBAA-58A20301AF5D}" destId="{1407416C-C951-4D36-B832-B2F66926D2D4}" srcOrd="4" destOrd="0" parTransId="{A4D7CDFA-694E-4749-9ABE-9814F3B58A1A}" sibTransId="{9DF41218-8683-4BAA-86A4-8DC9BAF3C8ED}"/>
    <dgm:cxn modelId="{276E15B1-45BF-48E1-89D2-BFE95BE2DCAB}" type="presOf" srcId="{9DF41218-8683-4BAA-86A4-8DC9BAF3C8ED}" destId="{6DDED1EB-AD58-4925-A571-42283E993A58}" srcOrd="1" destOrd="0" presId="urn:microsoft.com/office/officeart/2005/8/layout/cycle2"/>
    <dgm:cxn modelId="{8DB1367E-2D54-4B98-8D6F-BE8F610889F0}" srcId="{67B329CD-7157-449E-BBAA-58A20301AF5D}" destId="{E2D01F8B-975A-4907-9BE0-5833FACDF8FC}" srcOrd="1" destOrd="0" parTransId="{E4C7852A-C4A1-4AD4-886A-3E79170A5A7E}" sibTransId="{292DD9A8-0EF7-44B5-A767-54309981F147}"/>
    <dgm:cxn modelId="{5E526E86-9E2C-402E-BC6C-18B920E032B4}" type="presParOf" srcId="{B5E44F27-ACC8-4DBF-9D94-AA7F0BD787FD}" destId="{F1BE8F15-8B3A-4FFB-9D6A-D0EA18F1B55B}" srcOrd="0" destOrd="0" presId="urn:microsoft.com/office/officeart/2005/8/layout/cycle2"/>
    <dgm:cxn modelId="{C3710BAA-85DA-40B4-9E90-62271127E375}" type="presParOf" srcId="{B5E44F27-ACC8-4DBF-9D94-AA7F0BD787FD}" destId="{66E9A27D-5315-4BF6-B28F-5DB04CB796F7}" srcOrd="1" destOrd="0" presId="urn:microsoft.com/office/officeart/2005/8/layout/cycle2"/>
    <dgm:cxn modelId="{74B1B360-4B55-4933-9D6A-392801EF2F09}" type="presParOf" srcId="{66E9A27D-5315-4BF6-B28F-5DB04CB796F7}" destId="{D5407B02-360A-4F15-8FB3-89A19B5D30F6}" srcOrd="0" destOrd="0" presId="urn:microsoft.com/office/officeart/2005/8/layout/cycle2"/>
    <dgm:cxn modelId="{EC89D1BF-55CB-495C-BA1A-95628A5E94DC}" type="presParOf" srcId="{B5E44F27-ACC8-4DBF-9D94-AA7F0BD787FD}" destId="{B8359484-4B6C-40F3-A896-227BDB00F6F5}" srcOrd="2" destOrd="0" presId="urn:microsoft.com/office/officeart/2005/8/layout/cycle2"/>
    <dgm:cxn modelId="{90F507AA-E205-405D-8CA2-EB59CCCC56D4}" type="presParOf" srcId="{B5E44F27-ACC8-4DBF-9D94-AA7F0BD787FD}" destId="{AA87C1DB-F455-49FD-BA39-F21FEFA8FA7F}" srcOrd="3" destOrd="0" presId="urn:microsoft.com/office/officeart/2005/8/layout/cycle2"/>
    <dgm:cxn modelId="{BA647C23-41C0-4A4B-8618-364873810F34}" type="presParOf" srcId="{AA87C1DB-F455-49FD-BA39-F21FEFA8FA7F}" destId="{1BDAD285-0E96-4200-A856-C25CFA1BD8DC}" srcOrd="0" destOrd="0" presId="urn:microsoft.com/office/officeart/2005/8/layout/cycle2"/>
    <dgm:cxn modelId="{D17A9A1A-E288-4DA5-9763-11C4BA383684}" type="presParOf" srcId="{B5E44F27-ACC8-4DBF-9D94-AA7F0BD787FD}" destId="{DFBD7511-A965-4A55-840C-DDF48D4B4220}" srcOrd="4" destOrd="0" presId="urn:microsoft.com/office/officeart/2005/8/layout/cycle2"/>
    <dgm:cxn modelId="{9D8675D7-DA5F-4E0E-A4AA-221AB3889A57}" type="presParOf" srcId="{B5E44F27-ACC8-4DBF-9D94-AA7F0BD787FD}" destId="{D7EE3C39-9423-41FB-90ED-EBD1E8005C26}" srcOrd="5" destOrd="0" presId="urn:microsoft.com/office/officeart/2005/8/layout/cycle2"/>
    <dgm:cxn modelId="{AA19ABE9-B349-4FBA-A8B6-D4308DC2146D}" type="presParOf" srcId="{D7EE3C39-9423-41FB-90ED-EBD1E8005C26}" destId="{3EC2F5DB-E5FD-4819-BB4B-863E3F11D4D6}" srcOrd="0" destOrd="0" presId="urn:microsoft.com/office/officeart/2005/8/layout/cycle2"/>
    <dgm:cxn modelId="{3B126312-E097-4B61-8B9C-9C6596F4472F}" type="presParOf" srcId="{B5E44F27-ACC8-4DBF-9D94-AA7F0BD787FD}" destId="{F2C850A5-8089-4A90-AC26-E517D1ABB35A}" srcOrd="6" destOrd="0" presId="urn:microsoft.com/office/officeart/2005/8/layout/cycle2"/>
    <dgm:cxn modelId="{5D738A51-78F4-4291-8FBB-C810ACE062A4}" type="presParOf" srcId="{B5E44F27-ACC8-4DBF-9D94-AA7F0BD787FD}" destId="{E00E9F11-36C2-4BD7-83B2-CB72C4755F88}" srcOrd="7" destOrd="0" presId="urn:microsoft.com/office/officeart/2005/8/layout/cycle2"/>
    <dgm:cxn modelId="{1BC1F1CD-952A-4499-91C9-684CA279C33F}" type="presParOf" srcId="{E00E9F11-36C2-4BD7-83B2-CB72C4755F88}" destId="{5E88A3F4-6E68-41FB-92DB-0B1962078A57}" srcOrd="0" destOrd="0" presId="urn:microsoft.com/office/officeart/2005/8/layout/cycle2"/>
    <dgm:cxn modelId="{7FEEEB19-C418-4BFE-843C-20F931F7D3E7}" type="presParOf" srcId="{B5E44F27-ACC8-4DBF-9D94-AA7F0BD787FD}" destId="{71B88EF5-77FD-42EA-A8F9-C4455D9155C3}" srcOrd="8" destOrd="0" presId="urn:microsoft.com/office/officeart/2005/8/layout/cycle2"/>
    <dgm:cxn modelId="{0D2BF540-759F-49E0-A5F7-B0AC132470DC}" type="presParOf" srcId="{B5E44F27-ACC8-4DBF-9D94-AA7F0BD787FD}" destId="{438BDCEB-41B7-4B03-BBEB-8D6E390DC74B}" srcOrd="9" destOrd="0" presId="urn:microsoft.com/office/officeart/2005/8/layout/cycle2"/>
    <dgm:cxn modelId="{25AD5645-9F9A-4F04-8411-9142BD284E34}" type="presParOf" srcId="{438BDCEB-41B7-4B03-BBEB-8D6E390DC74B}" destId="{6DDED1EB-AD58-4925-A571-42283E993A58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F464D17D-2394-4030-82F3-CBD9C17D9E69}" type="doc">
      <dgm:prSet loTypeId="urn:microsoft.com/office/officeart/2005/8/layout/vList5" loCatId="list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02DF468F-8047-42F4-86A3-5419F892E40F}">
      <dgm:prSet phldrT="[Текст]" custT="1"/>
      <dgm:spPr/>
      <dgm:t>
        <a:bodyPr/>
        <a:lstStyle/>
        <a:p>
          <a:r>
            <a:rPr lang="ru-RU" sz="1600" dirty="0" smtClean="0">
              <a:latin typeface="Times New Roman" pitchFamily="18" charset="0"/>
              <a:ea typeface="Times New Roman"/>
              <a:cs typeface="Times New Roman" pitchFamily="18" charset="0"/>
            </a:rPr>
            <a:t>Смертность от всех причин, случаев на 1000 населения</a:t>
          </a:r>
          <a:endParaRPr lang="ru-RU" sz="1600" i="1" dirty="0"/>
        </a:p>
      </dgm:t>
    </dgm:pt>
    <dgm:pt modelId="{1B688E7E-AA93-423C-B39D-91B209F3B4BF}" type="parTrans" cxnId="{3B187E7A-1632-475B-9BF3-41D93739BCA0}">
      <dgm:prSet/>
      <dgm:spPr/>
      <dgm:t>
        <a:bodyPr/>
        <a:lstStyle/>
        <a:p>
          <a:endParaRPr lang="ru-RU"/>
        </a:p>
      </dgm:t>
    </dgm:pt>
    <dgm:pt modelId="{2BAA9678-4EED-485C-8981-B01E3E0FF0ED}" type="sibTrans" cxnId="{3B187E7A-1632-475B-9BF3-41D93739BCA0}">
      <dgm:prSet/>
      <dgm:spPr/>
      <dgm:t>
        <a:bodyPr/>
        <a:lstStyle/>
        <a:p>
          <a:endParaRPr lang="ru-RU"/>
        </a:p>
      </dgm:t>
    </dgm:pt>
    <dgm:pt modelId="{BCB17CFC-9573-4850-A01B-1376A1313564}">
      <dgm:prSet phldrT="[Текст]" custT="1"/>
      <dgm:spPr/>
      <dgm:t>
        <a:bodyPr/>
        <a:lstStyle/>
        <a:p>
          <a:r>
            <a:rPr kumimoji="0" lang="ru-RU" sz="1600" dirty="0" smtClean="0">
              <a:solidFill>
                <a:schemeClr val="dk1"/>
              </a:solidFill>
              <a:latin typeface="Times New Roman" pitchFamily="18" charset="0"/>
              <a:ea typeface="Times New Roman"/>
              <a:cs typeface="Times New Roman" pitchFamily="18" charset="0"/>
            </a:rPr>
            <a:t>Смертности от болезней системы кровообращения (на 100 тысяч населения)</a:t>
          </a:r>
          <a:endParaRPr lang="ru-RU" sz="1600" dirty="0">
            <a:latin typeface="+mn-lt"/>
          </a:endParaRPr>
        </a:p>
      </dgm:t>
    </dgm:pt>
    <dgm:pt modelId="{F2A8F8B0-43C3-42AA-A586-96219ACD0DBF}" type="parTrans" cxnId="{17CB8345-53C0-4AD7-AA63-6082CC7584DE}">
      <dgm:prSet/>
      <dgm:spPr/>
      <dgm:t>
        <a:bodyPr/>
        <a:lstStyle/>
        <a:p>
          <a:endParaRPr lang="ru-RU"/>
        </a:p>
      </dgm:t>
    </dgm:pt>
    <dgm:pt modelId="{2D85A1C5-223D-42E3-BE4B-49E9F4D977EC}" type="sibTrans" cxnId="{17CB8345-53C0-4AD7-AA63-6082CC7584DE}">
      <dgm:prSet/>
      <dgm:spPr/>
      <dgm:t>
        <a:bodyPr/>
        <a:lstStyle/>
        <a:p>
          <a:endParaRPr lang="ru-RU"/>
        </a:p>
      </dgm:t>
    </dgm:pt>
    <dgm:pt modelId="{35568D01-669F-41F1-BCE4-3F75CC98B87D}">
      <dgm:prSet phldrT="[Текст]" custT="1"/>
      <dgm:spPr/>
      <dgm:t>
        <a:bodyPr/>
        <a:lstStyle/>
        <a:p>
          <a:r>
            <a:rPr lang="ru-RU" sz="1600" i="0" dirty="0" smtClean="0">
              <a:latin typeface="Times New Roman" pitchFamily="18" charset="0"/>
              <a:cs typeface="Times New Roman" pitchFamily="18" charset="0"/>
            </a:rPr>
            <a:t>Ожидаемая продолжительность жизни при рождении (лет) </a:t>
          </a:r>
          <a:endParaRPr lang="ru-RU" sz="1600" i="0" dirty="0">
            <a:latin typeface="Times New Roman" pitchFamily="18" charset="0"/>
            <a:cs typeface="Times New Roman" pitchFamily="18" charset="0"/>
          </a:endParaRPr>
        </a:p>
      </dgm:t>
    </dgm:pt>
    <dgm:pt modelId="{960ADFDE-61C9-4774-8249-9554F45FB76D}" type="parTrans" cxnId="{F6E8C675-DEA7-4F45-A534-C3AE95CB00DF}">
      <dgm:prSet/>
      <dgm:spPr/>
      <dgm:t>
        <a:bodyPr/>
        <a:lstStyle/>
        <a:p>
          <a:endParaRPr lang="ru-RU"/>
        </a:p>
      </dgm:t>
    </dgm:pt>
    <dgm:pt modelId="{3AE232CA-698D-41BA-BC9D-F14FBE47A59B}" type="sibTrans" cxnId="{F6E8C675-DEA7-4F45-A534-C3AE95CB00DF}">
      <dgm:prSet/>
      <dgm:spPr/>
      <dgm:t>
        <a:bodyPr/>
        <a:lstStyle/>
        <a:p>
          <a:endParaRPr lang="ru-RU"/>
        </a:p>
      </dgm:t>
    </dgm:pt>
    <dgm:pt modelId="{67F1DAEF-A81D-4479-826F-C47495966078}">
      <dgm:prSet phldrT="[Текст]" phldr="1"/>
      <dgm:spPr/>
      <dgm:t>
        <a:bodyPr/>
        <a:lstStyle/>
        <a:p>
          <a:endParaRPr lang="ru-RU" dirty="0"/>
        </a:p>
      </dgm:t>
    </dgm:pt>
    <dgm:pt modelId="{F9F64749-26B7-4823-A171-69BBC984BFEC}" type="sibTrans" cxnId="{A2DE039B-B821-4C49-A838-8F2C7CA8E1D5}">
      <dgm:prSet/>
      <dgm:spPr/>
      <dgm:t>
        <a:bodyPr/>
        <a:lstStyle/>
        <a:p>
          <a:endParaRPr lang="ru-RU"/>
        </a:p>
      </dgm:t>
    </dgm:pt>
    <dgm:pt modelId="{D4B4CB13-FDF7-4576-885E-E75D92E03CB8}" type="parTrans" cxnId="{A2DE039B-B821-4C49-A838-8F2C7CA8E1D5}">
      <dgm:prSet/>
      <dgm:spPr/>
      <dgm:t>
        <a:bodyPr/>
        <a:lstStyle/>
        <a:p>
          <a:endParaRPr lang="ru-RU"/>
        </a:p>
      </dgm:t>
    </dgm:pt>
    <dgm:pt modelId="{EDDB4E3B-1551-4139-86F5-6FF4C385B130}">
      <dgm:prSet phldrT="[Текст]" phldr="1"/>
      <dgm:spPr/>
      <dgm:t>
        <a:bodyPr/>
        <a:lstStyle/>
        <a:p>
          <a:endParaRPr lang="ru-RU" dirty="0"/>
        </a:p>
      </dgm:t>
    </dgm:pt>
    <dgm:pt modelId="{5FEAE477-5113-476C-8C80-441535145D81}" type="sibTrans" cxnId="{13567674-625C-4034-B9CB-EC08A0E39574}">
      <dgm:prSet/>
      <dgm:spPr/>
      <dgm:t>
        <a:bodyPr/>
        <a:lstStyle/>
        <a:p>
          <a:endParaRPr lang="ru-RU"/>
        </a:p>
      </dgm:t>
    </dgm:pt>
    <dgm:pt modelId="{6AAAB4A6-CFE9-429F-A330-BB2E7C306163}" type="parTrans" cxnId="{13567674-625C-4034-B9CB-EC08A0E39574}">
      <dgm:prSet/>
      <dgm:spPr/>
      <dgm:t>
        <a:bodyPr/>
        <a:lstStyle/>
        <a:p>
          <a:endParaRPr lang="ru-RU"/>
        </a:p>
      </dgm:t>
    </dgm:pt>
    <dgm:pt modelId="{C54DDBE6-3C98-42E6-B83A-90904356FA91}">
      <dgm:prSet phldrT="[Текст]" phldr="1"/>
      <dgm:spPr/>
      <dgm:t>
        <a:bodyPr/>
        <a:lstStyle/>
        <a:p>
          <a:endParaRPr lang="ru-RU" dirty="0"/>
        </a:p>
      </dgm:t>
    </dgm:pt>
    <dgm:pt modelId="{0FCA54C5-D006-470D-B0BE-14ACA52E112C}" type="sibTrans" cxnId="{621D92C0-7C9B-4CD4-9056-F4DD65A354D9}">
      <dgm:prSet/>
      <dgm:spPr/>
      <dgm:t>
        <a:bodyPr/>
        <a:lstStyle/>
        <a:p>
          <a:endParaRPr lang="ru-RU"/>
        </a:p>
      </dgm:t>
    </dgm:pt>
    <dgm:pt modelId="{9BC7FD0E-447B-422F-BF60-9946B5F1D6F9}" type="parTrans" cxnId="{621D92C0-7C9B-4CD4-9056-F4DD65A354D9}">
      <dgm:prSet/>
      <dgm:spPr/>
      <dgm:t>
        <a:bodyPr/>
        <a:lstStyle/>
        <a:p>
          <a:endParaRPr lang="ru-RU"/>
        </a:p>
      </dgm:t>
    </dgm:pt>
    <dgm:pt modelId="{501847BB-FE67-4F7A-9430-BB27DB57DC88}">
      <dgm:prSet phldrT="[Текст]" phldr="1"/>
      <dgm:spPr/>
      <dgm:t>
        <a:bodyPr/>
        <a:lstStyle/>
        <a:p>
          <a:endParaRPr lang="ru-RU" dirty="0"/>
        </a:p>
      </dgm:t>
    </dgm:pt>
    <dgm:pt modelId="{2B1A8956-564D-40DA-9C4E-A87917A4D6D6}" type="sibTrans" cxnId="{6BBAC396-5D77-4B3A-8767-3141E15532E8}">
      <dgm:prSet/>
      <dgm:spPr/>
      <dgm:t>
        <a:bodyPr/>
        <a:lstStyle/>
        <a:p>
          <a:endParaRPr lang="ru-RU"/>
        </a:p>
      </dgm:t>
    </dgm:pt>
    <dgm:pt modelId="{E5C22542-0B73-41BE-8860-2F542927162B}" type="parTrans" cxnId="{6BBAC396-5D77-4B3A-8767-3141E15532E8}">
      <dgm:prSet/>
      <dgm:spPr/>
      <dgm:t>
        <a:bodyPr/>
        <a:lstStyle/>
        <a:p>
          <a:endParaRPr lang="ru-RU"/>
        </a:p>
      </dgm:t>
    </dgm:pt>
    <dgm:pt modelId="{880FB8A3-4705-4414-ABB2-173D17A3B893}">
      <dgm:prSet phldrT="[Текст]" phldr="1"/>
      <dgm:spPr/>
      <dgm:t>
        <a:bodyPr/>
        <a:lstStyle/>
        <a:p>
          <a:endParaRPr lang="ru-RU" dirty="0"/>
        </a:p>
      </dgm:t>
    </dgm:pt>
    <dgm:pt modelId="{44B4D837-A7B3-42E4-8A13-7E29842CD10F}" type="sibTrans" cxnId="{44DD27B3-AF46-46D8-8184-98C6755E6B91}">
      <dgm:prSet/>
      <dgm:spPr/>
      <dgm:t>
        <a:bodyPr/>
        <a:lstStyle/>
        <a:p>
          <a:endParaRPr lang="ru-RU"/>
        </a:p>
      </dgm:t>
    </dgm:pt>
    <dgm:pt modelId="{E13605B4-D6D0-4A67-943B-A29E0C8DEE56}" type="parTrans" cxnId="{44DD27B3-AF46-46D8-8184-98C6755E6B91}">
      <dgm:prSet/>
      <dgm:spPr/>
      <dgm:t>
        <a:bodyPr/>
        <a:lstStyle/>
        <a:p>
          <a:endParaRPr lang="ru-RU"/>
        </a:p>
      </dgm:t>
    </dgm:pt>
    <dgm:pt modelId="{75ED9B77-3536-4F7C-8A9A-97C2DEBAF569}" type="pres">
      <dgm:prSet presAssocID="{F464D17D-2394-4030-82F3-CBD9C17D9E6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40F1D52-DE4B-42BB-ABA9-DC2123F9A01F}" type="pres">
      <dgm:prSet presAssocID="{02DF468F-8047-42F4-86A3-5419F892E40F}" presName="linNode" presStyleCnt="0"/>
      <dgm:spPr/>
    </dgm:pt>
    <dgm:pt modelId="{E5C093F5-97C4-4F35-8430-E632C38864BA}" type="pres">
      <dgm:prSet presAssocID="{02DF468F-8047-42F4-86A3-5419F892E40F}" presName="parentText" presStyleLbl="node1" presStyleIdx="0" presStyleCnt="3" custScaleY="6891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154BD3-2095-42F6-A47C-26051AD0DDAE}" type="pres">
      <dgm:prSet presAssocID="{02DF468F-8047-42F4-86A3-5419F892E40F}" presName="descendantText" presStyleLbl="alignAccFollowNode1" presStyleIdx="0" presStyleCnt="3" custLinFactNeighborY="-3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AF84C6-EDB5-45E8-B53E-EC95E95D8877}" type="pres">
      <dgm:prSet presAssocID="{2BAA9678-4EED-485C-8981-B01E3E0FF0ED}" presName="sp" presStyleCnt="0"/>
      <dgm:spPr/>
    </dgm:pt>
    <dgm:pt modelId="{EE6EBBB9-2097-4156-835E-FE877A0C08AE}" type="pres">
      <dgm:prSet presAssocID="{BCB17CFC-9573-4850-A01B-1376A1313564}" presName="linNode" presStyleCnt="0"/>
      <dgm:spPr/>
    </dgm:pt>
    <dgm:pt modelId="{C1741EFB-8C00-405F-8033-91B9D8C1D815}" type="pres">
      <dgm:prSet presAssocID="{BCB17CFC-9573-4850-A01B-1376A1313564}" presName="parentText" presStyleLbl="node1" presStyleIdx="1" presStyleCnt="3" custScaleY="7321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2D22BC-6986-4C08-BA60-32361D9BA828}" type="pres">
      <dgm:prSet presAssocID="{BCB17CFC-9573-4850-A01B-1376A1313564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D14DD2-0EDB-45F0-9B4F-F245913945C7}" type="pres">
      <dgm:prSet presAssocID="{2D85A1C5-223D-42E3-BE4B-49E9F4D977EC}" presName="sp" presStyleCnt="0"/>
      <dgm:spPr/>
    </dgm:pt>
    <dgm:pt modelId="{A1DE4091-513F-4AD4-9158-E10189C5DE6E}" type="pres">
      <dgm:prSet presAssocID="{35568D01-669F-41F1-BCE4-3F75CC98B87D}" presName="linNode" presStyleCnt="0"/>
      <dgm:spPr/>
    </dgm:pt>
    <dgm:pt modelId="{7C52A7A6-0FF7-4CC7-8AE5-EBD5322C7172}" type="pres">
      <dgm:prSet presAssocID="{35568D01-669F-41F1-BCE4-3F75CC98B87D}" presName="parentText" presStyleLbl="node1" presStyleIdx="2" presStyleCnt="3" custScaleY="8166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01D77F-B197-4AD8-A75D-C6F1B4409C51}" type="pres">
      <dgm:prSet presAssocID="{35568D01-669F-41F1-BCE4-3F75CC98B87D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6E8C675-DEA7-4F45-A534-C3AE95CB00DF}" srcId="{F464D17D-2394-4030-82F3-CBD9C17D9E69}" destId="{35568D01-669F-41F1-BCE4-3F75CC98B87D}" srcOrd="2" destOrd="0" parTransId="{960ADFDE-61C9-4774-8249-9554F45FB76D}" sibTransId="{3AE232CA-698D-41BA-BC9D-F14FBE47A59B}"/>
    <dgm:cxn modelId="{A2DE039B-B821-4C49-A838-8F2C7CA8E1D5}" srcId="{02DF468F-8047-42F4-86A3-5419F892E40F}" destId="{67F1DAEF-A81D-4479-826F-C47495966078}" srcOrd="0" destOrd="0" parTransId="{D4B4CB13-FDF7-4576-885E-E75D92E03CB8}" sibTransId="{F9F64749-26B7-4823-A171-69BBC984BFEC}"/>
    <dgm:cxn modelId="{3B187E7A-1632-475B-9BF3-41D93739BCA0}" srcId="{F464D17D-2394-4030-82F3-CBD9C17D9E69}" destId="{02DF468F-8047-42F4-86A3-5419F892E40F}" srcOrd="0" destOrd="0" parTransId="{1B688E7E-AA93-423C-B39D-91B209F3B4BF}" sibTransId="{2BAA9678-4EED-485C-8981-B01E3E0FF0ED}"/>
    <dgm:cxn modelId="{621D92C0-7C9B-4CD4-9056-F4DD65A354D9}" srcId="{BCB17CFC-9573-4850-A01B-1376A1313564}" destId="{C54DDBE6-3C98-42E6-B83A-90904356FA91}" srcOrd="0" destOrd="0" parTransId="{9BC7FD0E-447B-422F-BF60-9946B5F1D6F9}" sibTransId="{0FCA54C5-D006-470D-B0BE-14ACA52E112C}"/>
    <dgm:cxn modelId="{8D6F8A24-F318-484F-BC24-9A96AEE9D926}" type="presOf" srcId="{EDDB4E3B-1551-4139-86F5-6FF4C385B130}" destId="{C12D22BC-6986-4C08-BA60-32361D9BA828}" srcOrd="0" destOrd="1" presId="urn:microsoft.com/office/officeart/2005/8/layout/vList5"/>
    <dgm:cxn modelId="{938752C1-ABA8-49D5-ADC6-720EB1983648}" type="presOf" srcId="{F464D17D-2394-4030-82F3-CBD9C17D9E69}" destId="{75ED9B77-3536-4F7C-8A9A-97C2DEBAF569}" srcOrd="0" destOrd="0" presId="urn:microsoft.com/office/officeart/2005/8/layout/vList5"/>
    <dgm:cxn modelId="{44DD27B3-AF46-46D8-8184-98C6755E6B91}" srcId="{35568D01-669F-41F1-BCE4-3F75CC98B87D}" destId="{880FB8A3-4705-4414-ABB2-173D17A3B893}" srcOrd="0" destOrd="0" parTransId="{E13605B4-D6D0-4A67-943B-A29E0C8DEE56}" sibTransId="{44B4D837-A7B3-42E4-8A13-7E29842CD10F}"/>
    <dgm:cxn modelId="{EE057576-9ECB-413C-AE02-433326F7B367}" type="presOf" srcId="{880FB8A3-4705-4414-ABB2-173D17A3B893}" destId="{DE01D77F-B197-4AD8-A75D-C6F1B4409C51}" srcOrd="0" destOrd="0" presId="urn:microsoft.com/office/officeart/2005/8/layout/vList5"/>
    <dgm:cxn modelId="{37ED96E1-9E20-4977-9E2F-BDE7DF5E59FD}" type="presOf" srcId="{35568D01-669F-41F1-BCE4-3F75CC98B87D}" destId="{7C52A7A6-0FF7-4CC7-8AE5-EBD5322C7172}" srcOrd="0" destOrd="0" presId="urn:microsoft.com/office/officeart/2005/8/layout/vList5"/>
    <dgm:cxn modelId="{6BBAC396-5D77-4B3A-8767-3141E15532E8}" srcId="{35568D01-669F-41F1-BCE4-3F75CC98B87D}" destId="{501847BB-FE67-4F7A-9430-BB27DB57DC88}" srcOrd="1" destOrd="0" parTransId="{E5C22542-0B73-41BE-8860-2F542927162B}" sibTransId="{2B1A8956-564D-40DA-9C4E-A87917A4D6D6}"/>
    <dgm:cxn modelId="{23E105CD-3EE2-487F-B411-1D967674C701}" type="presOf" srcId="{67F1DAEF-A81D-4479-826F-C47495966078}" destId="{DE154BD3-2095-42F6-A47C-26051AD0DDAE}" srcOrd="0" destOrd="0" presId="urn:microsoft.com/office/officeart/2005/8/layout/vList5"/>
    <dgm:cxn modelId="{A59B56B0-4CDA-4013-AA17-C74982A8375B}" type="presOf" srcId="{02DF468F-8047-42F4-86A3-5419F892E40F}" destId="{E5C093F5-97C4-4F35-8430-E632C38864BA}" srcOrd="0" destOrd="0" presId="urn:microsoft.com/office/officeart/2005/8/layout/vList5"/>
    <dgm:cxn modelId="{17CB8345-53C0-4AD7-AA63-6082CC7584DE}" srcId="{F464D17D-2394-4030-82F3-CBD9C17D9E69}" destId="{BCB17CFC-9573-4850-A01B-1376A1313564}" srcOrd="1" destOrd="0" parTransId="{F2A8F8B0-43C3-42AA-A586-96219ACD0DBF}" sibTransId="{2D85A1C5-223D-42E3-BE4B-49E9F4D977EC}"/>
    <dgm:cxn modelId="{05B37878-5885-442B-878A-FEDF0D33D1C1}" type="presOf" srcId="{501847BB-FE67-4F7A-9430-BB27DB57DC88}" destId="{DE01D77F-B197-4AD8-A75D-C6F1B4409C51}" srcOrd="0" destOrd="1" presId="urn:microsoft.com/office/officeart/2005/8/layout/vList5"/>
    <dgm:cxn modelId="{13567674-625C-4034-B9CB-EC08A0E39574}" srcId="{BCB17CFC-9573-4850-A01B-1376A1313564}" destId="{EDDB4E3B-1551-4139-86F5-6FF4C385B130}" srcOrd="1" destOrd="0" parTransId="{6AAAB4A6-CFE9-429F-A330-BB2E7C306163}" sibTransId="{5FEAE477-5113-476C-8C80-441535145D81}"/>
    <dgm:cxn modelId="{2835C4AC-8EDA-4C9F-8BE6-3B715669D991}" type="presOf" srcId="{C54DDBE6-3C98-42E6-B83A-90904356FA91}" destId="{C12D22BC-6986-4C08-BA60-32361D9BA828}" srcOrd="0" destOrd="0" presId="urn:microsoft.com/office/officeart/2005/8/layout/vList5"/>
    <dgm:cxn modelId="{F0BBA3DF-F09A-4494-8043-C54D4C9FC84D}" type="presOf" srcId="{BCB17CFC-9573-4850-A01B-1376A1313564}" destId="{C1741EFB-8C00-405F-8033-91B9D8C1D815}" srcOrd="0" destOrd="0" presId="urn:microsoft.com/office/officeart/2005/8/layout/vList5"/>
    <dgm:cxn modelId="{BD35D207-9DB2-492A-9178-B9412B31F632}" type="presParOf" srcId="{75ED9B77-3536-4F7C-8A9A-97C2DEBAF569}" destId="{B40F1D52-DE4B-42BB-ABA9-DC2123F9A01F}" srcOrd="0" destOrd="0" presId="urn:microsoft.com/office/officeart/2005/8/layout/vList5"/>
    <dgm:cxn modelId="{653217D1-EB4E-42D0-A7D5-9A717E71656C}" type="presParOf" srcId="{B40F1D52-DE4B-42BB-ABA9-DC2123F9A01F}" destId="{E5C093F5-97C4-4F35-8430-E632C38864BA}" srcOrd="0" destOrd="0" presId="urn:microsoft.com/office/officeart/2005/8/layout/vList5"/>
    <dgm:cxn modelId="{577200B7-E0C9-492A-A980-3952022217C8}" type="presParOf" srcId="{B40F1D52-DE4B-42BB-ABA9-DC2123F9A01F}" destId="{DE154BD3-2095-42F6-A47C-26051AD0DDAE}" srcOrd="1" destOrd="0" presId="urn:microsoft.com/office/officeart/2005/8/layout/vList5"/>
    <dgm:cxn modelId="{69236E8E-2B37-4E8F-B750-ACC3B02EDA76}" type="presParOf" srcId="{75ED9B77-3536-4F7C-8A9A-97C2DEBAF569}" destId="{96AF84C6-EDB5-45E8-B53E-EC95E95D8877}" srcOrd="1" destOrd="0" presId="urn:microsoft.com/office/officeart/2005/8/layout/vList5"/>
    <dgm:cxn modelId="{38F51C31-7244-4A16-83DA-A9B94556B091}" type="presParOf" srcId="{75ED9B77-3536-4F7C-8A9A-97C2DEBAF569}" destId="{EE6EBBB9-2097-4156-835E-FE877A0C08AE}" srcOrd="2" destOrd="0" presId="urn:microsoft.com/office/officeart/2005/8/layout/vList5"/>
    <dgm:cxn modelId="{AEFB848F-6FEC-4A3A-B5D8-1578F37B164A}" type="presParOf" srcId="{EE6EBBB9-2097-4156-835E-FE877A0C08AE}" destId="{C1741EFB-8C00-405F-8033-91B9D8C1D815}" srcOrd="0" destOrd="0" presId="urn:microsoft.com/office/officeart/2005/8/layout/vList5"/>
    <dgm:cxn modelId="{502BCAB8-C5FD-4008-836B-F0372FC025B8}" type="presParOf" srcId="{EE6EBBB9-2097-4156-835E-FE877A0C08AE}" destId="{C12D22BC-6986-4C08-BA60-32361D9BA828}" srcOrd="1" destOrd="0" presId="urn:microsoft.com/office/officeart/2005/8/layout/vList5"/>
    <dgm:cxn modelId="{6ACED272-E48B-4227-9D31-48A603E74C58}" type="presParOf" srcId="{75ED9B77-3536-4F7C-8A9A-97C2DEBAF569}" destId="{ECD14DD2-0EDB-45F0-9B4F-F245913945C7}" srcOrd="3" destOrd="0" presId="urn:microsoft.com/office/officeart/2005/8/layout/vList5"/>
    <dgm:cxn modelId="{087FD885-079F-4C08-B753-1362BD85F350}" type="presParOf" srcId="{75ED9B77-3536-4F7C-8A9A-97C2DEBAF569}" destId="{A1DE4091-513F-4AD4-9158-E10189C5DE6E}" srcOrd="4" destOrd="0" presId="urn:microsoft.com/office/officeart/2005/8/layout/vList5"/>
    <dgm:cxn modelId="{FA8516D6-70AB-46E5-AC65-5F3E0DAECE22}" type="presParOf" srcId="{A1DE4091-513F-4AD4-9158-E10189C5DE6E}" destId="{7C52A7A6-0FF7-4CC7-8AE5-EBD5322C7172}" srcOrd="0" destOrd="0" presId="urn:microsoft.com/office/officeart/2005/8/layout/vList5"/>
    <dgm:cxn modelId="{77A0B134-D335-467D-B3E1-D398CA2CBDFF}" type="presParOf" srcId="{A1DE4091-513F-4AD4-9158-E10189C5DE6E}" destId="{DE01D77F-B197-4AD8-A75D-C6F1B4409C5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2C4DF003-99EE-4F21-9706-44C8440FB03E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E6D9BD8E-79EB-4955-B180-2E0B49720534}">
      <dgm:prSet phldrT="[Текст]"/>
      <dgm:spPr/>
      <dgm:t>
        <a:bodyPr/>
        <a:lstStyle/>
        <a:p>
          <a:r>
            <a:rPr lang="ru-RU" i="1" dirty="0" smtClean="0">
              <a:latin typeface="Times New Roman" pitchFamily="18" charset="0"/>
              <a:cs typeface="Times New Roman" pitchFamily="18" charset="0"/>
            </a:rPr>
            <a:t>Цель: Повышение доступности и качества медицинской помощи населению Республики Калмыкия, сохранение и улучшение здоровья, увеличение продолжительности жизни, снижение смертности по управляемым причинам</a:t>
          </a:r>
          <a:endParaRPr lang="ru-RU" dirty="0"/>
        </a:p>
      </dgm:t>
    </dgm:pt>
    <dgm:pt modelId="{B4332B42-E767-4412-8955-00155A3F1C17}" type="parTrans" cxnId="{2A937F8E-679E-40C1-BDE2-954FBEBB0032}">
      <dgm:prSet/>
      <dgm:spPr/>
      <dgm:t>
        <a:bodyPr/>
        <a:lstStyle/>
        <a:p>
          <a:endParaRPr lang="ru-RU"/>
        </a:p>
      </dgm:t>
    </dgm:pt>
    <dgm:pt modelId="{29F8C112-0689-44AC-ACB3-1299A66958C8}" type="sibTrans" cxnId="{2A937F8E-679E-40C1-BDE2-954FBEBB0032}">
      <dgm:prSet/>
      <dgm:spPr/>
      <dgm:t>
        <a:bodyPr/>
        <a:lstStyle/>
        <a:p>
          <a:endParaRPr lang="ru-RU"/>
        </a:p>
      </dgm:t>
    </dgm:pt>
    <dgm:pt modelId="{4AB50D26-D215-44FA-932C-ED430AE4DB17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600" b="0" i="1" dirty="0" smtClean="0">
              <a:latin typeface="Times New Roman" pitchFamily="18" charset="0"/>
              <a:cs typeface="Times New Roman" pitchFamily="18" charset="0"/>
            </a:rPr>
            <a:t>Предусмотрено проектом закона на реализацию мероприятий госпрограммы на 2020-2022 годы</a:t>
          </a:r>
        </a:p>
      </dgm:t>
    </dgm:pt>
    <dgm:pt modelId="{37302DFF-C156-4642-9659-C0B17CC0001F}" type="parTrans" cxnId="{1DBE8FDD-2C95-4934-AEF6-8E7801EFCF00}">
      <dgm:prSet/>
      <dgm:spPr/>
      <dgm:t>
        <a:bodyPr/>
        <a:lstStyle/>
        <a:p>
          <a:endParaRPr lang="ru-RU"/>
        </a:p>
      </dgm:t>
    </dgm:pt>
    <dgm:pt modelId="{396B3D8A-FC4C-44E9-B057-8CF4612740B7}" type="sibTrans" cxnId="{1DBE8FDD-2C95-4934-AEF6-8E7801EFCF00}">
      <dgm:prSet/>
      <dgm:spPr/>
      <dgm:t>
        <a:bodyPr/>
        <a:lstStyle/>
        <a:p>
          <a:endParaRPr lang="ru-RU"/>
        </a:p>
      </dgm:t>
    </dgm:pt>
    <dgm:pt modelId="{A6B3B3A7-8A81-4EF3-BE4B-04978AA0CEAA}" type="pres">
      <dgm:prSet presAssocID="{2C4DF003-99EE-4F21-9706-44C8440FB03E}" presName="Name0" presStyleCnt="0">
        <dgm:presLayoutVars>
          <dgm:dir/>
          <dgm:animLvl val="lvl"/>
          <dgm:resizeHandles val="exact"/>
        </dgm:presLayoutVars>
      </dgm:prSet>
      <dgm:spPr/>
    </dgm:pt>
    <dgm:pt modelId="{454B2675-D9D8-4EF2-8752-64A0CA77AA1A}" type="pres">
      <dgm:prSet presAssocID="{E6D9BD8E-79EB-4955-B180-2E0B49720534}" presName="parTxOnly" presStyleLbl="node1" presStyleIdx="0" presStyleCnt="2" custScaleY="77778" custLinFactNeighborX="-1673" custLinFactNeighborY="4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5C955D-7273-414E-8CB6-F000BFA2D71D}" type="pres">
      <dgm:prSet presAssocID="{29F8C112-0689-44AC-ACB3-1299A66958C8}" presName="parTxOnlySpace" presStyleCnt="0"/>
      <dgm:spPr/>
    </dgm:pt>
    <dgm:pt modelId="{86480AEF-19D6-4409-BA5A-38BC1F1EA1A6}" type="pres">
      <dgm:prSet presAssocID="{4AB50D26-D215-44FA-932C-ED430AE4DB17}" presName="parTxOnly" presStyleLbl="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A937F8E-679E-40C1-BDE2-954FBEBB0032}" srcId="{2C4DF003-99EE-4F21-9706-44C8440FB03E}" destId="{E6D9BD8E-79EB-4955-B180-2E0B49720534}" srcOrd="0" destOrd="0" parTransId="{B4332B42-E767-4412-8955-00155A3F1C17}" sibTransId="{29F8C112-0689-44AC-ACB3-1299A66958C8}"/>
    <dgm:cxn modelId="{52FBAF91-2F99-4518-80C8-C66E334C4CD0}" type="presOf" srcId="{2C4DF003-99EE-4F21-9706-44C8440FB03E}" destId="{A6B3B3A7-8A81-4EF3-BE4B-04978AA0CEAA}" srcOrd="0" destOrd="0" presId="urn:microsoft.com/office/officeart/2005/8/layout/chevron1"/>
    <dgm:cxn modelId="{79FBB4E4-B57A-4DC2-8491-97C491BB3CB7}" type="presOf" srcId="{4AB50D26-D215-44FA-932C-ED430AE4DB17}" destId="{86480AEF-19D6-4409-BA5A-38BC1F1EA1A6}" srcOrd="0" destOrd="0" presId="urn:microsoft.com/office/officeart/2005/8/layout/chevron1"/>
    <dgm:cxn modelId="{1DBE8FDD-2C95-4934-AEF6-8E7801EFCF00}" srcId="{2C4DF003-99EE-4F21-9706-44C8440FB03E}" destId="{4AB50D26-D215-44FA-932C-ED430AE4DB17}" srcOrd="1" destOrd="0" parTransId="{37302DFF-C156-4642-9659-C0B17CC0001F}" sibTransId="{396B3D8A-FC4C-44E9-B057-8CF4612740B7}"/>
    <dgm:cxn modelId="{C9567A7C-84E2-4044-AEF9-256021F2C593}" type="presOf" srcId="{E6D9BD8E-79EB-4955-B180-2E0B49720534}" destId="{454B2675-D9D8-4EF2-8752-64A0CA77AA1A}" srcOrd="0" destOrd="0" presId="urn:microsoft.com/office/officeart/2005/8/layout/chevron1"/>
    <dgm:cxn modelId="{1B646C79-2AD2-4705-9B94-EFD7898F2C74}" type="presParOf" srcId="{A6B3B3A7-8A81-4EF3-BE4B-04978AA0CEAA}" destId="{454B2675-D9D8-4EF2-8752-64A0CA77AA1A}" srcOrd="0" destOrd="0" presId="urn:microsoft.com/office/officeart/2005/8/layout/chevron1"/>
    <dgm:cxn modelId="{C7F31137-D576-4B97-ADDD-32DB7CECD2F9}" type="presParOf" srcId="{A6B3B3A7-8A81-4EF3-BE4B-04978AA0CEAA}" destId="{0E5C955D-7273-414E-8CB6-F000BFA2D71D}" srcOrd="1" destOrd="0" presId="urn:microsoft.com/office/officeart/2005/8/layout/chevron1"/>
    <dgm:cxn modelId="{52E9EE85-8CC6-410C-AA54-98A82AB87789}" type="presParOf" srcId="{A6B3B3A7-8A81-4EF3-BE4B-04978AA0CEAA}" destId="{86480AEF-19D6-4409-BA5A-38BC1F1EA1A6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F464D17D-2394-4030-82F3-CBD9C17D9E69}" type="doc">
      <dgm:prSet loTypeId="urn:microsoft.com/office/officeart/2005/8/layout/vList5" loCatId="list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02DF468F-8047-42F4-86A3-5419F892E40F}">
      <dgm:prSet phldrT="[Текст]" custT="1"/>
      <dgm:spPr/>
      <dgm:t>
        <a:bodyPr/>
        <a:lstStyle/>
        <a:p>
          <a:r>
            <a:rPr lang="ru-RU" sz="1200" b="1" i="1" dirty="0" smtClean="0"/>
            <a:t>Численность населения с денежными доходами ниже величины прожиточного минимума, в процентах от общей численности населения</a:t>
          </a:r>
          <a:endParaRPr lang="ru-RU" sz="1200" b="1" i="1" dirty="0"/>
        </a:p>
      </dgm:t>
    </dgm:pt>
    <dgm:pt modelId="{1B688E7E-AA93-423C-B39D-91B209F3B4BF}" type="parTrans" cxnId="{3B187E7A-1632-475B-9BF3-41D93739BCA0}">
      <dgm:prSet/>
      <dgm:spPr/>
      <dgm:t>
        <a:bodyPr/>
        <a:lstStyle/>
        <a:p>
          <a:endParaRPr lang="ru-RU"/>
        </a:p>
      </dgm:t>
    </dgm:pt>
    <dgm:pt modelId="{2BAA9678-4EED-485C-8981-B01E3E0FF0ED}" type="sibTrans" cxnId="{3B187E7A-1632-475B-9BF3-41D93739BCA0}">
      <dgm:prSet/>
      <dgm:spPr/>
      <dgm:t>
        <a:bodyPr/>
        <a:lstStyle/>
        <a:p>
          <a:endParaRPr lang="ru-RU"/>
        </a:p>
      </dgm:t>
    </dgm:pt>
    <dgm:pt modelId="{BCB17CFC-9573-4850-A01B-1376A1313564}">
      <dgm:prSet phldrT="[Текст]" custT="1"/>
      <dgm:spPr/>
      <dgm:t>
        <a:bodyPr/>
        <a:lstStyle/>
        <a:p>
          <a:r>
            <a:rPr kumimoji="0" lang="ru-RU" sz="1200" b="1" i="1" dirty="0" smtClean="0">
              <a:solidFill>
                <a:schemeClr val="dk1"/>
              </a:solidFill>
              <a:latin typeface="Times New Roman" pitchFamily="18" charset="0"/>
              <a:ea typeface="Times New Roman"/>
              <a:cs typeface="Times New Roman" pitchFamily="18" charset="0"/>
            </a:rPr>
            <a:t>Суммарный коэффициент рождаемости</a:t>
          </a:r>
          <a:r>
            <a:rPr lang="ru-RU" sz="1200" b="1" i="1" dirty="0" smtClean="0">
              <a:solidFill>
                <a:schemeClr val="dk1"/>
              </a:solidFill>
              <a:latin typeface="Times New Roman" pitchFamily="18" charset="0"/>
              <a:ea typeface="Times New Roman"/>
              <a:cs typeface="Times New Roman" pitchFamily="18" charset="0"/>
            </a:rPr>
            <a:t>,</a:t>
          </a:r>
          <a:r>
            <a:rPr lang="ru-RU" sz="1200" b="1" i="1" baseline="0" dirty="0" smtClean="0">
              <a:solidFill>
                <a:schemeClr val="dk1"/>
              </a:solidFill>
              <a:latin typeface="Times New Roman" pitchFamily="18" charset="0"/>
              <a:ea typeface="Times New Roman"/>
              <a:cs typeface="Times New Roman" pitchFamily="18" charset="0"/>
            </a:rPr>
            <a:t> %</a:t>
          </a:r>
          <a:endParaRPr lang="ru-RU" sz="1200" b="1" i="1" dirty="0">
            <a:latin typeface="+mn-lt"/>
          </a:endParaRPr>
        </a:p>
      </dgm:t>
    </dgm:pt>
    <dgm:pt modelId="{F2A8F8B0-43C3-42AA-A586-96219ACD0DBF}" type="parTrans" cxnId="{17CB8345-53C0-4AD7-AA63-6082CC7584DE}">
      <dgm:prSet/>
      <dgm:spPr/>
      <dgm:t>
        <a:bodyPr/>
        <a:lstStyle/>
        <a:p>
          <a:endParaRPr lang="ru-RU"/>
        </a:p>
      </dgm:t>
    </dgm:pt>
    <dgm:pt modelId="{2D85A1C5-223D-42E3-BE4B-49E9F4D977EC}" type="sibTrans" cxnId="{17CB8345-53C0-4AD7-AA63-6082CC7584DE}">
      <dgm:prSet/>
      <dgm:spPr/>
      <dgm:t>
        <a:bodyPr/>
        <a:lstStyle/>
        <a:p>
          <a:endParaRPr lang="ru-RU"/>
        </a:p>
      </dgm:t>
    </dgm:pt>
    <dgm:pt modelId="{35568D01-669F-41F1-BCE4-3F75CC98B87D}">
      <dgm:prSet phldrT="[Текст]" custT="1"/>
      <dgm:spPr/>
      <dgm:t>
        <a:bodyPr/>
        <a:lstStyle/>
        <a:p>
          <a:endParaRPr lang="ru-RU" sz="2000" dirty="0">
            <a:latin typeface="+mj-lt"/>
          </a:endParaRPr>
        </a:p>
      </dgm:t>
    </dgm:pt>
    <dgm:pt modelId="{960ADFDE-61C9-4774-8249-9554F45FB76D}" type="parTrans" cxnId="{F6E8C675-DEA7-4F45-A534-C3AE95CB00DF}">
      <dgm:prSet/>
      <dgm:spPr/>
      <dgm:t>
        <a:bodyPr/>
        <a:lstStyle/>
        <a:p>
          <a:endParaRPr lang="ru-RU"/>
        </a:p>
      </dgm:t>
    </dgm:pt>
    <dgm:pt modelId="{3AE232CA-698D-41BA-BC9D-F14FBE47A59B}" type="sibTrans" cxnId="{F6E8C675-DEA7-4F45-A534-C3AE95CB00DF}">
      <dgm:prSet/>
      <dgm:spPr/>
      <dgm:t>
        <a:bodyPr/>
        <a:lstStyle/>
        <a:p>
          <a:endParaRPr lang="ru-RU"/>
        </a:p>
      </dgm:t>
    </dgm:pt>
    <dgm:pt modelId="{67F1DAEF-A81D-4479-826F-C47495966078}">
      <dgm:prSet phldrT="[Текст]" phldr="1"/>
      <dgm:spPr/>
      <dgm:t>
        <a:bodyPr/>
        <a:lstStyle/>
        <a:p>
          <a:endParaRPr lang="ru-RU" dirty="0"/>
        </a:p>
      </dgm:t>
    </dgm:pt>
    <dgm:pt modelId="{F9F64749-26B7-4823-A171-69BBC984BFEC}" type="sibTrans" cxnId="{A2DE039B-B821-4C49-A838-8F2C7CA8E1D5}">
      <dgm:prSet/>
      <dgm:spPr/>
      <dgm:t>
        <a:bodyPr/>
        <a:lstStyle/>
        <a:p>
          <a:endParaRPr lang="ru-RU"/>
        </a:p>
      </dgm:t>
    </dgm:pt>
    <dgm:pt modelId="{D4B4CB13-FDF7-4576-885E-E75D92E03CB8}" type="parTrans" cxnId="{A2DE039B-B821-4C49-A838-8F2C7CA8E1D5}">
      <dgm:prSet/>
      <dgm:spPr/>
      <dgm:t>
        <a:bodyPr/>
        <a:lstStyle/>
        <a:p>
          <a:endParaRPr lang="ru-RU"/>
        </a:p>
      </dgm:t>
    </dgm:pt>
    <dgm:pt modelId="{EDDB4E3B-1551-4139-86F5-6FF4C385B130}">
      <dgm:prSet phldrT="[Текст]" phldr="1"/>
      <dgm:spPr/>
      <dgm:t>
        <a:bodyPr/>
        <a:lstStyle/>
        <a:p>
          <a:endParaRPr lang="ru-RU" dirty="0"/>
        </a:p>
      </dgm:t>
    </dgm:pt>
    <dgm:pt modelId="{5FEAE477-5113-476C-8C80-441535145D81}" type="sibTrans" cxnId="{13567674-625C-4034-B9CB-EC08A0E39574}">
      <dgm:prSet/>
      <dgm:spPr/>
      <dgm:t>
        <a:bodyPr/>
        <a:lstStyle/>
        <a:p>
          <a:endParaRPr lang="ru-RU"/>
        </a:p>
      </dgm:t>
    </dgm:pt>
    <dgm:pt modelId="{6AAAB4A6-CFE9-429F-A330-BB2E7C306163}" type="parTrans" cxnId="{13567674-625C-4034-B9CB-EC08A0E39574}">
      <dgm:prSet/>
      <dgm:spPr/>
      <dgm:t>
        <a:bodyPr/>
        <a:lstStyle/>
        <a:p>
          <a:endParaRPr lang="ru-RU"/>
        </a:p>
      </dgm:t>
    </dgm:pt>
    <dgm:pt modelId="{C54DDBE6-3C98-42E6-B83A-90904356FA91}">
      <dgm:prSet phldrT="[Текст]" phldr="1"/>
      <dgm:spPr/>
      <dgm:t>
        <a:bodyPr/>
        <a:lstStyle/>
        <a:p>
          <a:endParaRPr lang="ru-RU" dirty="0"/>
        </a:p>
      </dgm:t>
    </dgm:pt>
    <dgm:pt modelId="{0FCA54C5-D006-470D-B0BE-14ACA52E112C}" type="sibTrans" cxnId="{621D92C0-7C9B-4CD4-9056-F4DD65A354D9}">
      <dgm:prSet/>
      <dgm:spPr/>
      <dgm:t>
        <a:bodyPr/>
        <a:lstStyle/>
        <a:p>
          <a:endParaRPr lang="ru-RU"/>
        </a:p>
      </dgm:t>
    </dgm:pt>
    <dgm:pt modelId="{9BC7FD0E-447B-422F-BF60-9946B5F1D6F9}" type="parTrans" cxnId="{621D92C0-7C9B-4CD4-9056-F4DD65A354D9}">
      <dgm:prSet/>
      <dgm:spPr/>
      <dgm:t>
        <a:bodyPr/>
        <a:lstStyle/>
        <a:p>
          <a:endParaRPr lang="ru-RU"/>
        </a:p>
      </dgm:t>
    </dgm:pt>
    <dgm:pt modelId="{501847BB-FE67-4F7A-9430-BB27DB57DC88}">
      <dgm:prSet phldrT="[Текст]" phldr="1"/>
      <dgm:spPr/>
      <dgm:t>
        <a:bodyPr/>
        <a:lstStyle/>
        <a:p>
          <a:endParaRPr lang="ru-RU" dirty="0"/>
        </a:p>
      </dgm:t>
    </dgm:pt>
    <dgm:pt modelId="{2B1A8956-564D-40DA-9C4E-A87917A4D6D6}" type="sibTrans" cxnId="{6BBAC396-5D77-4B3A-8767-3141E15532E8}">
      <dgm:prSet/>
      <dgm:spPr/>
      <dgm:t>
        <a:bodyPr/>
        <a:lstStyle/>
        <a:p>
          <a:endParaRPr lang="ru-RU"/>
        </a:p>
      </dgm:t>
    </dgm:pt>
    <dgm:pt modelId="{E5C22542-0B73-41BE-8860-2F542927162B}" type="parTrans" cxnId="{6BBAC396-5D77-4B3A-8767-3141E15532E8}">
      <dgm:prSet/>
      <dgm:spPr/>
      <dgm:t>
        <a:bodyPr/>
        <a:lstStyle/>
        <a:p>
          <a:endParaRPr lang="ru-RU"/>
        </a:p>
      </dgm:t>
    </dgm:pt>
    <dgm:pt modelId="{880FB8A3-4705-4414-ABB2-173D17A3B893}">
      <dgm:prSet phldrT="[Текст]" phldr="1"/>
      <dgm:spPr/>
      <dgm:t>
        <a:bodyPr/>
        <a:lstStyle/>
        <a:p>
          <a:endParaRPr lang="ru-RU" dirty="0"/>
        </a:p>
      </dgm:t>
    </dgm:pt>
    <dgm:pt modelId="{44B4D837-A7B3-42E4-8A13-7E29842CD10F}" type="sibTrans" cxnId="{44DD27B3-AF46-46D8-8184-98C6755E6B91}">
      <dgm:prSet/>
      <dgm:spPr/>
      <dgm:t>
        <a:bodyPr/>
        <a:lstStyle/>
        <a:p>
          <a:endParaRPr lang="ru-RU"/>
        </a:p>
      </dgm:t>
    </dgm:pt>
    <dgm:pt modelId="{E13605B4-D6D0-4A67-943B-A29E0C8DEE56}" type="parTrans" cxnId="{44DD27B3-AF46-46D8-8184-98C6755E6B91}">
      <dgm:prSet/>
      <dgm:spPr/>
      <dgm:t>
        <a:bodyPr/>
        <a:lstStyle/>
        <a:p>
          <a:endParaRPr lang="ru-RU"/>
        </a:p>
      </dgm:t>
    </dgm:pt>
    <dgm:pt modelId="{75ED9B77-3536-4F7C-8A9A-97C2DEBAF569}" type="pres">
      <dgm:prSet presAssocID="{F464D17D-2394-4030-82F3-CBD9C17D9E6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40F1D52-DE4B-42BB-ABA9-DC2123F9A01F}" type="pres">
      <dgm:prSet presAssocID="{02DF468F-8047-42F4-86A3-5419F892E40F}" presName="linNode" presStyleCnt="0"/>
      <dgm:spPr/>
    </dgm:pt>
    <dgm:pt modelId="{E5C093F5-97C4-4F35-8430-E632C38864BA}" type="pres">
      <dgm:prSet presAssocID="{02DF468F-8047-42F4-86A3-5419F892E40F}" presName="parentText" presStyleLbl="node1" presStyleIdx="0" presStyleCnt="3" custLinFactNeighborX="-2583" custLinFactNeighborY="-15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154BD3-2095-42F6-A47C-26051AD0DDAE}" type="pres">
      <dgm:prSet presAssocID="{02DF468F-8047-42F4-86A3-5419F892E40F}" presName="descendantText" presStyleLbl="alignAccFollowNode1" presStyleIdx="0" presStyleCnt="3" custLinFactNeighborY="-3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AF84C6-EDB5-45E8-B53E-EC95E95D8877}" type="pres">
      <dgm:prSet presAssocID="{2BAA9678-4EED-485C-8981-B01E3E0FF0ED}" presName="sp" presStyleCnt="0"/>
      <dgm:spPr/>
    </dgm:pt>
    <dgm:pt modelId="{EE6EBBB9-2097-4156-835E-FE877A0C08AE}" type="pres">
      <dgm:prSet presAssocID="{BCB17CFC-9573-4850-A01B-1376A1313564}" presName="linNode" presStyleCnt="0"/>
      <dgm:spPr/>
    </dgm:pt>
    <dgm:pt modelId="{C1741EFB-8C00-405F-8033-91B9D8C1D815}" type="pres">
      <dgm:prSet presAssocID="{BCB17CFC-9573-4850-A01B-1376A1313564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2D22BC-6986-4C08-BA60-32361D9BA828}" type="pres">
      <dgm:prSet presAssocID="{BCB17CFC-9573-4850-A01B-1376A1313564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D14DD2-0EDB-45F0-9B4F-F245913945C7}" type="pres">
      <dgm:prSet presAssocID="{2D85A1C5-223D-42E3-BE4B-49E9F4D977EC}" presName="sp" presStyleCnt="0"/>
      <dgm:spPr/>
    </dgm:pt>
    <dgm:pt modelId="{A1DE4091-513F-4AD4-9158-E10189C5DE6E}" type="pres">
      <dgm:prSet presAssocID="{35568D01-669F-41F1-BCE4-3F75CC98B87D}" presName="linNode" presStyleCnt="0"/>
      <dgm:spPr/>
    </dgm:pt>
    <dgm:pt modelId="{7C52A7A6-0FF7-4CC7-8AE5-EBD5322C7172}" type="pres">
      <dgm:prSet presAssocID="{35568D01-669F-41F1-BCE4-3F75CC98B87D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01D77F-B197-4AD8-A75D-C6F1B4409C51}" type="pres">
      <dgm:prSet presAssocID="{35568D01-669F-41F1-BCE4-3F75CC98B87D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6E8C675-DEA7-4F45-A534-C3AE95CB00DF}" srcId="{F464D17D-2394-4030-82F3-CBD9C17D9E69}" destId="{35568D01-669F-41F1-BCE4-3F75CC98B87D}" srcOrd="2" destOrd="0" parTransId="{960ADFDE-61C9-4774-8249-9554F45FB76D}" sibTransId="{3AE232CA-698D-41BA-BC9D-F14FBE47A59B}"/>
    <dgm:cxn modelId="{2575AFE3-B214-4EC7-B7B1-F36A1C76E38A}" type="presOf" srcId="{880FB8A3-4705-4414-ABB2-173D17A3B893}" destId="{DE01D77F-B197-4AD8-A75D-C6F1B4409C51}" srcOrd="0" destOrd="0" presId="urn:microsoft.com/office/officeart/2005/8/layout/vList5"/>
    <dgm:cxn modelId="{8A3D40C6-4D28-4E5F-99B2-FA65ADC45D38}" type="presOf" srcId="{501847BB-FE67-4F7A-9430-BB27DB57DC88}" destId="{DE01D77F-B197-4AD8-A75D-C6F1B4409C51}" srcOrd="0" destOrd="1" presId="urn:microsoft.com/office/officeart/2005/8/layout/vList5"/>
    <dgm:cxn modelId="{56EF2D95-49F9-4760-80F2-7E8CB5A20E0F}" type="presOf" srcId="{35568D01-669F-41F1-BCE4-3F75CC98B87D}" destId="{7C52A7A6-0FF7-4CC7-8AE5-EBD5322C7172}" srcOrd="0" destOrd="0" presId="urn:microsoft.com/office/officeart/2005/8/layout/vList5"/>
    <dgm:cxn modelId="{A2DE039B-B821-4C49-A838-8F2C7CA8E1D5}" srcId="{02DF468F-8047-42F4-86A3-5419F892E40F}" destId="{67F1DAEF-A81D-4479-826F-C47495966078}" srcOrd="0" destOrd="0" parTransId="{D4B4CB13-FDF7-4576-885E-E75D92E03CB8}" sibTransId="{F9F64749-26B7-4823-A171-69BBC984BFEC}"/>
    <dgm:cxn modelId="{BDA17185-36CC-46F8-B366-AE39A3C959E0}" type="presOf" srcId="{BCB17CFC-9573-4850-A01B-1376A1313564}" destId="{C1741EFB-8C00-405F-8033-91B9D8C1D815}" srcOrd="0" destOrd="0" presId="urn:microsoft.com/office/officeart/2005/8/layout/vList5"/>
    <dgm:cxn modelId="{3B187E7A-1632-475B-9BF3-41D93739BCA0}" srcId="{F464D17D-2394-4030-82F3-CBD9C17D9E69}" destId="{02DF468F-8047-42F4-86A3-5419F892E40F}" srcOrd="0" destOrd="0" parTransId="{1B688E7E-AA93-423C-B39D-91B209F3B4BF}" sibTransId="{2BAA9678-4EED-485C-8981-B01E3E0FF0ED}"/>
    <dgm:cxn modelId="{621D92C0-7C9B-4CD4-9056-F4DD65A354D9}" srcId="{BCB17CFC-9573-4850-A01B-1376A1313564}" destId="{C54DDBE6-3C98-42E6-B83A-90904356FA91}" srcOrd="0" destOrd="0" parTransId="{9BC7FD0E-447B-422F-BF60-9946B5F1D6F9}" sibTransId="{0FCA54C5-D006-470D-B0BE-14ACA52E112C}"/>
    <dgm:cxn modelId="{F7D0CB2B-8956-402A-A8B0-D6A62C6C41CB}" type="presOf" srcId="{67F1DAEF-A81D-4479-826F-C47495966078}" destId="{DE154BD3-2095-42F6-A47C-26051AD0DDAE}" srcOrd="0" destOrd="0" presId="urn:microsoft.com/office/officeart/2005/8/layout/vList5"/>
    <dgm:cxn modelId="{42C77D99-7244-4F12-B3CE-78AAD932F19E}" type="presOf" srcId="{EDDB4E3B-1551-4139-86F5-6FF4C385B130}" destId="{C12D22BC-6986-4C08-BA60-32361D9BA828}" srcOrd="0" destOrd="1" presId="urn:microsoft.com/office/officeart/2005/8/layout/vList5"/>
    <dgm:cxn modelId="{44DD27B3-AF46-46D8-8184-98C6755E6B91}" srcId="{35568D01-669F-41F1-BCE4-3F75CC98B87D}" destId="{880FB8A3-4705-4414-ABB2-173D17A3B893}" srcOrd="0" destOrd="0" parTransId="{E13605B4-D6D0-4A67-943B-A29E0C8DEE56}" sibTransId="{44B4D837-A7B3-42E4-8A13-7E29842CD10F}"/>
    <dgm:cxn modelId="{D4FBD7D4-AEBB-43BC-A125-41BD6D2206FF}" type="presOf" srcId="{02DF468F-8047-42F4-86A3-5419F892E40F}" destId="{E5C093F5-97C4-4F35-8430-E632C38864BA}" srcOrd="0" destOrd="0" presId="urn:microsoft.com/office/officeart/2005/8/layout/vList5"/>
    <dgm:cxn modelId="{992A7005-A72C-463A-AB34-9166A157E6C2}" type="presOf" srcId="{F464D17D-2394-4030-82F3-CBD9C17D9E69}" destId="{75ED9B77-3536-4F7C-8A9A-97C2DEBAF569}" srcOrd="0" destOrd="0" presId="urn:microsoft.com/office/officeart/2005/8/layout/vList5"/>
    <dgm:cxn modelId="{6BBAC396-5D77-4B3A-8767-3141E15532E8}" srcId="{35568D01-669F-41F1-BCE4-3F75CC98B87D}" destId="{501847BB-FE67-4F7A-9430-BB27DB57DC88}" srcOrd="1" destOrd="0" parTransId="{E5C22542-0B73-41BE-8860-2F542927162B}" sibTransId="{2B1A8956-564D-40DA-9C4E-A87917A4D6D6}"/>
    <dgm:cxn modelId="{CF6A1346-5819-41D2-B538-E5DB6462B58D}" type="presOf" srcId="{C54DDBE6-3C98-42E6-B83A-90904356FA91}" destId="{C12D22BC-6986-4C08-BA60-32361D9BA828}" srcOrd="0" destOrd="0" presId="urn:microsoft.com/office/officeart/2005/8/layout/vList5"/>
    <dgm:cxn modelId="{17CB8345-53C0-4AD7-AA63-6082CC7584DE}" srcId="{F464D17D-2394-4030-82F3-CBD9C17D9E69}" destId="{BCB17CFC-9573-4850-A01B-1376A1313564}" srcOrd="1" destOrd="0" parTransId="{F2A8F8B0-43C3-42AA-A586-96219ACD0DBF}" sibTransId="{2D85A1C5-223D-42E3-BE4B-49E9F4D977EC}"/>
    <dgm:cxn modelId="{13567674-625C-4034-B9CB-EC08A0E39574}" srcId="{BCB17CFC-9573-4850-A01B-1376A1313564}" destId="{EDDB4E3B-1551-4139-86F5-6FF4C385B130}" srcOrd="1" destOrd="0" parTransId="{6AAAB4A6-CFE9-429F-A330-BB2E7C306163}" sibTransId="{5FEAE477-5113-476C-8C80-441535145D81}"/>
    <dgm:cxn modelId="{240B555D-D608-4693-9967-DEEC8DB1D24D}" type="presParOf" srcId="{75ED9B77-3536-4F7C-8A9A-97C2DEBAF569}" destId="{B40F1D52-DE4B-42BB-ABA9-DC2123F9A01F}" srcOrd="0" destOrd="0" presId="urn:microsoft.com/office/officeart/2005/8/layout/vList5"/>
    <dgm:cxn modelId="{81BC3682-597F-4477-8F26-4223F874DD82}" type="presParOf" srcId="{B40F1D52-DE4B-42BB-ABA9-DC2123F9A01F}" destId="{E5C093F5-97C4-4F35-8430-E632C38864BA}" srcOrd="0" destOrd="0" presId="urn:microsoft.com/office/officeart/2005/8/layout/vList5"/>
    <dgm:cxn modelId="{5C45C839-B2F1-48FC-B60C-E40CEF574562}" type="presParOf" srcId="{B40F1D52-DE4B-42BB-ABA9-DC2123F9A01F}" destId="{DE154BD3-2095-42F6-A47C-26051AD0DDAE}" srcOrd="1" destOrd="0" presId="urn:microsoft.com/office/officeart/2005/8/layout/vList5"/>
    <dgm:cxn modelId="{0E417160-C030-4095-943C-245DB96D5FB2}" type="presParOf" srcId="{75ED9B77-3536-4F7C-8A9A-97C2DEBAF569}" destId="{96AF84C6-EDB5-45E8-B53E-EC95E95D8877}" srcOrd="1" destOrd="0" presId="urn:microsoft.com/office/officeart/2005/8/layout/vList5"/>
    <dgm:cxn modelId="{5E85FF72-9199-4C98-8E3C-24850262A350}" type="presParOf" srcId="{75ED9B77-3536-4F7C-8A9A-97C2DEBAF569}" destId="{EE6EBBB9-2097-4156-835E-FE877A0C08AE}" srcOrd="2" destOrd="0" presId="urn:microsoft.com/office/officeart/2005/8/layout/vList5"/>
    <dgm:cxn modelId="{8CD7D9C9-9F22-46A6-8055-BF711BE4CFC8}" type="presParOf" srcId="{EE6EBBB9-2097-4156-835E-FE877A0C08AE}" destId="{C1741EFB-8C00-405F-8033-91B9D8C1D815}" srcOrd="0" destOrd="0" presId="urn:microsoft.com/office/officeart/2005/8/layout/vList5"/>
    <dgm:cxn modelId="{D9D56232-296B-4E81-835F-F3BEA96F236B}" type="presParOf" srcId="{EE6EBBB9-2097-4156-835E-FE877A0C08AE}" destId="{C12D22BC-6986-4C08-BA60-32361D9BA828}" srcOrd="1" destOrd="0" presId="urn:microsoft.com/office/officeart/2005/8/layout/vList5"/>
    <dgm:cxn modelId="{78164294-4D03-46E4-B6D3-679E68B108CC}" type="presParOf" srcId="{75ED9B77-3536-4F7C-8A9A-97C2DEBAF569}" destId="{ECD14DD2-0EDB-45F0-9B4F-F245913945C7}" srcOrd="3" destOrd="0" presId="urn:microsoft.com/office/officeart/2005/8/layout/vList5"/>
    <dgm:cxn modelId="{9E3933C5-D1D4-4954-A5B5-796EADE2433C}" type="presParOf" srcId="{75ED9B77-3536-4F7C-8A9A-97C2DEBAF569}" destId="{A1DE4091-513F-4AD4-9158-E10189C5DE6E}" srcOrd="4" destOrd="0" presId="urn:microsoft.com/office/officeart/2005/8/layout/vList5"/>
    <dgm:cxn modelId="{B64AD987-796B-4B48-B3D0-1C8DB809D994}" type="presParOf" srcId="{A1DE4091-513F-4AD4-9158-E10189C5DE6E}" destId="{7C52A7A6-0FF7-4CC7-8AE5-EBD5322C7172}" srcOrd="0" destOrd="0" presId="urn:microsoft.com/office/officeart/2005/8/layout/vList5"/>
    <dgm:cxn modelId="{3C45ED2B-D308-411C-8BD9-F58406C2A606}" type="presParOf" srcId="{A1DE4091-513F-4AD4-9158-E10189C5DE6E}" destId="{DE01D77F-B197-4AD8-A75D-C6F1B4409C5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A758132-CD37-4603-8C6B-B61281CD62A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0AD8CA6-8F61-4CAB-88E8-38039E349370}">
      <dgm:prSet phldrT="[Текст]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dirty="0" smtClean="0"/>
            <a:t>А</a:t>
          </a:r>
          <a:endParaRPr lang="ru-RU" dirty="0"/>
        </a:p>
      </dgm:t>
    </dgm:pt>
    <dgm:pt modelId="{2C746D88-D6EB-40FD-A743-04C4C3D1C1DC}" type="parTrans" cxnId="{47B4248A-29E5-4230-85FE-5459B53DCED0}">
      <dgm:prSet/>
      <dgm:spPr/>
      <dgm:t>
        <a:bodyPr/>
        <a:lstStyle/>
        <a:p>
          <a:endParaRPr lang="ru-RU"/>
        </a:p>
      </dgm:t>
    </dgm:pt>
    <dgm:pt modelId="{0EA17DE4-E41E-4F5A-8F67-B611514BB924}" type="sibTrans" cxnId="{47B4248A-29E5-4230-85FE-5459B53DCED0}">
      <dgm:prSet/>
      <dgm:spPr/>
      <dgm:t>
        <a:bodyPr/>
        <a:lstStyle/>
        <a:p>
          <a:endParaRPr lang="ru-RU"/>
        </a:p>
      </dgm:t>
    </dgm:pt>
    <dgm:pt modelId="{12A63A55-291E-4600-B9D0-F99AEB8CF5F9}">
      <dgm:prSet phldrT="[Текст]" custT="1"/>
      <dgm:spPr/>
      <dgm:t>
        <a:bodyPr/>
        <a:lstStyle/>
        <a:p>
          <a:pPr algn="just"/>
          <a:r>
            <a:rPr lang="ru-RU" sz="1600" b="1" spc="-5" dirty="0" smtClean="0">
              <a:latin typeface="Cambria Math" pitchFamily="18" charset="0"/>
              <a:ea typeface="Cambria Math" pitchFamily="18" charset="0"/>
              <a:cs typeface="Calibri"/>
            </a:rPr>
            <a:t>Администратор </a:t>
          </a:r>
          <a:r>
            <a:rPr lang="ru-RU" sz="1600" b="1" spc="-20" dirty="0" smtClean="0">
              <a:latin typeface="Cambria Math" pitchFamily="18" charset="0"/>
              <a:ea typeface="Cambria Math" pitchFamily="18" charset="0"/>
              <a:cs typeface="Calibri"/>
            </a:rPr>
            <a:t>доходов </a:t>
          </a:r>
          <a:r>
            <a:rPr lang="ru-RU" sz="1600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–   </a:t>
          </a:r>
          <a:r>
            <a:rPr lang="ru-RU" sz="1600" b="0" spc="-1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рган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государственной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власти (местного самоуправления), орган управления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государственным  внебюджетным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фондом, Центральный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банк Российской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Федерации,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казенное учреждение, 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осуществляющий(ее),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контроль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за правильностью исчисления,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полнотой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и своевременностью  уплаты, начисление,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учет,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взыскание, принятие решений о возврате (зачете) излишне  уплаченных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(взысканных) платежей,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пеней и штрафов 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по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ним, являющихся </a:t>
          </a:r>
          <a:r>
            <a:rPr lang="ru-RU" sz="1600" spc="-20" dirty="0" smtClean="0">
              <a:latin typeface="Cambria Math" pitchFamily="18" charset="0"/>
              <a:ea typeface="Cambria Math" pitchFamily="18" charset="0"/>
              <a:cs typeface="Calibri"/>
            </a:rPr>
            <a:t>доходами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бюджетов  бюджетной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системы</a:t>
          </a:r>
          <a:r>
            <a:rPr lang="ru-RU" sz="1600" spc="2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spc="-45" dirty="0" smtClean="0">
              <a:latin typeface="Cambria Math" pitchFamily="18" charset="0"/>
              <a:ea typeface="Cambria Math" pitchFamily="18" charset="0"/>
              <a:cs typeface="Calibri"/>
            </a:rPr>
            <a:t>РФ.</a:t>
          </a:r>
          <a:endParaRPr lang="ru-RU" sz="1600" dirty="0">
            <a:latin typeface="Cambria Math" pitchFamily="18" charset="0"/>
            <a:ea typeface="Cambria Math" pitchFamily="18" charset="0"/>
          </a:endParaRPr>
        </a:p>
      </dgm:t>
    </dgm:pt>
    <dgm:pt modelId="{6C9E1AE0-36FD-4CF1-8228-B57550490960}" type="parTrans" cxnId="{F26794A2-B196-4ECB-98FB-6C245FA8A5D8}">
      <dgm:prSet/>
      <dgm:spPr/>
      <dgm:t>
        <a:bodyPr/>
        <a:lstStyle/>
        <a:p>
          <a:endParaRPr lang="ru-RU"/>
        </a:p>
      </dgm:t>
    </dgm:pt>
    <dgm:pt modelId="{F9119A2D-52D9-454E-8428-7F6F9D817CA3}" type="sibTrans" cxnId="{F26794A2-B196-4ECB-98FB-6C245FA8A5D8}">
      <dgm:prSet/>
      <dgm:spPr/>
      <dgm:t>
        <a:bodyPr/>
        <a:lstStyle/>
        <a:p>
          <a:endParaRPr lang="ru-RU"/>
        </a:p>
      </dgm:t>
    </dgm:pt>
    <dgm:pt modelId="{44951943-B4B6-4ED0-903A-29D76F89BA73}">
      <dgm:prSet phldrT="[Текст]" custT="1"/>
      <dgm:spPr/>
      <dgm:t>
        <a:bodyPr/>
        <a:lstStyle/>
        <a:p>
          <a:pPr algn="just"/>
          <a:r>
            <a:rPr lang="ru-RU" sz="1600" b="1" spc="-5" dirty="0" smtClean="0">
              <a:latin typeface="Cambria Math" pitchFamily="18" charset="0"/>
              <a:ea typeface="Cambria Math" pitchFamily="18" charset="0"/>
              <a:cs typeface="Calibri"/>
            </a:rPr>
            <a:t>Администратор источников финансирования дефицита</a:t>
          </a:r>
          <a:r>
            <a:rPr lang="ru-RU" sz="1600" b="1" spc="4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 - </a:t>
          </a:r>
          <a:r>
            <a:rPr lang="ru-RU" sz="1600" b="0" spc="-1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рган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государственной 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власти  (местного  самоуправления),  орган управления </a:t>
          </a:r>
          <a:r>
            <a:rPr lang="ru-RU" sz="1600" spc="50" dirty="0" smtClean="0">
              <a:latin typeface="Cambria Math" pitchFamily="18" charset="0"/>
              <a:ea typeface="Cambria Math" pitchFamily="18" charset="0"/>
              <a:cs typeface="Calibri"/>
            </a:rPr>
            <a:t>       го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сударственным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внеб</a:t>
          </a:r>
          <a:r>
            <a:rPr lang="ru-RU" sz="1600" spc="-55" dirty="0" smtClean="0">
              <a:latin typeface="Cambria Math" pitchFamily="18" charset="0"/>
              <a:ea typeface="Cambria Math" pitchFamily="18" charset="0"/>
              <a:cs typeface="Calibri"/>
            </a:rPr>
            <a:t>ю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z="1600" spc="-30" dirty="0" smtClean="0">
              <a:latin typeface="Cambria Math" pitchFamily="18" charset="0"/>
              <a:ea typeface="Cambria Math" pitchFamily="18" charset="0"/>
              <a:cs typeface="Calibri"/>
            </a:rPr>
            <a:t>ж</a:t>
          </a:r>
          <a:r>
            <a:rPr lang="ru-RU" sz="1600" spc="-20" dirty="0" smtClean="0">
              <a:latin typeface="Cambria Math" pitchFamily="18" charset="0"/>
              <a:ea typeface="Cambria Math" pitchFamily="18" charset="0"/>
              <a:cs typeface="Calibri"/>
            </a:rPr>
            <a:t>е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тным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	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фон</a:t>
          </a:r>
          <a:r>
            <a:rPr lang="ru-RU" sz="1600" spc="-25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м,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	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иная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	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организация, имеющий(</a:t>
          </a:r>
          <a:r>
            <a:rPr lang="ru-RU" sz="1600" spc="-5" dirty="0" err="1" smtClean="0">
              <a:latin typeface="Cambria Math" pitchFamily="18" charset="0"/>
              <a:ea typeface="Cambria Math" pitchFamily="18" charset="0"/>
              <a:cs typeface="Calibri"/>
            </a:rPr>
            <a:t>а</a:t>
          </a:r>
          <a:r>
            <a:rPr lang="ru-RU" sz="1600" spc="0" dirty="0" err="1" smtClean="0">
              <a:latin typeface="Cambria Math" pitchFamily="18" charset="0"/>
              <a:ea typeface="Cambria Math" pitchFamily="18" charset="0"/>
              <a:cs typeface="Calibri"/>
            </a:rPr>
            <a:t>я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) право ос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у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щест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в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ля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т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ь о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п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ерации с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источниками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финансирования дефицита</a:t>
          </a:r>
          <a:r>
            <a:rPr lang="ru-RU" sz="1600" spc="3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бюджета.</a:t>
          </a:r>
          <a:endParaRPr lang="ru-RU" sz="1600" dirty="0">
            <a:latin typeface="Cambria Math" pitchFamily="18" charset="0"/>
            <a:ea typeface="Cambria Math" pitchFamily="18" charset="0"/>
          </a:endParaRPr>
        </a:p>
      </dgm:t>
    </dgm:pt>
    <dgm:pt modelId="{F2C70146-505E-409C-834D-F87330E1535C}" type="parTrans" cxnId="{5091166F-4E45-431C-A404-EC11C4DE2AE5}">
      <dgm:prSet/>
      <dgm:spPr/>
      <dgm:t>
        <a:bodyPr/>
        <a:lstStyle/>
        <a:p>
          <a:endParaRPr lang="ru-RU"/>
        </a:p>
      </dgm:t>
    </dgm:pt>
    <dgm:pt modelId="{A5A4776E-85DC-4EC1-B109-AE568D873E43}" type="sibTrans" cxnId="{5091166F-4E45-431C-A404-EC11C4DE2AE5}">
      <dgm:prSet/>
      <dgm:spPr/>
      <dgm:t>
        <a:bodyPr/>
        <a:lstStyle/>
        <a:p>
          <a:endParaRPr lang="ru-RU"/>
        </a:p>
      </dgm:t>
    </dgm:pt>
    <dgm:pt modelId="{1A74101E-5D6A-4C3E-AF32-FF1285ADB18F}">
      <dgm:prSet phldrT="[Текст]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dirty="0" smtClean="0"/>
            <a:t>Б</a:t>
          </a:r>
          <a:endParaRPr lang="ru-RU" dirty="0"/>
        </a:p>
      </dgm:t>
    </dgm:pt>
    <dgm:pt modelId="{F56E35F4-1BBB-4A1C-8B36-E0D6C671808D}" type="parTrans" cxnId="{CBAF682F-130E-4105-BA73-BFB13727DDA0}">
      <dgm:prSet/>
      <dgm:spPr/>
      <dgm:t>
        <a:bodyPr/>
        <a:lstStyle/>
        <a:p>
          <a:endParaRPr lang="ru-RU"/>
        </a:p>
      </dgm:t>
    </dgm:pt>
    <dgm:pt modelId="{BF49547F-9C15-48CA-A5D8-C9858322539D}" type="sibTrans" cxnId="{CBAF682F-130E-4105-BA73-BFB13727DDA0}">
      <dgm:prSet/>
      <dgm:spPr/>
      <dgm:t>
        <a:bodyPr/>
        <a:lstStyle/>
        <a:p>
          <a:endParaRPr lang="ru-RU"/>
        </a:p>
      </dgm:t>
    </dgm:pt>
    <dgm:pt modelId="{F007FF33-79FC-4BCE-8042-9E410AC39897}">
      <dgm:prSet phldrT="[Текст]" custT="1"/>
      <dgm:spPr/>
      <dgm:t>
        <a:bodyPr/>
        <a:lstStyle/>
        <a:p>
          <a:pPr algn="just"/>
          <a:r>
            <a:rPr lang="ru-RU" sz="1400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 - </a:t>
          </a:r>
          <a:r>
            <a:rPr lang="ru-RU" sz="1400" b="0" spc="-15" dirty="0" smtClean="0">
              <a:latin typeface="Cambria Math" pitchFamily="18" charset="0"/>
              <a:ea typeface="Cambria Math" pitchFamily="18" charset="0"/>
            </a:rPr>
            <a:t>форма образования и расходования денежных средств, предназначенных для финансового обеспечения задач и функций государства и местного самоуправления.</a:t>
          </a:r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FF8DC2ED-6762-485C-8915-F8DB7A2201DC}" type="parTrans" cxnId="{EF200BBB-A13F-4B84-8D85-06171D7322B3}">
      <dgm:prSet/>
      <dgm:spPr/>
      <dgm:t>
        <a:bodyPr/>
        <a:lstStyle/>
        <a:p>
          <a:endParaRPr lang="ru-RU"/>
        </a:p>
      </dgm:t>
    </dgm:pt>
    <dgm:pt modelId="{811D0160-965D-4520-B938-8AD992A8EEEC}" type="sibTrans" cxnId="{EF200BBB-A13F-4B84-8D85-06171D7322B3}">
      <dgm:prSet/>
      <dgm:spPr/>
      <dgm:t>
        <a:bodyPr/>
        <a:lstStyle/>
        <a:p>
          <a:endParaRPr lang="ru-RU"/>
        </a:p>
      </dgm:t>
    </dgm:pt>
    <dgm:pt modelId="{1A9ECB71-8F3C-4255-ABD0-CD33C8DC344A}">
      <dgm:prSet phldrT="[Текст]" custT="1"/>
      <dgm:spPr/>
      <dgm:t>
        <a:bodyPr/>
        <a:lstStyle/>
        <a:p>
          <a:pPr algn="just"/>
          <a:r>
            <a:rPr lang="ru-RU" sz="1400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</a:t>
          </a:r>
          <a:r>
            <a:rPr lang="ru-RU" sz="1400" b="1" spc="-2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b="1" spc="-10" dirty="0" smtClean="0">
              <a:latin typeface="Cambria Math" pitchFamily="18" charset="0"/>
              <a:ea typeface="Cambria Math" pitchFamily="18" charset="0"/>
              <a:cs typeface="Calibri"/>
            </a:rPr>
            <a:t>консолидированный - </a:t>
          </a:r>
          <a:r>
            <a:rPr lang="ru-RU" sz="1400" b="0" spc="-10" dirty="0" smtClean="0">
              <a:latin typeface="Cambria Math" pitchFamily="18" charset="0"/>
              <a:ea typeface="Cambria Math" pitchFamily="18" charset="0"/>
              <a:cs typeface="Calibri"/>
            </a:rPr>
            <a:t>с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вод бюджетов бюджетной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системы РФ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на соответствующей территории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(за 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исключением 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бюджетов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государственных 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внебюджетных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фондов). </a:t>
          </a:r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5E41D7DB-149D-4357-B572-3E7C1DC6CE42}" type="parTrans" cxnId="{64930120-F9EC-4C28-A6B2-0B81F42B06EC}">
      <dgm:prSet/>
      <dgm:spPr/>
      <dgm:t>
        <a:bodyPr/>
        <a:lstStyle/>
        <a:p>
          <a:endParaRPr lang="ru-RU"/>
        </a:p>
      </dgm:t>
    </dgm:pt>
    <dgm:pt modelId="{EC098327-A505-4DCA-B52B-F8B3D9A23B6C}" type="sibTrans" cxnId="{64930120-F9EC-4C28-A6B2-0B81F42B06EC}">
      <dgm:prSet/>
      <dgm:spPr/>
      <dgm:t>
        <a:bodyPr/>
        <a:lstStyle/>
        <a:p>
          <a:endParaRPr lang="ru-RU"/>
        </a:p>
      </dgm:t>
    </dgm:pt>
    <dgm:pt modelId="{E712349D-9B86-45C8-B323-A96A53B2FA9E}">
      <dgm:prSet phldrT="[Текст]" custT="1"/>
      <dgm:spPr/>
      <dgm:t>
        <a:bodyPr/>
        <a:lstStyle/>
        <a:p>
          <a:pPr algn="l"/>
          <a:endParaRPr lang="ru-RU" sz="1400" dirty="0"/>
        </a:p>
      </dgm:t>
    </dgm:pt>
    <dgm:pt modelId="{F0F7B6B7-9A05-4972-B802-C676832D5FDC}" type="parTrans" cxnId="{FC8A8192-3415-4D87-9E92-4CA28A5E4DCC}">
      <dgm:prSet/>
      <dgm:spPr/>
      <dgm:t>
        <a:bodyPr/>
        <a:lstStyle/>
        <a:p>
          <a:endParaRPr lang="ru-RU"/>
        </a:p>
      </dgm:t>
    </dgm:pt>
    <dgm:pt modelId="{CAC37AF5-0394-4BCE-95FC-0C5862BAD704}" type="sibTrans" cxnId="{FC8A8192-3415-4D87-9E92-4CA28A5E4DCC}">
      <dgm:prSet/>
      <dgm:spPr/>
      <dgm:t>
        <a:bodyPr/>
        <a:lstStyle/>
        <a:p>
          <a:endParaRPr lang="ru-RU"/>
        </a:p>
      </dgm:t>
    </dgm:pt>
    <dgm:pt modelId="{86BBFCAC-16F2-40E9-A7CA-DC8F972A989C}">
      <dgm:prSet phldrT="[Текст]" custT="1"/>
      <dgm:spPr/>
      <dgm:t>
        <a:bodyPr/>
        <a:lstStyle/>
        <a:p>
          <a:pPr algn="just"/>
          <a:r>
            <a:rPr lang="ru-RU" sz="1400" b="1" spc="-10" dirty="0" smtClean="0">
              <a:latin typeface="Cambria Math" pitchFamily="18" charset="0"/>
              <a:ea typeface="Cambria Math" pitchFamily="18" charset="0"/>
              <a:cs typeface="Calibri"/>
            </a:rPr>
            <a:t>Бюджетное</a:t>
          </a:r>
          <a:r>
            <a:rPr lang="ru-RU" sz="1400" b="1" spc="-9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b="1" spc="-5" dirty="0" smtClean="0">
              <a:latin typeface="Cambria Math" pitchFamily="18" charset="0"/>
              <a:ea typeface="Cambria Math" pitchFamily="18" charset="0"/>
              <a:cs typeface="Calibri"/>
            </a:rPr>
            <a:t>обязательство - </a:t>
          </a:r>
          <a:r>
            <a:rPr lang="ru-RU" sz="1400" b="0" spc="-5" dirty="0" smtClean="0">
              <a:latin typeface="Cambria Math" pitchFamily="18" charset="0"/>
              <a:ea typeface="Cambria Math" pitchFamily="18" charset="0"/>
              <a:cs typeface="Calibri"/>
            </a:rPr>
            <a:t>р</a:t>
          </a:r>
          <a:r>
            <a:rPr lang="ru-RU" sz="1400" b="0" spc="-15" dirty="0" smtClean="0">
              <a:latin typeface="Cambria Math" pitchFamily="18" charset="0"/>
              <a:ea typeface="Cambria Math" pitchFamily="18" charset="0"/>
              <a:cs typeface="Calibri"/>
            </a:rPr>
            <a:t>а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сходные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обязательства, 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подлежащие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исполнению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в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соответствующем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финансовом</a:t>
          </a:r>
          <a:r>
            <a:rPr lang="ru-RU" sz="1400" spc="28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spc="-30" dirty="0" smtClean="0">
              <a:latin typeface="Cambria Math" pitchFamily="18" charset="0"/>
              <a:ea typeface="Cambria Math" pitchFamily="18" charset="0"/>
              <a:cs typeface="Calibri"/>
            </a:rPr>
            <a:t>году.</a:t>
          </a:r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CD645369-69B7-472B-A1A0-5652DE78CA0C}" type="parTrans" cxnId="{415D2668-F659-4348-A577-41052C91EF62}">
      <dgm:prSet/>
      <dgm:spPr/>
      <dgm:t>
        <a:bodyPr/>
        <a:lstStyle/>
        <a:p>
          <a:endParaRPr lang="ru-RU"/>
        </a:p>
      </dgm:t>
    </dgm:pt>
    <dgm:pt modelId="{DB0EF318-3612-4E85-A2E4-A1CDD2586C71}" type="sibTrans" cxnId="{415D2668-F659-4348-A577-41052C91EF62}">
      <dgm:prSet/>
      <dgm:spPr/>
      <dgm:t>
        <a:bodyPr/>
        <a:lstStyle/>
        <a:p>
          <a:endParaRPr lang="ru-RU"/>
        </a:p>
      </dgm:t>
    </dgm:pt>
    <dgm:pt modelId="{74E1EE49-7328-4A98-9BBE-FFA5EAE38C3B}">
      <dgm:prSet phldrT="[Текст]" custT="1"/>
      <dgm:spPr/>
      <dgm:t>
        <a:bodyPr/>
        <a:lstStyle/>
        <a:p>
          <a:pPr algn="l"/>
          <a:endParaRPr lang="ru-RU" sz="1400" dirty="0"/>
        </a:p>
      </dgm:t>
    </dgm:pt>
    <dgm:pt modelId="{6F6F9D7C-D474-436B-8AF1-5F9D7C413091}" type="parTrans" cxnId="{DA525B53-9FA3-4AE0-A2CE-1DCF7EB4DF48}">
      <dgm:prSet/>
      <dgm:spPr/>
      <dgm:t>
        <a:bodyPr/>
        <a:lstStyle/>
        <a:p>
          <a:endParaRPr lang="ru-RU"/>
        </a:p>
      </dgm:t>
    </dgm:pt>
    <dgm:pt modelId="{A8D19FD0-778E-42C3-A4BF-B24D55E2999B}" type="sibTrans" cxnId="{DA525B53-9FA3-4AE0-A2CE-1DCF7EB4DF48}">
      <dgm:prSet/>
      <dgm:spPr/>
      <dgm:t>
        <a:bodyPr/>
        <a:lstStyle/>
        <a:p>
          <a:endParaRPr lang="ru-RU"/>
        </a:p>
      </dgm:t>
    </dgm:pt>
    <dgm:pt modelId="{CA6C3048-8C25-470C-B71C-90B1815A9281}">
      <dgm:prSet phldrT="[Текст]" custT="1"/>
      <dgm:spPr/>
      <dgm:t>
        <a:bodyPr/>
        <a:lstStyle/>
        <a:p>
          <a:pPr algn="just"/>
          <a:r>
            <a:rPr lang="ru-RU" sz="1400" b="1" spc="-10" dirty="0" smtClean="0">
              <a:latin typeface="Cambria Math" pitchFamily="18" charset="0"/>
              <a:ea typeface="Cambria Math" pitchFamily="18" charset="0"/>
              <a:cs typeface="Calibri"/>
            </a:rPr>
            <a:t>Бюджетные</a:t>
          </a:r>
          <a:r>
            <a:rPr lang="ru-RU" sz="1400" b="1" spc="-5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b="1" spc="-5" dirty="0" smtClean="0">
              <a:latin typeface="Cambria Math" pitchFamily="18" charset="0"/>
              <a:ea typeface="Cambria Math" pitchFamily="18" charset="0"/>
              <a:cs typeface="Calibri"/>
            </a:rPr>
            <a:t>ассигнования - </a:t>
          </a:r>
          <a:r>
            <a:rPr lang="ru-RU" sz="1400" b="0" spc="-5" dirty="0" smtClean="0">
              <a:latin typeface="Cambria Math" pitchFamily="18" charset="0"/>
              <a:ea typeface="Cambria Math" pitchFamily="18" charset="0"/>
              <a:cs typeface="Calibri"/>
            </a:rPr>
            <a:t>п</a:t>
          </a:r>
          <a:r>
            <a:rPr lang="ru-RU" sz="1400" b="0" spc="-10" dirty="0" smtClean="0">
              <a:latin typeface="Cambria Math" pitchFamily="18" charset="0"/>
              <a:ea typeface="Cambria Math" pitchFamily="18" charset="0"/>
              <a:cs typeface="Calibri"/>
            </a:rPr>
            <a:t>р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едельные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объемы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денежных средств,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предусмотренные в соответствующем финансовом </a:t>
          </a:r>
          <a:r>
            <a:rPr lang="ru-RU" sz="1400" spc="-20" dirty="0" smtClean="0">
              <a:latin typeface="Cambria Math" pitchFamily="18" charset="0"/>
              <a:ea typeface="Cambria Math" pitchFamily="18" charset="0"/>
              <a:cs typeface="Calibri"/>
            </a:rPr>
            <a:t>году 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для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исполнения 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бюджетных</a:t>
          </a:r>
          <a:r>
            <a:rPr lang="ru-RU" sz="1400" spc="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обязательств.</a:t>
          </a:r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AE0BD884-54B0-4144-8069-0107064EE1B4}" type="parTrans" cxnId="{DF37C2F5-D59B-46C7-9BB9-6F8980375CC4}">
      <dgm:prSet/>
      <dgm:spPr/>
      <dgm:t>
        <a:bodyPr/>
        <a:lstStyle/>
        <a:p>
          <a:endParaRPr lang="ru-RU"/>
        </a:p>
      </dgm:t>
    </dgm:pt>
    <dgm:pt modelId="{E23761E4-C59D-4653-B872-3289BC9AB538}" type="sibTrans" cxnId="{DF37C2F5-D59B-46C7-9BB9-6F8980375CC4}">
      <dgm:prSet/>
      <dgm:spPr/>
      <dgm:t>
        <a:bodyPr/>
        <a:lstStyle/>
        <a:p>
          <a:endParaRPr lang="ru-RU"/>
        </a:p>
      </dgm:t>
    </dgm:pt>
    <dgm:pt modelId="{DEB98D4E-5D2F-4627-8430-1A97A0E562D0}">
      <dgm:prSet phldrT="[Текст]" custT="1"/>
      <dgm:spPr/>
      <dgm:t>
        <a:bodyPr/>
        <a:lstStyle/>
        <a:p>
          <a:pPr algn="l"/>
          <a:endParaRPr lang="ru-RU" sz="1400" dirty="0"/>
        </a:p>
      </dgm:t>
    </dgm:pt>
    <dgm:pt modelId="{BA37F55D-7945-4548-A756-BF77FE4F6A5A}" type="parTrans" cxnId="{A905464A-1B5C-4219-AC4E-16BB165B666E}">
      <dgm:prSet/>
      <dgm:spPr/>
      <dgm:t>
        <a:bodyPr/>
        <a:lstStyle/>
        <a:p>
          <a:endParaRPr lang="ru-RU"/>
        </a:p>
      </dgm:t>
    </dgm:pt>
    <dgm:pt modelId="{98FEF3EF-6073-45CD-9ABA-2CEF6AB3ECEF}" type="sibTrans" cxnId="{A905464A-1B5C-4219-AC4E-16BB165B666E}">
      <dgm:prSet/>
      <dgm:spPr/>
      <dgm:t>
        <a:bodyPr/>
        <a:lstStyle/>
        <a:p>
          <a:endParaRPr lang="ru-RU"/>
        </a:p>
      </dgm:t>
    </dgm:pt>
    <dgm:pt modelId="{EE4D66C9-9B6F-43CB-BA25-72BBFCA7F4C0}">
      <dgm:prSet phldrT="[Текст]" custT="1"/>
      <dgm:spPr/>
      <dgm:t>
        <a:bodyPr/>
        <a:lstStyle/>
        <a:p>
          <a:pPr algn="just"/>
          <a:r>
            <a:rPr lang="ru-RU" sz="1400" b="1" spc="-10" dirty="0" smtClean="0">
              <a:latin typeface="Cambria Math" pitchFamily="18" charset="0"/>
              <a:ea typeface="Cambria Math" pitchFamily="18" charset="0"/>
              <a:cs typeface="Calibri"/>
            </a:rPr>
            <a:t>Бюджетный</a:t>
          </a:r>
          <a:r>
            <a:rPr lang="ru-RU" sz="1400" b="1" spc="-7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b="1" spc="-10" dirty="0" smtClean="0">
              <a:latin typeface="Cambria Math" pitchFamily="18" charset="0"/>
              <a:ea typeface="Cambria Math" pitchFamily="18" charset="0"/>
              <a:cs typeface="Calibri"/>
            </a:rPr>
            <a:t>процесс - </a:t>
          </a:r>
          <a:r>
            <a:rPr lang="ru-RU" sz="1400" b="0" spc="-10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еятельность </a:t>
          </a:r>
          <a:r>
            <a:rPr lang="ru-RU" sz="1400" dirty="0" smtClean="0">
              <a:latin typeface="Cambria Math" pitchFamily="18" charset="0"/>
              <a:ea typeface="Cambria Math" pitchFamily="18" charset="0"/>
              <a:cs typeface="Calibri"/>
            </a:rPr>
            <a:t>по 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подготовке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проектов 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бюджетов,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утверждению и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исполнению 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бюджетов, 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контролю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за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их исполнением,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осуществлению 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бюджетного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учета, составлению, внешней проверке,  рассмотрению и утверждению 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бюджетной</a:t>
          </a:r>
          <a:r>
            <a:rPr lang="ru-RU" sz="1400" spc="5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отчетности.</a:t>
          </a:r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63412B63-A730-4571-AF61-39D364D0946B}" type="parTrans" cxnId="{244F533F-FD2D-4374-A4F5-9D2FB91C73C5}">
      <dgm:prSet/>
      <dgm:spPr/>
      <dgm:t>
        <a:bodyPr/>
        <a:lstStyle/>
        <a:p>
          <a:endParaRPr lang="ru-RU"/>
        </a:p>
      </dgm:t>
    </dgm:pt>
    <dgm:pt modelId="{7347D1AD-0985-4442-B64F-F15E000217E9}" type="sibTrans" cxnId="{244F533F-FD2D-4374-A4F5-9D2FB91C73C5}">
      <dgm:prSet/>
      <dgm:spPr/>
      <dgm:t>
        <a:bodyPr/>
        <a:lstStyle/>
        <a:p>
          <a:endParaRPr lang="ru-RU"/>
        </a:p>
      </dgm:t>
    </dgm:pt>
    <dgm:pt modelId="{FB22DF39-4FEF-459D-924F-F83D698E1657}">
      <dgm:prSet phldrT="[Текст]" custT="1"/>
      <dgm:spPr/>
      <dgm:t>
        <a:bodyPr/>
        <a:lstStyle/>
        <a:p>
          <a:pPr algn="l"/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F4E54913-CFEB-4ADE-92C8-B7197A6E6D9A}" type="parTrans" cxnId="{09FA813E-6259-46AB-B3A9-B8409D20F2C5}">
      <dgm:prSet/>
      <dgm:spPr/>
      <dgm:t>
        <a:bodyPr/>
        <a:lstStyle/>
        <a:p>
          <a:endParaRPr lang="ru-RU"/>
        </a:p>
      </dgm:t>
    </dgm:pt>
    <dgm:pt modelId="{6D6C5497-F3CE-4305-970A-877D6688CA2C}" type="sibTrans" cxnId="{09FA813E-6259-46AB-B3A9-B8409D20F2C5}">
      <dgm:prSet/>
      <dgm:spPr/>
      <dgm:t>
        <a:bodyPr/>
        <a:lstStyle/>
        <a:p>
          <a:endParaRPr lang="ru-RU"/>
        </a:p>
      </dgm:t>
    </dgm:pt>
    <dgm:pt modelId="{2E77C4AD-D389-49BC-8D23-F157F3AA262E}">
      <dgm:prSet phldrT="[Текст]" custT="1"/>
      <dgm:spPr/>
      <dgm:t>
        <a:bodyPr/>
        <a:lstStyle/>
        <a:p>
          <a:pPr algn="l"/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E82BD947-4FB2-4566-BCFE-C6CFB6CFB8EF}" type="parTrans" cxnId="{1F1ACEDE-88C6-49F1-990C-C872AA22F48B}">
      <dgm:prSet/>
      <dgm:spPr/>
      <dgm:t>
        <a:bodyPr/>
        <a:lstStyle/>
        <a:p>
          <a:endParaRPr lang="ru-RU"/>
        </a:p>
      </dgm:t>
    </dgm:pt>
    <dgm:pt modelId="{3CDB4943-267A-44D4-BCDF-09E0AEE44023}" type="sibTrans" cxnId="{1F1ACEDE-88C6-49F1-990C-C872AA22F48B}">
      <dgm:prSet/>
      <dgm:spPr/>
      <dgm:t>
        <a:bodyPr/>
        <a:lstStyle/>
        <a:p>
          <a:endParaRPr lang="ru-RU"/>
        </a:p>
      </dgm:t>
    </dgm:pt>
    <dgm:pt modelId="{BCFA80F1-3C23-4EBA-91B8-4F3F71AD232A}">
      <dgm:prSet phldrT="[Текст]" custT="1"/>
      <dgm:spPr/>
      <dgm:t>
        <a:bodyPr/>
        <a:lstStyle/>
        <a:p>
          <a:pPr algn="l"/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85F5B38E-F6BD-47F7-8859-D4EFBA9A0F2F}" type="parTrans" cxnId="{B2D12F3D-4FF3-495E-997A-761B0C961957}">
      <dgm:prSet/>
      <dgm:spPr/>
      <dgm:t>
        <a:bodyPr/>
        <a:lstStyle/>
        <a:p>
          <a:endParaRPr lang="ru-RU"/>
        </a:p>
      </dgm:t>
    </dgm:pt>
    <dgm:pt modelId="{06F3B85F-D9F4-4B5B-8CD4-61A8AE3DDBB0}" type="sibTrans" cxnId="{B2D12F3D-4FF3-495E-997A-761B0C961957}">
      <dgm:prSet/>
      <dgm:spPr/>
      <dgm:t>
        <a:bodyPr/>
        <a:lstStyle/>
        <a:p>
          <a:endParaRPr lang="ru-RU"/>
        </a:p>
      </dgm:t>
    </dgm:pt>
    <dgm:pt modelId="{45F2EBCE-46A7-4B1F-9A83-E2EF69C9CF8B}" type="pres">
      <dgm:prSet presAssocID="{EA758132-CD37-4603-8C6B-B61281CD62A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A889A8B-0473-4E60-B3F5-FBC9FA0C0524}" type="pres">
      <dgm:prSet presAssocID="{D0AD8CA6-8F61-4CAB-88E8-38039E349370}" presName="linNode" presStyleCnt="0"/>
      <dgm:spPr/>
    </dgm:pt>
    <dgm:pt modelId="{E262BEB6-CBFA-4E09-9C06-3A7FB09ED2E2}" type="pres">
      <dgm:prSet presAssocID="{D0AD8CA6-8F61-4CAB-88E8-38039E349370}" presName="parentText" presStyleLbl="node1" presStyleIdx="0" presStyleCnt="2" custScaleX="45720" custScaleY="73204" custLinFactNeighborY="-15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11F437-B5F1-4F8E-880E-E03FD9239929}" type="pres">
      <dgm:prSet presAssocID="{D0AD8CA6-8F61-4CAB-88E8-38039E349370}" presName="descendantText" presStyleLbl="alignAccFollowNode1" presStyleIdx="0" presStyleCnt="2" custScaleX="1696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0B5605-5B3A-49FC-912B-1DC5CF3E0889}" type="pres">
      <dgm:prSet presAssocID="{0EA17DE4-E41E-4F5A-8F67-B611514BB924}" presName="sp" presStyleCnt="0"/>
      <dgm:spPr/>
    </dgm:pt>
    <dgm:pt modelId="{2D62A94A-B79D-4919-8D67-EC799B8FF380}" type="pres">
      <dgm:prSet presAssocID="{1A74101E-5D6A-4C3E-AF32-FF1285ADB18F}" presName="linNode" presStyleCnt="0"/>
      <dgm:spPr/>
    </dgm:pt>
    <dgm:pt modelId="{3C3241D5-66B5-400D-BF0A-31F83C4EF791}" type="pres">
      <dgm:prSet presAssocID="{1A74101E-5D6A-4C3E-AF32-FF1285ADB18F}" presName="parentText" presStyleLbl="node1" presStyleIdx="1" presStyleCnt="2" custScaleX="45720" custScaleY="7218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AA7D18-1E8A-48AD-8CAE-D5E26FD484D9}" type="pres">
      <dgm:prSet presAssocID="{1A74101E-5D6A-4C3E-AF32-FF1285ADB18F}" presName="descendantText" presStyleLbl="alignAccFollowNode1" presStyleIdx="1" presStyleCnt="2" custScaleX="167282" custLinFactNeighborX="4" custLinFactNeighborY="1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15D2668-F659-4348-A577-41052C91EF62}" srcId="{1A74101E-5D6A-4C3E-AF32-FF1285ADB18F}" destId="{86BBFCAC-16F2-40E9-A7CA-DC8F972A989C}" srcOrd="5" destOrd="0" parTransId="{CD645369-69B7-472B-A1A0-5652DE78CA0C}" sibTransId="{DB0EF318-3612-4E85-A2E4-A1CDD2586C71}"/>
    <dgm:cxn modelId="{A905464A-1B5C-4219-AC4E-16BB165B666E}" srcId="{1A74101E-5D6A-4C3E-AF32-FF1285ADB18F}" destId="{DEB98D4E-5D2F-4627-8430-1A97A0E562D0}" srcOrd="8" destOrd="0" parTransId="{BA37F55D-7945-4548-A756-BF77FE4F6A5A}" sibTransId="{98FEF3EF-6073-45CD-9ABA-2CEF6AB3ECEF}"/>
    <dgm:cxn modelId="{9B86A165-E814-4078-BFA5-2BA94D5CA500}" type="presOf" srcId="{FB22DF39-4FEF-459D-924F-F83D698E1657}" destId="{0CAA7D18-1E8A-48AD-8CAE-D5E26FD484D9}" srcOrd="0" destOrd="0" presId="urn:microsoft.com/office/officeart/2005/8/layout/vList5"/>
    <dgm:cxn modelId="{DAB8AA49-17FB-4204-8427-5FC715184969}" type="presOf" srcId="{DEB98D4E-5D2F-4627-8430-1A97A0E562D0}" destId="{0CAA7D18-1E8A-48AD-8CAE-D5E26FD484D9}" srcOrd="0" destOrd="8" presId="urn:microsoft.com/office/officeart/2005/8/layout/vList5"/>
    <dgm:cxn modelId="{0B3B04CC-9417-4796-AB8E-4738D0B03F61}" type="presOf" srcId="{D0AD8CA6-8F61-4CAB-88E8-38039E349370}" destId="{E262BEB6-CBFA-4E09-9C06-3A7FB09ED2E2}" srcOrd="0" destOrd="0" presId="urn:microsoft.com/office/officeart/2005/8/layout/vList5"/>
    <dgm:cxn modelId="{1F1ACEDE-88C6-49F1-990C-C872AA22F48B}" srcId="{1A74101E-5D6A-4C3E-AF32-FF1285ADB18F}" destId="{2E77C4AD-D389-49BC-8D23-F157F3AA262E}" srcOrd="1" destOrd="0" parTransId="{E82BD947-4FB2-4566-BCFE-C6CFB6CFB8EF}" sibTransId="{3CDB4943-267A-44D4-BCDF-09E0AEE44023}"/>
    <dgm:cxn modelId="{B2D12F3D-4FF3-495E-997A-761B0C961957}" srcId="{1A74101E-5D6A-4C3E-AF32-FF1285ADB18F}" destId="{BCFA80F1-3C23-4EBA-91B8-4F3F71AD232A}" srcOrd="2" destOrd="0" parTransId="{85F5B38E-F6BD-47F7-8859-D4EFBA9A0F2F}" sibTransId="{06F3B85F-D9F4-4B5B-8CD4-61A8AE3DDBB0}"/>
    <dgm:cxn modelId="{7DE4C749-8ADA-49AB-906B-535B0E2DDA54}" type="presOf" srcId="{1A9ECB71-8F3C-4255-ABD0-CD33C8DC344A}" destId="{0CAA7D18-1E8A-48AD-8CAE-D5E26FD484D9}" srcOrd="0" destOrd="4" presId="urn:microsoft.com/office/officeart/2005/8/layout/vList5"/>
    <dgm:cxn modelId="{09FA813E-6259-46AB-B3A9-B8409D20F2C5}" srcId="{1A74101E-5D6A-4C3E-AF32-FF1285ADB18F}" destId="{FB22DF39-4FEF-459D-924F-F83D698E1657}" srcOrd="0" destOrd="0" parTransId="{F4E54913-CFEB-4ADE-92C8-B7197A6E6D9A}" sibTransId="{6D6C5497-F3CE-4305-970A-877D6688CA2C}"/>
    <dgm:cxn modelId="{DA525B53-9FA3-4AE0-A2CE-1DCF7EB4DF48}" srcId="{1A74101E-5D6A-4C3E-AF32-FF1285ADB18F}" destId="{74E1EE49-7328-4A98-9BBE-FFA5EAE38C3B}" srcOrd="9" destOrd="0" parTransId="{6F6F9D7C-D474-436B-8AF1-5F9D7C413091}" sibTransId="{A8D19FD0-778E-42C3-A4BF-B24D55E2999B}"/>
    <dgm:cxn modelId="{D6F0234F-D171-485D-8FA9-940086903A73}" type="presOf" srcId="{EA758132-CD37-4603-8C6B-B61281CD62AD}" destId="{45F2EBCE-46A7-4B1F-9A83-E2EF69C9CF8B}" srcOrd="0" destOrd="0" presId="urn:microsoft.com/office/officeart/2005/8/layout/vList5"/>
    <dgm:cxn modelId="{B8E4E8F5-68EB-4A26-8E33-6CDAB8D2ACA3}" type="presOf" srcId="{BCFA80F1-3C23-4EBA-91B8-4F3F71AD232A}" destId="{0CAA7D18-1E8A-48AD-8CAE-D5E26FD484D9}" srcOrd="0" destOrd="2" presId="urn:microsoft.com/office/officeart/2005/8/layout/vList5"/>
    <dgm:cxn modelId="{DF37C2F5-D59B-46C7-9BB9-6F8980375CC4}" srcId="{1A74101E-5D6A-4C3E-AF32-FF1285ADB18F}" destId="{CA6C3048-8C25-470C-B71C-90B1815A9281}" srcOrd="6" destOrd="0" parTransId="{AE0BD884-54B0-4144-8069-0107064EE1B4}" sibTransId="{E23761E4-C59D-4653-B872-3289BC9AB538}"/>
    <dgm:cxn modelId="{1A471E4C-9732-4F70-BCA8-E50019B64922}" type="presOf" srcId="{E712349D-9B86-45C8-B323-A96A53B2FA9E}" destId="{0CAA7D18-1E8A-48AD-8CAE-D5E26FD484D9}" srcOrd="0" destOrd="10" presId="urn:microsoft.com/office/officeart/2005/8/layout/vList5"/>
    <dgm:cxn modelId="{244F533F-FD2D-4374-A4F5-9D2FB91C73C5}" srcId="{1A74101E-5D6A-4C3E-AF32-FF1285ADB18F}" destId="{EE4D66C9-9B6F-43CB-BA25-72BBFCA7F4C0}" srcOrd="7" destOrd="0" parTransId="{63412B63-A730-4571-AF61-39D364D0946B}" sibTransId="{7347D1AD-0985-4442-B64F-F15E000217E9}"/>
    <dgm:cxn modelId="{C6A6C040-A222-42BF-B21C-69F1409B2F6D}" type="presOf" srcId="{F007FF33-79FC-4BCE-8042-9E410AC39897}" destId="{0CAA7D18-1E8A-48AD-8CAE-D5E26FD484D9}" srcOrd="0" destOrd="3" presId="urn:microsoft.com/office/officeart/2005/8/layout/vList5"/>
    <dgm:cxn modelId="{CBAF682F-130E-4105-BA73-BFB13727DDA0}" srcId="{EA758132-CD37-4603-8C6B-B61281CD62AD}" destId="{1A74101E-5D6A-4C3E-AF32-FF1285ADB18F}" srcOrd="1" destOrd="0" parTransId="{F56E35F4-1BBB-4A1C-8B36-E0D6C671808D}" sibTransId="{BF49547F-9C15-48CA-A5D8-C9858322539D}"/>
    <dgm:cxn modelId="{EF200BBB-A13F-4B84-8D85-06171D7322B3}" srcId="{1A74101E-5D6A-4C3E-AF32-FF1285ADB18F}" destId="{F007FF33-79FC-4BCE-8042-9E410AC39897}" srcOrd="3" destOrd="0" parTransId="{FF8DC2ED-6762-485C-8915-F8DB7A2201DC}" sibTransId="{811D0160-965D-4520-B938-8AD992A8EEEC}"/>
    <dgm:cxn modelId="{64930120-F9EC-4C28-A6B2-0B81F42B06EC}" srcId="{1A74101E-5D6A-4C3E-AF32-FF1285ADB18F}" destId="{1A9ECB71-8F3C-4255-ABD0-CD33C8DC344A}" srcOrd="4" destOrd="0" parTransId="{5E41D7DB-149D-4357-B572-3E7C1DC6CE42}" sibTransId="{EC098327-A505-4DCA-B52B-F8B3D9A23B6C}"/>
    <dgm:cxn modelId="{81665D9C-3DFC-4D2D-A365-14319DAC122D}" type="presOf" srcId="{CA6C3048-8C25-470C-B71C-90B1815A9281}" destId="{0CAA7D18-1E8A-48AD-8CAE-D5E26FD484D9}" srcOrd="0" destOrd="6" presId="urn:microsoft.com/office/officeart/2005/8/layout/vList5"/>
    <dgm:cxn modelId="{3F21CF54-C048-408A-AB5E-E25364AEA131}" type="presOf" srcId="{44951943-B4B6-4ED0-903A-29D76F89BA73}" destId="{5911F437-B5F1-4F8E-880E-E03FD9239929}" srcOrd="0" destOrd="1" presId="urn:microsoft.com/office/officeart/2005/8/layout/vList5"/>
    <dgm:cxn modelId="{41A935D2-F445-4F80-A614-ED916E88E645}" type="presOf" srcId="{2E77C4AD-D389-49BC-8D23-F157F3AA262E}" destId="{0CAA7D18-1E8A-48AD-8CAE-D5E26FD484D9}" srcOrd="0" destOrd="1" presId="urn:microsoft.com/office/officeart/2005/8/layout/vList5"/>
    <dgm:cxn modelId="{A012CAA4-38B1-4EDF-9A02-51C6F42763EE}" type="presOf" srcId="{12A63A55-291E-4600-B9D0-F99AEB8CF5F9}" destId="{5911F437-B5F1-4F8E-880E-E03FD9239929}" srcOrd="0" destOrd="0" presId="urn:microsoft.com/office/officeart/2005/8/layout/vList5"/>
    <dgm:cxn modelId="{509446B5-D215-49C6-8339-2122BB802CEE}" type="presOf" srcId="{EE4D66C9-9B6F-43CB-BA25-72BBFCA7F4C0}" destId="{0CAA7D18-1E8A-48AD-8CAE-D5E26FD484D9}" srcOrd="0" destOrd="7" presId="urn:microsoft.com/office/officeart/2005/8/layout/vList5"/>
    <dgm:cxn modelId="{8D153F7F-3575-460B-BDED-081A5485414A}" type="presOf" srcId="{74E1EE49-7328-4A98-9BBE-FFA5EAE38C3B}" destId="{0CAA7D18-1E8A-48AD-8CAE-D5E26FD484D9}" srcOrd="0" destOrd="9" presId="urn:microsoft.com/office/officeart/2005/8/layout/vList5"/>
    <dgm:cxn modelId="{F26794A2-B196-4ECB-98FB-6C245FA8A5D8}" srcId="{D0AD8CA6-8F61-4CAB-88E8-38039E349370}" destId="{12A63A55-291E-4600-B9D0-F99AEB8CF5F9}" srcOrd="0" destOrd="0" parTransId="{6C9E1AE0-36FD-4CF1-8228-B57550490960}" sibTransId="{F9119A2D-52D9-454E-8428-7F6F9D817CA3}"/>
    <dgm:cxn modelId="{ADB47DEA-B7E0-45EE-A1D9-97148268275F}" type="presOf" srcId="{1A74101E-5D6A-4C3E-AF32-FF1285ADB18F}" destId="{3C3241D5-66B5-400D-BF0A-31F83C4EF791}" srcOrd="0" destOrd="0" presId="urn:microsoft.com/office/officeart/2005/8/layout/vList5"/>
    <dgm:cxn modelId="{8029ABD5-91FA-442D-B6D6-C6799C50BBE9}" type="presOf" srcId="{86BBFCAC-16F2-40E9-A7CA-DC8F972A989C}" destId="{0CAA7D18-1E8A-48AD-8CAE-D5E26FD484D9}" srcOrd="0" destOrd="5" presId="urn:microsoft.com/office/officeart/2005/8/layout/vList5"/>
    <dgm:cxn modelId="{47B4248A-29E5-4230-85FE-5459B53DCED0}" srcId="{EA758132-CD37-4603-8C6B-B61281CD62AD}" destId="{D0AD8CA6-8F61-4CAB-88E8-38039E349370}" srcOrd="0" destOrd="0" parTransId="{2C746D88-D6EB-40FD-A743-04C4C3D1C1DC}" sibTransId="{0EA17DE4-E41E-4F5A-8F67-B611514BB924}"/>
    <dgm:cxn modelId="{FC8A8192-3415-4D87-9E92-4CA28A5E4DCC}" srcId="{1A74101E-5D6A-4C3E-AF32-FF1285ADB18F}" destId="{E712349D-9B86-45C8-B323-A96A53B2FA9E}" srcOrd="10" destOrd="0" parTransId="{F0F7B6B7-9A05-4972-B802-C676832D5FDC}" sibTransId="{CAC37AF5-0394-4BCE-95FC-0C5862BAD704}"/>
    <dgm:cxn modelId="{5091166F-4E45-431C-A404-EC11C4DE2AE5}" srcId="{D0AD8CA6-8F61-4CAB-88E8-38039E349370}" destId="{44951943-B4B6-4ED0-903A-29D76F89BA73}" srcOrd="1" destOrd="0" parTransId="{F2C70146-505E-409C-834D-F87330E1535C}" sibTransId="{A5A4776E-85DC-4EC1-B109-AE568D873E43}"/>
    <dgm:cxn modelId="{281AE5A0-7DB5-493D-9F9F-BD3E82128866}" type="presParOf" srcId="{45F2EBCE-46A7-4B1F-9A83-E2EF69C9CF8B}" destId="{9A889A8B-0473-4E60-B3F5-FBC9FA0C0524}" srcOrd="0" destOrd="0" presId="urn:microsoft.com/office/officeart/2005/8/layout/vList5"/>
    <dgm:cxn modelId="{453AF07E-10F5-433D-A84E-013784E18EDF}" type="presParOf" srcId="{9A889A8B-0473-4E60-B3F5-FBC9FA0C0524}" destId="{E262BEB6-CBFA-4E09-9C06-3A7FB09ED2E2}" srcOrd="0" destOrd="0" presId="urn:microsoft.com/office/officeart/2005/8/layout/vList5"/>
    <dgm:cxn modelId="{7CFF4D3C-9E72-42F2-81FA-AC87C419DAE9}" type="presParOf" srcId="{9A889A8B-0473-4E60-B3F5-FBC9FA0C0524}" destId="{5911F437-B5F1-4F8E-880E-E03FD9239929}" srcOrd="1" destOrd="0" presId="urn:microsoft.com/office/officeart/2005/8/layout/vList5"/>
    <dgm:cxn modelId="{30BBA591-96B2-4B5E-8A95-8D458C65B73A}" type="presParOf" srcId="{45F2EBCE-46A7-4B1F-9A83-E2EF69C9CF8B}" destId="{B90B5605-5B3A-49FC-912B-1DC5CF3E0889}" srcOrd="1" destOrd="0" presId="urn:microsoft.com/office/officeart/2005/8/layout/vList5"/>
    <dgm:cxn modelId="{B9C91C6F-75E5-448E-9569-A42E6ADCD0D2}" type="presParOf" srcId="{45F2EBCE-46A7-4B1F-9A83-E2EF69C9CF8B}" destId="{2D62A94A-B79D-4919-8D67-EC799B8FF380}" srcOrd="2" destOrd="0" presId="urn:microsoft.com/office/officeart/2005/8/layout/vList5"/>
    <dgm:cxn modelId="{E62740A0-6338-4DBF-AE3F-870D6714F1F3}" type="presParOf" srcId="{2D62A94A-B79D-4919-8D67-EC799B8FF380}" destId="{3C3241D5-66B5-400D-BF0A-31F83C4EF791}" srcOrd="0" destOrd="0" presId="urn:microsoft.com/office/officeart/2005/8/layout/vList5"/>
    <dgm:cxn modelId="{79CE8EEE-F7D0-4DD0-84EF-9E91C79ED2AD}" type="presParOf" srcId="{2D62A94A-B79D-4919-8D67-EC799B8FF380}" destId="{0CAA7D18-1E8A-48AD-8CAE-D5E26FD484D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2C4DF003-99EE-4F21-9706-44C8440FB03E}" type="doc">
      <dgm:prSet loTypeId="urn:microsoft.com/office/officeart/2005/8/layout/chevron1" loCatId="process" qsTypeId="urn:microsoft.com/office/officeart/2005/8/quickstyle/simple3" qsCatId="simple" csTypeId="urn:microsoft.com/office/officeart/2005/8/colors/colorful4" csCatId="colorful" phldr="1"/>
      <dgm:spPr/>
    </dgm:pt>
    <dgm:pt modelId="{E6D9BD8E-79EB-4955-B180-2E0B49720534}">
      <dgm:prSet phldrT="[Текст]" custT="1"/>
      <dgm:spPr/>
      <dgm:t>
        <a:bodyPr/>
        <a:lstStyle/>
        <a:p>
          <a:r>
            <a:rPr lang="ru-RU" sz="1400" b="1" i="1" dirty="0" smtClean="0">
              <a:latin typeface="Times New Roman" pitchFamily="18" charset="0"/>
              <a:cs typeface="Times New Roman" pitchFamily="18" charset="0"/>
            </a:rPr>
            <a:t>Цель: Создание условий для роста благосостояния граждан - получателей мер социальной поддержки;</a:t>
          </a:r>
        </a:p>
        <a:p>
          <a:r>
            <a:rPr lang="ru-RU" sz="1400" b="1" i="1" dirty="0" smtClean="0">
              <a:latin typeface="Times New Roman" pitchFamily="18" charset="0"/>
              <a:cs typeface="Times New Roman" pitchFamily="18" charset="0"/>
            </a:rPr>
            <a:t>Повышение доступности социального обслуживания населения.</a:t>
          </a:r>
          <a:endParaRPr lang="ru-RU" sz="1400" b="1" i="1" dirty="0"/>
        </a:p>
      </dgm:t>
    </dgm:pt>
    <dgm:pt modelId="{B4332B42-E767-4412-8955-00155A3F1C17}" type="parTrans" cxnId="{2A937F8E-679E-40C1-BDE2-954FBEBB0032}">
      <dgm:prSet/>
      <dgm:spPr/>
      <dgm:t>
        <a:bodyPr/>
        <a:lstStyle/>
        <a:p>
          <a:endParaRPr lang="ru-RU"/>
        </a:p>
      </dgm:t>
    </dgm:pt>
    <dgm:pt modelId="{29F8C112-0689-44AC-ACB3-1299A66958C8}" type="sibTrans" cxnId="{2A937F8E-679E-40C1-BDE2-954FBEBB0032}">
      <dgm:prSet/>
      <dgm:spPr/>
      <dgm:t>
        <a:bodyPr/>
        <a:lstStyle/>
        <a:p>
          <a:endParaRPr lang="ru-RU"/>
        </a:p>
      </dgm:t>
    </dgm:pt>
    <dgm:pt modelId="{4AB50D26-D215-44FA-932C-ED430AE4DB17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600" b="1" i="1" dirty="0" smtClean="0">
              <a:latin typeface="Times New Roman" pitchFamily="18" charset="0"/>
              <a:cs typeface="Times New Roman" pitchFamily="18" charset="0"/>
            </a:rPr>
            <a:t>Предусмотрено проектом закона на реализацию мероприятий госпрограммы на 2020-2022 годы  </a:t>
          </a:r>
        </a:p>
      </dgm:t>
    </dgm:pt>
    <dgm:pt modelId="{37302DFF-C156-4642-9659-C0B17CC0001F}" type="parTrans" cxnId="{1DBE8FDD-2C95-4934-AEF6-8E7801EFCF00}">
      <dgm:prSet/>
      <dgm:spPr/>
      <dgm:t>
        <a:bodyPr/>
        <a:lstStyle/>
        <a:p>
          <a:endParaRPr lang="ru-RU"/>
        </a:p>
      </dgm:t>
    </dgm:pt>
    <dgm:pt modelId="{396B3D8A-FC4C-44E9-B057-8CF4612740B7}" type="sibTrans" cxnId="{1DBE8FDD-2C95-4934-AEF6-8E7801EFCF00}">
      <dgm:prSet/>
      <dgm:spPr/>
      <dgm:t>
        <a:bodyPr/>
        <a:lstStyle/>
        <a:p>
          <a:endParaRPr lang="ru-RU"/>
        </a:p>
      </dgm:t>
    </dgm:pt>
    <dgm:pt modelId="{A6B3B3A7-8A81-4EF3-BE4B-04978AA0CEAA}" type="pres">
      <dgm:prSet presAssocID="{2C4DF003-99EE-4F21-9706-44C8440FB03E}" presName="Name0" presStyleCnt="0">
        <dgm:presLayoutVars>
          <dgm:dir/>
          <dgm:animLvl val="lvl"/>
          <dgm:resizeHandles val="exact"/>
        </dgm:presLayoutVars>
      </dgm:prSet>
      <dgm:spPr/>
    </dgm:pt>
    <dgm:pt modelId="{454B2675-D9D8-4EF2-8752-64A0CA77AA1A}" type="pres">
      <dgm:prSet presAssocID="{E6D9BD8E-79EB-4955-B180-2E0B49720534}" presName="parTxOnly" presStyleLbl="node1" presStyleIdx="0" presStyleCnt="2" custScaleY="7777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5C955D-7273-414E-8CB6-F000BFA2D71D}" type="pres">
      <dgm:prSet presAssocID="{29F8C112-0689-44AC-ACB3-1299A66958C8}" presName="parTxOnlySpace" presStyleCnt="0"/>
      <dgm:spPr/>
    </dgm:pt>
    <dgm:pt modelId="{86480AEF-19D6-4409-BA5A-38BC1F1EA1A6}" type="pres">
      <dgm:prSet presAssocID="{4AB50D26-D215-44FA-932C-ED430AE4DB17}" presName="parTxOnly" presStyleLbl="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D830981-BBB8-467E-9B31-41D7C20E9477}" type="presOf" srcId="{2C4DF003-99EE-4F21-9706-44C8440FB03E}" destId="{A6B3B3A7-8A81-4EF3-BE4B-04978AA0CEAA}" srcOrd="0" destOrd="0" presId="urn:microsoft.com/office/officeart/2005/8/layout/chevron1"/>
    <dgm:cxn modelId="{4E9B3392-8044-4AD4-BFC9-DCC99B2245E7}" type="presOf" srcId="{4AB50D26-D215-44FA-932C-ED430AE4DB17}" destId="{86480AEF-19D6-4409-BA5A-38BC1F1EA1A6}" srcOrd="0" destOrd="0" presId="urn:microsoft.com/office/officeart/2005/8/layout/chevron1"/>
    <dgm:cxn modelId="{2A937F8E-679E-40C1-BDE2-954FBEBB0032}" srcId="{2C4DF003-99EE-4F21-9706-44C8440FB03E}" destId="{E6D9BD8E-79EB-4955-B180-2E0B49720534}" srcOrd="0" destOrd="0" parTransId="{B4332B42-E767-4412-8955-00155A3F1C17}" sibTransId="{29F8C112-0689-44AC-ACB3-1299A66958C8}"/>
    <dgm:cxn modelId="{1DBE8FDD-2C95-4934-AEF6-8E7801EFCF00}" srcId="{2C4DF003-99EE-4F21-9706-44C8440FB03E}" destId="{4AB50D26-D215-44FA-932C-ED430AE4DB17}" srcOrd="1" destOrd="0" parTransId="{37302DFF-C156-4642-9659-C0B17CC0001F}" sibTransId="{396B3D8A-FC4C-44E9-B057-8CF4612740B7}"/>
    <dgm:cxn modelId="{1C2AE705-C1D4-408B-9393-65E00E801E34}" type="presOf" srcId="{E6D9BD8E-79EB-4955-B180-2E0B49720534}" destId="{454B2675-D9D8-4EF2-8752-64A0CA77AA1A}" srcOrd="0" destOrd="0" presId="urn:microsoft.com/office/officeart/2005/8/layout/chevron1"/>
    <dgm:cxn modelId="{353F3BCE-04F7-4131-8FCF-D1F0E41A180A}" type="presParOf" srcId="{A6B3B3A7-8A81-4EF3-BE4B-04978AA0CEAA}" destId="{454B2675-D9D8-4EF2-8752-64A0CA77AA1A}" srcOrd="0" destOrd="0" presId="urn:microsoft.com/office/officeart/2005/8/layout/chevron1"/>
    <dgm:cxn modelId="{FE36E1ED-E254-4807-BD5E-9D2DFDA16179}" type="presParOf" srcId="{A6B3B3A7-8A81-4EF3-BE4B-04978AA0CEAA}" destId="{0E5C955D-7273-414E-8CB6-F000BFA2D71D}" srcOrd="1" destOrd="0" presId="urn:microsoft.com/office/officeart/2005/8/layout/chevron1"/>
    <dgm:cxn modelId="{2241A0CD-D3E8-45B7-9395-A2FA1E8B2AF4}" type="presParOf" srcId="{A6B3B3A7-8A81-4EF3-BE4B-04978AA0CEAA}" destId="{86480AEF-19D6-4409-BA5A-38BC1F1EA1A6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F464D17D-2394-4030-82F3-CBD9C17D9E69}" type="doc">
      <dgm:prSet loTypeId="urn:microsoft.com/office/officeart/2005/8/layout/vList5" loCatId="list" qsTypeId="urn:microsoft.com/office/officeart/2005/8/quickstyle/simple2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02DF468F-8047-42F4-86A3-5419F892E40F}">
      <dgm:prSet phldrT="[Текст]" custT="1"/>
      <dgm:spPr/>
      <dgm:t>
        <a:bodyPr/>
        <a:lstStyle/>
        <a:p>
          <a:endParaRPr lang="ru-RU" sz="2000" i="1" dirty="0"/>
        </a:p>
      </dgm:t>
    </dgm:pt>
    <dgm:pt modelId="{1B688E7E-AA93-423C-B39D-91B209F3B4BF}" type="parTrans" cxnId="{3B187E7A-1632-475B-9BF3-41D93739BCA0}">
      <dgm:prSet/>
      <dgm:spPr/>
      <dgm:t>
        <a:bodyPr/>
        <a:lstStyle/>
        <a:p>
          <a:endParaRPr lang="ru-RU"/>
        </a:p>
      </dgm:t>
    </dgm:pt>
    <dgm:pt modelId="{2BAA9678-4EED-485C-8981-B01E3E0FF0ED}" type="sibTrans" cxnId="{3B187E7A-1632-475B-9BF3-41D93739BCA0}">
      <dgm:prSet/>
      <dgm:spPr/>
      <dgm:t>
        <a:bodyPr/>
        <a:lstStyle/>
        <a:p>
          <a:endParaRPr lang="ru-RU"/>
        </a:p>
      </dgm:t>
    </dgm:pt>
    <dgm:pt modelId="{BCB17CFC-9573-4850-A01B-1376A1313564}">
      <dgm:prSet phldrT="[Текст]" custT="1"/>
      <dgm:spPr/>
      <dgm:t>
        <a:bodyPr/>
        <a:lstStyle/>
        <a:p>
          <a:endParaRPr lang="ru-RU" sz="2000" dirty="0">
            <a:latin typeface="+mn-lt"/>
          </a:endParaRPr>
        </a:p>
      </dgm:t>
    </dgm:pt>
    <dgm:pt modelId="{F2A8F8B0-43C3-42AA-A586-96219ACD0DBF}" type="parTrans" cxnId="{17CB8345-53C0-4AD7-AA63-6082CC7584DE}">
      <dgm:prSet/>
      <dgm:spPr/>
      <dgm:t>
        <a:bodyPr/>
        <a:lstStyle/>
        <a:p>
          <a:endParaRPr lang="ru-RU"/>
        </a:p>
      </dgm:t>
    </dgm:pt>
    <dgm:pt modelId="{2D85A1C5-223D-42E3-BE4B-49E9F4D977EC}" type="sibTrans" cxnId="{17CB8345-53C0-4AD7-AA63-6082CC7584DE}">
      <dgm:prSet/>
      <dgm:spPr/>
      <dgm:t>
        <a:bodyPr/>
        <a:lstStyle/>
        <a:p>
          <a:endParaRPr lang="ru-RU"/>
        </a:p>
      </dgm:t>
    </dgm:pt>
    <dgm:pt modelId="{35568D01-669F-41F1-BCE4-3F75CC98B87D}">
      <dgm:prSet phldrT="[Текст]" custT="1"/>
      <dgm:spPr/>
      <dgm:t>
        <a:bodyPr/>
        <a:lstStyle/>
        <a:p>
          <a:endParaRPr lang="ru-RU" sz="2000" dirty="0">
            <a:latin typeface="+mj-lt"/>
          </a:endParaRPr>
        </a:p>
      </dgm:t>
    </dgm:pt>
    <dgm:pt modelId="{960ADFDE-61C9-4774-8249-9554F45FB76D}" type="parTrans" cxnId="{F6E8C675-DEA7-4F45-A534-C3AE95CB00DF}">
      <dgm:prSet/>
      <dgm:spPr/>
      <dgm:t>
        <a:bodyPr/>
        <a:lstStyle/>
        <a:p>
          <a:endParaRPr lang="ru-RU"/>
        </a:p>
      </dgm:t>
    </dgm:pt>
    <dgm:pt modelId="{3AE232CA-698D-41BA-BC9D-F14FBE47A59B}" type="sibTrans" cxnId="{F6E8C675-DEA7-4F45-A534-C3AE95CB00DF}">
      <dgm:prSet/>
      <dgm:spPr/>
      <dgm:t>
        <a:bodyPr/>
        <a:lstStyle/>
        <a:p>
          <a:endParaRPr lang="ru-RU"/>
        </a:p>
      </dgm:t>
    </dgm:pt>
    <dgm:pt modelId="{67F1DAEF-A81D-4479-826F-C47495966078}">
      <dgm:prSet phldrT="[Текст]" phldr="1"/>
      <dgm:spPr/>
      <dgm:t>
        <a:bodyPr/>
        <a:lstStyle/>
        <a:p>
          <a:endParaRPr lang="ru-RU" dirty="0"/>
        </a:p>
      </dgm:t>
    </dgm:pt>
    <dgm:pt modelId="{F9F64749-26B7-4823-A171-69BBC984BFEC}" type="sibTrans" cxnId="{A2DE039B-B821-4C49-A838-8F2C7CA8E1D5}">
      <dgm:prSet/>
      <dgm:spPr/>
      <dgm:t>
        <a:bodyPr/>
        <a:lstStyle/>
        <a:p>
          <a:endParaRPr lang="ru-RU"/>
        </a:p>
      </dgm:t>
    </dgm:pt>
    <dgm:pt modelId="{D4B4CB13-FDF7-4576-885E-E75D92E03CB8}" type="parTrans" cxnId="{A2DE039B-B821-4C49-A838-8F2C7CA8E1D5}">
      <dgm:prSet/>
      <dgm:spPr/>
      <dgm:t>
        <a:bodyPr/>
        <a:lstStyle/>
        <a:p>
          <a:endParaRPr lang="ru-RU"/>
        </a:p>
      </dgm:t>
    </dgm:pt>
    <dgm:pt modelId="{EDDB4E3B-1551-4139-86F5-6FF4C385B130}">
      <dgm:prSet phldrT="[Текст]" phldr="1"/>
      <dgm:spPr/>
      <dgm:t>
        <a:bodyPr/>
        <a:lstStyle/>
        <a:p>
          <a:endParaRPr lang="ru-RU" dirty="0"/>
        </a:p>
      </dgm:t>
    </dgm:pt>
    <dgm:pt modelId="{5FEAE477-5113-476C-8C80-441535145D81}" type="sibTrans" cxnId="{13567674-625C-4034-B9CB-EC08A0E39574}">
      <dgm:prSet/>
      <dgm:spPr/>
      <dgm:t>
        <a:bodyPr/>
        <a:lstStyle/>
        <a:p>
          <a:endParaRPr lang="ru-RU"/>
        </a:p>
      </dgm:t>
    </dgm:pt>
    <dgm:pt modelId="{6AAAB4A6-CFE9-429F-A330-BB2E7C306163}" type="parTrans" cxnId="{13567674-625C-4034-B9CB-EC08A0E39574}">
      <dgm:prSet/>
      <dgm:spPr/>
      <dgm:t>
        <a:bodyPr/>
        <a:lstStyle/>
        <a:p>
          <a:endParaRPr lang="ru-RU"/>
        </a:p>
      </dgm:t>
    </dgm:pt>
    <dgm:pt modelId="{C54DDBE6-3C98-42E6-B83A-90904356FA91}">
      <dgm:prSet phldrT="[Текст]" phldr="1"/>
      <dgm:spPr/>
      <dgm:t>
        <a:bodyPr/>
        <a:lstStyle/>
        <a:p>
          <a:endParaRPr lang="ru-RU" dirty="0"/>
        </a:p>
      </dgm:t>
    </dgm:pt>
    <dgm:pt modelId="{0FCA54C5-D006-470D-B0BE-14ACA52E112C}" type="sibTrans" cxnId="{621D92C0-7C9B-4CD4-9056-F4DD65A354D9}">
      <dgm:prSet/>
      <dgm:spPr/>
      <dgm:t>
        <a:bodyPr/>
        <a:lstStyle/>
        <a:p>
          <a:endParaRPr lang="ru-RU"/>
        </a:p>
      </dgm:t>
    </dgm:pt>
    <dgm:pt modelId="{9BC7FD0E-447B-422F-BF60-9946B5F1D6F9}" type="parTrans" cxnId="{621D92C0-7C9B-4CD4-9056-F4DD65A354D9}">
      <dgm:prSet/>
      <dgm:spPr/>
      <dgm:t>
        <a:bodyPr/>
        <a:lstStyle/>
        <a:p>
          <a:endParaRPr lang="ru-RU"/>
        </a:p>
      </dgm:t>
    </dgm:pt>
    <dgm:pt modelId="{501847BB-FE67-4F7A-9430-BB27DB57DC88}">
      <dgm:prSet phldrT="[Текст]" phldr="1"/>
      <dgm:spPr/>
      <dgm:t>
        <a:bodyPr/>
        <a:lstStyle/>
        <a:p>
          <a:endParaRPr lang="ru-RU" dirty="0"/>
        </a:p>
      </dgm:t>
    </dgm:pt>
    <dgm:pt modelId="{2B1A8956-564D-40DA-9C4E-A87917A4D6D6}" type="sibTrans" cxnId="{6BBAC396-5D77-4B3A-8767-3141E15532E8}">
      <dgm:prSet/>
      <dgm:spPr/>
      <dgm:t>
        <a:bodyPr/>
        <a:lstStyle/>
        <a:p>
          <a:endParaRPr lang="ru-RU"/>
        </a:p>
      </dgm:t>
    </dgm:pt>
    <dgm:pt modelId="{E5C22542-0B73-41BE-8860-2F542927162B}" type="parTrans" cxnId="{6BBAC396-5D77-4B3A-8767-3141E15532E8}">
      <dgm:prSet/>
      <dgm:spPr/>
      <dgm:t>
        <a:bodyPr/>
        <a:lstStyle/>
        <a:p>
          <a:endParaRPr lang="ru-RU"/>
        </a:p>
      </dgm:t>
    </dgm:pt>
    <dgm:pt modelId="{880FB8A3-4705-4414-ABB2-173D17A3B893}">
      <dgm:prSet phldrT="[Текст]" phldr="1"/>
      <dgm:spPr/>
      <dgm:t>
        <a:bodyPr/>
        <a:lstStyle/>
        <a:p>
          <a:endParaRPr lang="ru-RU" dirty="0"/>
        </a:p>
      </dgm:t>
    </dgm:pt>
    <dgm:pt modelId="{44B4D837-A7B3-42E4-8A13-7E29842CD10F}" type="sibTrans" cxnId="{44DD27B3-AF46-46D8-8184-98C6755E6B91}">
      <dgm:prSet/>
      <dgm:spPr/>
      <dgm:t>
        <a:bodyPr/>
        <a:lstStyle/>
        <a:p>
          <a:endParaRPr lang="ru-RU"/>
        </a:p>
      </dgm:t>
    </dgm:pt>
    <dgm:pt modelId="{E13605B4-D6D0-4A67-943B-A29E0C8DEE56}" type="parTrans" cxnId="{44DD27B3-AF46-46D8-8184-98C6755E6B91}">
      <dgm:prSet/>
      <dgm:spPr/>
      <dgm:t>
        <a:bodyPr/>
        <a:lstStyle/>
        <a:p>
          <a:endParaRPr lang="ru-RU"/>
        </a:p>
      </dgm:t>
    </dgm:pt>
    <dgm:pt modelId="{75ED9B77-3536-4F7C-8A9A-97C2DEBAF569}" type="pres">
      <dgm:prSet presAssocID="{F464D17D-2394-4030-82F3-CBD9C17D9E6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40F1D52-DE4B-42BB-ABA9-DC2123F9A01F}" type="pres">
      <dgm:prSet presAssocID="{02DF468F-8047-42F4-86A3-5419F892E40F}" presName="linNode" presStyleCnt="0"/>
      <dgm:spPr/>
    </dgm:pt>
    <dgm:pt modelId="{E5C093F5-97C4-4F35-8430-E632C38864BA}" type="pres">
      <dgm:prSet presAssocID="{02DF468F-8047-42F4-86A3-5419F892E40F}" presName="parentText" presStyleLbl="node1" presStyleIdx="0" presStyleCnt="3" custScaleY="70572" custLinFactNeighborX="1291" custLinFactNeighborY="-15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154BD3-2095-42F6-A47C-26051AD0DDAE}" type="pres">
      <dgm:prSet presAssocID="{02DF468F-8047-42F4-86A3-5419F892E40F}" presName="descendantText" presStyleLbl="alignAccFollowNode1" presStyleIdx="0" presStyleCnt="3" custLinFactNeighborY="-3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AF84C6-EDB5-45E8-B53E-EC95E95D8877}" type="pres">
      <dgm:prSet presAssocID="{2BAA9678-4EED-485C-8981-B01E3E0FF0ED}" presName="sp" presStyleCnt="0"/>
      <dgm:spPr/>
    </dgm:pt>
    <dgm:pt modelId="{EE6EBBB9-2097-4156-835E-FE877A0C08AE}" type="pres">
      <dgm:prSet presAssocID="{BCB17CFC-9573-4850-A01B-1376A1313564}" presName="linNode" presStyleCnt="0"/>
      <dgm:spPr/>
    </dgm:pt>
    <dgm:pt modelId="{C1741EFB-8C00-405F-8033-91B9D8C1D815}" type="pres">
      <dgm:prSet presAssocID="{BCB17CFC-9573-4850-A01B-1376A1313564}" presName="parentText" presStyleLbl="node1" presStyleIdx="1" presStyleCnt="3" custScaleY="7541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2D22BC-6986-4C08-BA60-32361D9BA828}" type="pres">
      <dgm:prSet presAssocID="{BCB17CFC-9573-4850-A01B-1376A1313564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D14DD2-0EDB-45F0-9B4F-F245913945C7}" type="pres">
      <dgm:prSet presAssocID="{2D85A1C5-223D-42E3-BE4B-49E9F4D977EC}" presName="sp" presStyleCnt="0"/>
      <dgm:spPr/>
    </dgm:pt>
    <dgm:pt modelId="{A1DE4091-513F-4AD4-9158-E10189C5DE6E}" type="pres">
      <dgm:prSet presAssocID="{35568D01-669F-41F1-BCE4-3F75CC98B87D}" presName="linNode" presStyleCnt="0"/>
      <dgm:spPr/>
    </dgm:pt>
    <dgm:pt modelId="{7C52A7A6-0FF7-4CC7-8AE5-EBD5322C7172}" type="pres">
      <dgm:prSet presAssocID="{35568D01-669F-41F1-BCE4-3F75CC98B87D}" presName="parentText" presStyleLbl="node1" presStyleIdx="2" presStyleCnt="3" custScaleY="78325" custLinFactNeighborY="86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01D77F-B197-4AD8-A75D-C6F1B4409C51}" type="pres">
      <dgm:prSet presAssocID="{35568D01-669F-41F1-BCE4-3F75CC98B87D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6E8C675-DEA7-4F45-A534-C3AE95CB00DF}" srcId="{F464D17D-2394-4030-82F3-CBD9C17D9E69}" destId="{35568D01-669F-41F1-BCE4-3F75CC98B87D}" srcOrd="2" destOrd="0" parTransId="{960ADFDE-61C9-4774-8249-9554F45FB76D}" sibTransId="{3AE232CA-698D-41BA-BC9D-F14FBE47A59B}"/>
    <dgm:cxn modelId="{053A8815-7112-462A-B5CA-0046EFB65337}" type="presOf" srcId="{F464D17D-2394-4030-82F3-CBD9C17D9E69}" destId="{75ED9B77-3536-4F7C-8A9A-97C2DEBAF569}" srcOrd="0" destOrd="0" presId="urn:microsoft.com/office/officeart/2005/8/layout/vList5"/>
    <dgm:cxn modelId="{D4D5A51D-FF1B-4854-8349-2266FA2194D1}" type="presOf" srcId="{02DF468F-8047-42F4-86A3-5419F892E40F}" destId="{E5C093F5-97C4-4F35-8430-E632C38864BA}" srcOrd="0" destOrd="0" presId="urn:microsoft.com/office/officeart/2005/8/layout/vList5"/>
    <dgm:cxn modelId="{A2DE039B-B821-4C49-A838-8F2C7CA8E1D5}" srcId="{02DF468F-8047-42F4-86A3-5419F892E40F}" destId="{67F1DAEF-A81D-4479-826F-C47495966078}" srcOrd="0" destOrd="0" parTransId="{D4B4CB13-FDF7-4576-885E-E75D92E03CB8}" sibTransId="{F9F64749-26B7-4823-A171-69BBC984BFEC}"/>
    <dgm:cxn modelId="{3B187E7A-1632-475B-9BF3-41D93739BCA0}" srcId="{F464D17D-2394-4030-82F3-CBD9C17D9E69}" destId="{02DF468F-8047-42F4-86A3-5419F892E40F}" srcOrd="0" destOrd="0" parTransId="{1B688E7E-AA93-423C-B39D-91B209F3B4BF}" sibTransId="{2BAA9678-4EED-485C-8981-B01E3E0FF0ED}"/>
    <dgm:cxn modelId="{621D92C0-7C9B-4CD4-9056-F4DD65A354D9}" srcId="{BCB17CFC-9573-4850-A01B-1376A1313564}" destId="{C54DDBE6-3C98-42E6-B83A-90904356FA91}" srcOrd="0" destOrd="0" parTransId="{9BC7FD0E-447B-422F-BF60-9946B5F1D6F9}" sibTransId="{0FCA54C5-D006-470D-B0BE-14ACA52E112C}"/>
    <dgm:cxn modelId="{B324955D-28D7-4657-A76E-5A7BB3C45C80}" type="presOf" srcId="{BCB17CFC-9573-4850-A01B-1376A1313564}" destId="{C1741EFB-8C00-405F-8033-91B9D8C1D815}" srcOrd="0" destOrd="0" presId="urn:microsoft.com/office/officeart/2005/8/layout/vList5"/>
    <dgm:cxn modelId="{3FBF11C3-82F3-4978-9D4F-84CCE7AF2D5D}" type="presOf" srcId="{501847BB-FE67-4F7A-9430-BB27DB57DC88}" destId="{DE01D77F-B197-4AD8-A75D-C6F1B4409C51}" srcOrd="0" destOrd="1" presId="urn:microsoft.com/office/officeart/2005/8/layout/vList5"/>
    <dgm:cxn modelId="{44DD27B3-AF46-46D8-8184-98C6755E6B91}" srcId="{35568D01-669F-41F1-BCE4-3F75CC98B87D}" destId="{880FB8A3-4705-4414-ABB2-173D17A3B893}" srcOrd="0" destOrd="0" parTransId="{E13605B4-D6D0-4A67-943B-A29E0C8DEE56}" sibTransId="{44B4D837-A7B3-42E4-8A13-7E29842CD10F}"/>
    <dgm:cxn modelId="{CF612273-B61C-49E2-9AED-AF04FDE62663}" type="presOf" srcId="{C54DDBE6-3C98-42E6-B83A-90904356FA91}" destId="{C12D22BC-6986-4C08-BA60-32361D9BA828}" srcOrd="0" destOrd="0" presId="urn:microsoft.com/office/officeart/2005/8/layout/vList5"/>
    <dgm:cxn modelId="{1901FC28-2A7D-4CC9-830A-0D587806E263}" type="presOf" srcId="{880FB8A3-4705-4414-ABB2-173D17A3B893}" destId="{DE01D77F-B197-4AD8-A75D-C6F1B4409C51}" srcOrd="0" destOrd="0" presId="urn:microsoft.com/office/officeart/2005/8/layout/vList5"/>
    <dgm:cxn modelId="{6BBAC396-5D77-4B3A-8767-3141E15532E8}" srcId="{35568D01-669F-41F1-BCE4-3F75CC98B87D}" destId="{501847BB-FE67-4F7A-9430-BB27DB57DC88}" srcOrd="1" destOrd="0" parTransId="{E5C22542-0B73-41BE-8860-2F542927162B}" sibTransId="{2B1A8956-564D-40DA-9C4E-A87917A4D6D6}"/>
    <dgm:cxn modelId="{8927105A-93A7-4E47-B629-BBAAF21C0738}" type="presOf" srcId="{67F1DAEF-A81D-4479-826F-C47495966078}" destId="{DE154BD3-2095-42F6-A47C-26051AD0DDAE}" srcOrd="0" destOrd="0" presId="urn:microsoft.com/office/officeart/2005/8/layout/vList5"/>
    <dgm:cxn modelId="{17CB8345-53C0-4AD7-AA63-6082CC7584DE}" srcId="{F464D17D-2394-4030-82F3-CBD9C17D9E69}" destId="{BCB17CFC-9573-4850-A01B-1376A1313564}" srcOrd="1" destOrd="0" parTransId="{F2A8F8B0-43C3-42AA-A586-96219ACD0DBF}" sibTransId="{2D85A1C5-223D-42E3-BE4B-49E9F4D977EC}"/>
    <dgm:cxn modelId="{F9CC1525-93F5-4432-A70C-F3ACE08B994E}" type="presOf" srcId="{35568D01-669F-41F1-BCE4-3F75CC98B87D}" destId="{7C52A7A6-0FF7-4CC7-8AE5-EBD5322C7172}" srcOrd="0" destOrd="0" presId="urn:microsoft.com/office/officeart/2005/8/layout/vList5"/>
    <dgm:cxn modelId="{13567674-625C-4034-B9CB-EC08A0E39574}" srcId="{BCB17CFC-9573-4850-A01B-1376A1313564}" destId="{EDDB4E3B-1551-4139-86F5-6FF4C385B130}" srcOrd="1" destOrd="0" parTransId="{6AAAB4A6-CFE9-429F-A330-BB2E7C306163}" sibTransId="{5FEAE477-5113-476C-8C80-441535145D81}"/>
    <dgm:cxn modelId="{D72DEBEF-7CF2-4F86-ABC0-2B3A61310434}" type="presOf" srcId="{EDDB4E3B-1551-4139-86F5-6FF4C385B130}" destId="{C12D22BC-6986-4C08-BA60-32361D9BA828}" srcOrd="0" destOrd="1" presId="urn:microsoft.com/office/officeart/2005/8/layout/vList5"/>
    <dgm:cxn modelId="{114DDF11-FA10-481E-89F2-5D3579CC5A71}" type="presParOf" srcId="{75ED9B77-3536-4F7C-8A9A-97C2DEBAF569}" destId="{B40F1D52-DE4B-42BB-ABA9-DC2123F9A01F}" srcOrd="0" destOrd="0" presId="urn:microsoft.com/office/officeart/2005/8/layout/vList5"/>
    <dgm:cxn modelId="{4F745263-A98B-4CC2-A79D-D98BF95FA8FE}" type="presParOf" srcId="{B40F1D52-DE4B-42BB-ABA9-DC2123F9A01F}" destId="{E5C093F5-97C4-4F35-8430-E632C38864BA}" srcOrd="0" destOrd="0" presId="urn:microsoft.com/office/officeart/2005/8/layout/vList5"/>
    <dgm:cxn modelId="{7D44E633-F0A8-4014-BC62-E5F9082382C6}" type="presParOf" srcId="{B40F1D52-DE4B-42BB-ABA9-DC2123F9A01F}" destId="{DE154BD3-2095-42F6-A47C-26051AD0DDAE}" srcOrd="1" destOrd="0" presId="urn:microsoft.com/office/officeart/2005/8/layout/vList5"/>
    <dgm:cxn modelId="{9AA14F99-D448-47E6-8ADC-9BB126F95932}" type="presParOf" srcId="{75ED9B77-3536-4F7C-8A9A-97C2DEBAF569}" destId="{96AF84C6-EDB5-45E8-B53E-EC95E95D8877}" srcOrd="1" destOrd="0" presId="urn:microsoft.com/office/officeart/2005/8/layout/vList5"/>
    <dgm:cxn modelId="{28812215-7BFA-4E93-BEEA-C5D99691EB3F}" type="presParOf" srcId="{75ED9B77-3536-4F7C-8A9A-97C2DEBAF569}" destId="{EE6EBBB9-2097-4156-835E-FE877A0C08AE}" srcOrd="2" destOrd="0" presId="urn:microsoft.com/office/officeart/2005/8/layout/vList5"/>
    <dgm:cxn modelId="{BAC96CE1-91F6-4B66-9478-2BD62331260D}" type="presParOf" srcId="{EE6EBBB9-2097-4156-835E-FE877A0C08AE}" destId="{C1741EFB-8C00-405F-8033-91B9D8C1D815}" srcOrd="0" destOrd="0" presId="urn:microsoft.com/office/officeart/2005/8/layout/vList5"/>
    <dgm:cxn modelId="{D8D9FCA8-DD12-4E19-98B6-967073C3E7F7}" type="presParOf" srcId="{EE6EBBB9-2097-4156-835E-FE877A0C08AE}" destId="{C12D22BC-6986-4C08-BA60-32361D9BA828}" srcOrd="1" destOrd="0" presId="urn:microsoft.com/office/officeart/2005/8/layout/vList5"/>
    <dgm:cxn modelId="{0BA7843F-2C20-4ABB-900F-26D035E68B82}" type="presParOf" srcId="{75ED9B77-3536-4F7C-8A9A-97C2DEBAF569}" destId="{ECD14DD2-0EDB-45F0-9B4F-F245913945C7}" srcOrd="3" destOrd="0" presId="urn:microsoft.com/office/officeart/2005/8/layout/vList5"/>
    <dgm:cxn modelId="{CB1F3A9C-E184-4E89-83DC-0C348D88F1E1}" type="presParOf" srcId="{75ED9B77-3536-4F7C-8A9A-97C2DEBAF569}" destId="{A1DE4091-513F-4AD4-9158-E10189C5DE6E}" srcOrd="4" destOrd="0" presId="urn:microsoft.com/office/officeart/2005/8/layout/vList5"/>
    <dgm:cxn modelId="{1DFB0529-5C6F-4CEE-BA45-C78F77CA3245}" type="presParOf" srcId="{A1DE4091-513F-4AD4-9158-E10189C5DE6E}" destId="{7C52A7A6-0FF7-4CC7-8AE5-EBD5322C7172}" srcOrd="0" destOrd="0" presId="urn:microsoft.com/office/officeart/2005/8/layout/vList5"/>
    <dgm:cxn modelId="{B0B7FCC7-11DE-461E-9C4F-677E6CB80BAC}" type="presParOf" srcId="{A1DE4091-513F-4AD4-9158-E10189C5DE6E}" destId="{DE01D77F-B197-4AD8-A75D-C6F1B4409C5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2C4DF003-99EE-4F21-9706-44C8440FB03E}" type="doc">
      <dgm:prSet loTypeId="urn:microsoft.com/office/officeart/2005/8/layout/chevron1" loCatId="process" qsTypeId="urn:microsoft.com/office/officeart/2005/8/quickstyle/simple3" qsCatId="simple" csTypeId="urn:microsoft.com/office/officeart/2005/8/colors/accent2_2" csCatId="accent2" phldr="1"/>
      <dgm:spPr/>
    </dgm:pt>
    <dgm:pt modelId="{E6D9BD8E-79EB-4955-B180-2E0B49720534}">
      <dgm:prSet phldrT="[Текст]"/>
      <dgm:spPr/>
      <dgm:t>
        <a:bodyPr/>
        <a:lstStyle/>
        <a:p>
          <a:r>
            <a:rPr lang="ru-RU" i="1" dirty="0" smtClean="0">
              <a:latin typeface="Times New Roman" pitchFamily="18" charset="0"/>
              <a:cs typeface="Times New Roman" pitchFamily="18" charset="0"/>
            </a:rPr>
            <a:t>Цель: Повышение доступности качественного образования, соответствующего требованиям инновационного развития экономики, современным потребностям общества и каждого гражданина;</a:t>
          </a:r>
        </a:p>
        <a:p>
          <a:r>
            <a:rPr lang="ru-RU" i="1" dirty="0" smtClean="0">
              <a:latin typeface="Times New Roman" pitchFamily="18" charset="0"/>
              <a:cs typeface="Times New Roman" pitchFamily="18" charset="0"/>
            </a:rPr>
            <a:t>создание условий для успешной социализации и самореализации обучающихся</a:t>
          </a:r>
          <a:endParaRPr lang="ru-RU" dirty="0"/>
        </a:p>
      </dgm:t>
    </dgm:pt>
    <dgm:pt modelId="{B4332B42-E767-4412-8955-00155A3F1C17}" type="parTrans" cxnId="{2A937F8E-679E-40C1-BDE2-954FBEBB0032}">
      <dgm:prSet/>
      <dgm:spPr/>
      <dgm:t>
        <a:bodyPr/>
        <a:lstStyle/>
        <a:p>
          <a:endParaRPr lang="ru-RU"/>
        </a:p>
      </dgm:t>
    </dgm:pt>
    <dgm:pt modelId="{29F8C112-0689-44AC-ACB3-1299A66958C8}" type="sibTrans" cxnId="{2A937F8E-679E-40C1-BDE2-954FBEBB0032}">
      <dgm:prSet/>
      <dgm:spPr/>
      <dgm:t>
        <a:bodyPr/>
        <a:lstStyle/>
        <a:p>
          <a:endParaRPr lang="ru-RU"/>
        </a:p>
      </dgm:t>
    </dgm:pt>
    <dgm:pt modelId="{A6B3B3A7-8A81-4EF3-BE4B-04978AA0CEAA}" type="pres">
      <dgm:prSet presAssocID="{2C4DF003-99EE-4F21-9706-44C8440FB03E}" presName="Name0" presStyleCnt="0">
        <dgm:presLayoutVars>
          <dgm:dir/>
          <dgm:animLvl val="lvl"/>
          <dgm:resizeHandles val="exact"/>
        </dgm:presLayoutVars>
      </dgm:prSet>
      <dgm:spPr/>
    </dgm:pt>
    <dgm:pt modelId="{454B2675-D9D8-4EF2-8752-64A0CA77AA1A}" type="pres">
      <dgm:prSet presAssocID="{E6D9BD8E-79EB-4955-B180-2E0B49720534}" presName="parTxOnly" presStyleLbl="node1" presStyleIdx="0" presStyleCnt="1" custScaleY="7777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C436A16-495F-45F0-8915-BBA7A5947867}" type="presOf" srcId="{E6D9BD8E-79EB-4955-B180-2E0B49720534}" destId="{454B2675-D9D8-4EF2-8752-64A0CA77AA1A}" srcOrd="0" destOrd="0" presId="urn:microsoft.com/office/officeart/2005/8/layout/chevron1"/>
    <dgm:cxn modelId="{2C706B2A-F9D2-4D4F-80D2-7670CCCCF4AD}" type="presOf" srcId="{2C4DF003-99EE-4F21-9706-44C8440FB03E}" destId="{A6B3B3A7-8A81-4EF3-BE4B-04978AA0CEAA}" srcOrd="0" destOrd="0" presId="urn:microsoft.com/office/officeart/2005/8/layout/chevron1"/>
    <dgm:cxn modelId="{2A937F8E-679E-40C1-BDE2-954FBEBB0032}" srcId="{2C4DF003-99EE-4F21-9706-44C8440FB03E}" destId="{E6D9BD8E-79EB-4955-B180-2E0B49720534}" srcOrd="0" destOrd="0" parTransId="{B4332B42-E767-4412-8955-00155A3F1C17}" sibTransId="{29F8C112-0689-44AC-ACB3-1299A66958C8}"/>
    <dgm:cxn modelId="{F64CF8BB-F838-46A5-ABA6-B26F55A5B25D}" type="presParOf" srcId="{A6B3B3A7-8A81-4EF3-BE4B-04978AA0CEAA}" destId="{454B2675-D9D8-4EF2-8752-64A0CA77AA1A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F464D17D-2394-4030-82F3-CBD9C17D9E69}" type="doc">
      <dgm:prSet loTypeId="urn:microsoft.com/office/officeart/2005/8/layout/vList5" loCatId="list" qsTypeId="urn:microsoft.com/office/officeart/2005/8/quickstyle/simple5" qsCatId="simple" csTypeId="urn:microsoft.com/office/officeart/2005/8/colors/accent6_3" csCatId="accent6" phldr="1"/>
      <dgm:spPr/>
      <dgm:t>
        <a:bodyPr/>
        <a:lstStyle/>
        <a:p>
          <a:endParaRPr lang="ru-RU"/>
        </a:p>
      </dgm:t>
    </dgm:pt>
    <dgm:pt modelId="{02DF468F-8047-42F4-86A3-5419F892E40F}">
      <dgm:prSet phldrT="[Текст]" custT="1"/>
      <dgm:spPr/>
      <dgm:t>
        <a:bodyPr/>
        <a:lstStyle/>
        <a:p>
          <a:r>
            <a:rPr lang="ru-RU" sz="1400" b="1" i="1" dirty="0" smtClean="0"/>
            <a:t>Индекс производства продукции сельского хозяйства в хозяйствах всех категорий (в сопоставимых ценах)</a:t>
          </a:r>
          <a:endParaRPr lang="ru-RU" sz="1400" b="1" i="1" dirty="0"/>
        </a:p>
      </dgm:t>
    </dgm:pt>
    <dgm:pt modelId="{1B688E7E-AA93-423C-B39D-91B209F3B4BF}" type="parTrans" cxnId="{3B187E7A-1632-475B-9BF3-41D93739BCA0}">
      <dgm:prSet/>
      <dgm:spPr/>
      <dgm:t>
        <a:bodyPr/>
        <a:lstStyle/>
        <a:p>
          <a:endParaRPr lang="ru-RU"/>
        </a:p>
      </dgm:t>
    </dgm:pt>
    <dgm:pt modelId="{2BAA9678-4EED-485C-8981-B01E3E0FF0ED}" type="sibTrans" cxnId="{3B187E7A-1632-475B-9BF3-41D93739BCA0}">
      <dgm:prSet/>
      <dgm:spPr/>
      <dgm:t>
        <a:bodyPr/>
        <a:lstStyle/>
        <a:p>
          <a:endParaRPr lang="ru-RU"/>
        </a:p>
      </dgm:t>
    </dgm:pt>
    <dgm:pt modelId="{BCB17CFC-9573-4850-A01B-1376A1313564}">
      <dgm:prSet phldrT="[Текст]" custT="1"/>
      <dgm:spPr/>
      <dgm:t>
        <a:bodyPr/>
        <a:lstStyle/>
        <a:p>
          <a:r>
            <a:rPr kumimoji="0" lang="ru-RU" sz="1400" b="1" i="1" dirty="0" smtClean="0">
              <a:solidFill>
                <a:schemeClr val="bg1"/>
              </a:solidFill>
              <a:latin typeface="Times New Roman" pitchFamily="18" charset="0"/>
              <a:ea typeface="Times New Roman"/>
              <a:cs typeface="Times New Roman" pitchFamily="18" charset="0"/>
            </a:rPr>
            <a:t>Индекс производства продукции растениеводства в хозяйствах всех категорий (в сопоставимых ценах, % к предыдущему году</a:t>
          </a:r>
          <a:endParaRPr lang="ru-RU" sz="1400" b="1" i="1" dirty="0">
            <a:solidFill>
              <a:schemeClr val="bg1"/>
            </a:solidFill>
            <a:latin typeface="+mn-lt"/>
          </a:endParaRPr>
        </a:p>
      </dgm:t>
    </dgm:pt>
    <dgm:pt modelId="{F2A8F8B0-43C3-42AA-A586-96219ACD0DBF}" type="parTrans" cxnId="{17CB8345-53C0-4AD7-AA63-6082CC7584DE}">
      <dgm:prSet/>
      <dgm:spPr/>
      <dgm:t>
        <a:bodyPr/>
        <a:lstStyle/>
        <a:p>
          <a:endParaRPr lang="ru-RU"/>
        </a:p>
      </dgm:t>
    </dgm:pt>
    <dgm:pt modelId="{2D85A1C5-223D-42E3-BE4B-49E9F4D977EC}" type="sibTrans" cxnId="{17CB8345-53C0-4AD7-AA63-6082CC7584DE}">
      <dgm:prSet/>
      <dgm:spPr/>
      <dgm:t>
        <a:bodyPr/>
        <a:lstStyle/>
        <a:p>
          <a:endParaRPr lang="ru-RU"/>
        </a:p>
      </dgm:t>
    </dgm:pt>
    <dgm:pt modelId="{35568D01-669F-41F1-BCE4-3F75CC98B87D}">
      <dgm:prSet phldrT="[Текст]" custT="1"/>
      <dgm:spPr>
        <a:gradFill rotWithShape="0">
          <a:gsLst>
            <a:gs pos="48000">
              <a:schemeClr val="accent6">
                <a:shade val="80000"/>
                <a:hueOff val="231245"/>
                <a:satOff val="-4882"/>
                <a:lumOff val="26062"/>
                <a:alphaOff val="0"/>
                <a:tint val="98000"/>
                <a:shade val="25000"/>
                <a:satMod val="250000"/>
              </a:schemeClr>
            </a:gs>
            <a:gs pos="100000">
              <a:schemeClr val="accent6">
                <a:shade val="80000"/>
                <a:hueOff val="231245"/>
                <a:satOff val="-4882"/>
                <a:lumOff val="26062"/>
                <a:alphaOff val="0"/>
                <a:tint val="86000"/>
                <a:satMod val="115000"/>
              </a:schemeClr>
            </a:gs>
            <a:gs pos="100000">
              <a:schemeClr val="accent6">
                <a:shade val="80000"/>
                <a:hueOff val="231245"/>
                <a:satOff val="-4882"/>
                <a:lumOff val="26062"/>
                <a:alphaOff val="0"/>
                <a:tint val="50000"/>
                <a:satMod val="150000"/>
              </a:schemeClr>
            </a:gs>
          </a:gsLst>
        </a:gradFill>
      </dgm:spPr>
      <dgm:t>
        <a:bodyPr/>
        <a:lstStyle/>
        <a:p>
          <a:pPr algn="ctr"/>
          <a:r>
            <a:rPr lang="ru-RU" sz="1400" b="1" i="1" dirty="0" smtClean="0">
              <a:solidFill>
                <a:schemeClr val="bg1"/>
              </a:solidFill>
              <a:latin typeface="+mj-lt"/>
              <a:cs typeface="Times New Roman" pitchFamily="18" charset="0"/>
            </a:rPr>
            <a:t>Рентабельность сельскохозяйственных организаций (с учетом субсидий)</a:t>
          </a:r>
          <a:endParaRPr lang="ru-RU" sz="1400" b="1" dirty="0">
            <a:solidFill>
              <a:schemeClr val="bg1"/>
            </a:solidFill>
            <a:latin typeface="+mj-lt"/>
          </a:endParaRPr>
        </a:p>
      </dgm:t>
    </dgm:pt>
    <dgm:pt modelId="{960ADFDE-61C9-4774-8249-9554F45FB76D}" type="parTrans" cxnId="{F6E8C675-DEA7-4F45-A534-C3AE95CB00DF}">
      <dgm:prSet/>
      <dgm:spPr/>
      <dgm:t>
        <a:bodyPr/>
        <a:lstStyle/>
        <a:p>
          <a:endParaRPr lang="ru-RU"/>
        </a:p>
      </dgm:t>
    </dgm:pt>
    <dgm:pt modelId="{3AE232CA-698D-41BA-BC9D-F14FBE47A59B}" type="sibTrans" cxnId="{F6E8C675-DEA7-4F45-A534-C3AE95CB00DF}">
      <dgm:prSet/>
      <dgm:spPr/>
      <dgm:t>
        <a:bodyPr/>
        <a:lstStyle/>
        <a:p>
          <a:endParaRPr lang="ru-RU"/>
        </a:p>
      </dgm:t>
    </dgm:pt>
    <dgm:pt modelId="{67F1DAEF-A81D-4479-826F-C47495966078}">
      <dgm:prSet phldrT="[Текст]" phldr="1"/>
      <dgm:spPr/>
      <dgm:t>
        <a:bodyPr/>
        <a:lstStyle/>
        <a:p>
          <a:endParaRPr lang="ru-RU" dirty="0"/>
        </a:p>
      </dgm:t>
    </dgm:pt>
    <dgm:pt modelId="{F9F64749-26B7-4823-A171-69BBC984BFEC}" type="sibTrans" cxnId="{A2DE039B-B821-4C49-A838-8F2C7CA8E1D5}">
      <dgm:prSet/>
      <dgm:spPr/>
      <dgm:t>
        <a:bodyPr/>
        <a:lstStyle/>
        <a:p>
          <a:endParaRPr lang="ru-RU"/>
        </a:p>
      </dgm:t>
    </dgm:pt>
    <dgm:pt modelId="{D4B4CB13-FDF7-4576-885E-E75D92E03CB8}" type="parTrans" cxnId="{A2DE039B-B821-4C49-A838-8F2C7CA8E1D5}">
      <dgm:prSet/>
      <dgm:spPr/>
      <dgm:t>
        <a:bodyPr/>
        <a:lstStyle/>
        <a:p>
          <a:endParaRPr lang="ru-RU"/>
        </a:p>
      </dgm:t>
    </dgm:pt>
    <dgm:pt modelId="{501847BB-FE67-4F7A-9430-BB27DB57DC88}">
      <dgm:prSet phldrT="[Текст]" phldr="1"/>
      <dgm:spPr/>
      <dgm:t>
        <a:bodyPr/>
        <a:lstStyle/>
        <a:p>
          <a:endParaRPr lang="ru-RU" dirty="0"/>
        </a:p>
      </dgm:t>
    </dgm:pt>
    <dgm:pt modelId="{2B1A8956-564D-40DA-9C4E-A87917A4D6D6}" type="sibTrans" cxnId="{6BBAC396-5D77-4B3A-8767-3141E15532E8}">
      <dgm:prSet/>
      <dgm:spPr/>
      <dgm:t>
        <a:bodyPr/>
        <a:lstStyle/>
        <a:p>
          <a:endParaRPr lang="ru-RU"/>
        </a:p>
      </dgm:t>
    </dgm:pt>
    <dgm:pt modelId="{E5C22542-0B73-41BE-8860-2F542927162B}" type="parTrans" cxnId="{6BBAC396-5D77-4B3A-8767-3141E15532E8}">
      <dgm:prSet/>
      <dgm:spPr/>
      <dgm:t>
        <a:bodyPr/>
        <a:lstStyle/>
        <a:p>
          <a:endParaRPr lang="ru-RU"/>
        </a:p>
      </dgm:t>
    </dgm:pt>
    <dgm:pt modelId="{880FB8A3-4705-4414-ABB2-173D17A3B893}">
      <dgm:prSet phldrT="[Текст]" phldr="1"/>
      <dgm:spPr/>
      <dgm:t>
        <a:bodyPr/>
        <a:lstStyle/>
        <a:p>
          <a:endParaRPr lang="ru-RU" dirty="0"/>
        </a:p>
      </dgm:t>
    </dgm:pt>
    <dgm:pt modelId="{44B4D837-A7B3-42E4-8A13-7E29842CD10F}" type="sibTrans" cxnId="{44DD27B3-AF46-46D8-8184-98C6755E6B91}">
      <dgm:prSet/>
      <dgm:spPr/>
      <dgm:t>
        <a:bodyPr/>
        <a:lstStyle/>
        <a:p>
          <a:endParaRPr lang="ru-RU"/>
        </a:p>
      </dgm:t>
    </dgm:pt>
    <dgm:pt modelId="{E13605B4-D6D0-4A67-943B-A29E0C8DEE56}" type="parTrans" cxnId="{44DD27B3-AF46-46D8-8184-98C6755E6B91}">
      <dgm:prSet/>
      <dgm:spPr/>
      <dgm:t>
        <a:bodyPr/>
        <a:lstStyle/>
        <a:p>
          <a:endParaRPr lang="ru-RU"/>
        </a:p>
      </dgm:t>
    </dgm:pt>
    <dgm:pt modelId="{EDDB4E3B-1551-4139-86F5-6FF4C385B130}">
      <dgm:prSet phldrT="[Текст]" phldr="1"/>
      <dgm:spPr/>
      <dgm:t>
        <a:bodyPr/>
        <a:lstStyle/>
        <a:p>
          <a:endParaRPr lang="ru-RU" dirty="0"/>
        </a:p>
      </dgm:t>
    </dgm:pt>
    <dgm:pt modelId="{5FEAE477-5113-476C-8C80-441535145D81}" type="sibTrans" cxnId="{13567674-625C-4034-B9CB-EC08A0E39574}">
      <dgm:prSet/>
      <dgm:spPr/>
      <dgm:t>
        <a:bodyPr/>
        <a:lstStyle/>
        <a:p>
          <a:endParaRPr lang="ru-RU"/>
        </a:p>
      </dgm:t>
    </dgm:pt>
    <dgm:pt modelId="{6AAAB4A6-CFE9-429F-A330-BB2E7C306163}" type="parTrans" cxnId="{13567674-625C-4034-B9CB-EC08A0E39574}">
      <dgm:prSet/>
      <dgm:spPr/>
      <dgm:t>
        <a:bodyPr/>
        <a:lstStyle/>
        <a:p>
          <a:endParaRPr lang="ru-RU"/>
        </a:p>
      </dgm:t>
    </dgm:pt>
    <dgm:pt modelId="{C54DDBE6-3C98-42E6-B83A-90904356FA91}">
      <dgm:prSet phldrT="[Текст]" phldr="1"/>
      <dgm:spPr/>
      <dgm:t>
        <a:bodyPr/>
        <a:lstStyle/>
        <a:p>
          <a:endParaRPr lang="ru-RU" dirty="0"/>
        </a:p>
      </dgm:t>
    </dgm:pt>
    <dgm:pt modelId="{0FCA54C5-D006-470D-B0BE-14ACA52E112C}" type="sibTrans" cxnId="{621D92C0-7C9B-4CD4-9056-F4DD65A354D9}">
      <dgm:prSet/>
      <dgm:spPr/>
      <dgm:t>
        <a:bodyPr/>
        <a:lstStyle/>
        <a:p>
          <a:endParaRPr lang="ru-RU"/>
        </a:p>
      </dgm:t>
    </dgm:pt>
    <dgm:pt modelId="{9BC7FD0E-447B-422F-BF60-9946B5F1D6F9}" type="parTrans" cxnId="{621D92C0-7C9B-4CD4-9056-F4DD65A354D9}">
      <dgm:prSet/>
      <dgm:spPr/>
      <dgm:t>
        <a:bodyPr/>
        <a:lstStyle/>
        <a:p>
          <a:endParaRPr lang="ru-RU"/>
        </a:p>
      </dgm:t>
    </dgm:pt>
    <dgm:pt modelId="{75ED9B77-3536-4F7C-8A9A-97C2DEBAF569}" type="pres">
      <dgm:prSet presAssocID="{F464D17D-2394-4030-82F3-CBD9C17D9E6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40F1D52-DE4B-42BB-ABA9-DC2123F9A01F}" type="pres">
      <dgm:prSet presAssocID="{02DF468F-8047-42F4-86A3-5419F892E40F}" presName="linNode" presStyleCnt="0"/>
      <dgm:spPr/>
    </dgm:pt>
    <dgm:pt modelId="{E5C093F5-97C4-4F35-8430-E632C38864BA}" type="pres">
      <dgm:prSet presAssocID="{02DF468F-8047-42F4-86A3-5419F892E40F}" presName="parentText" presStyleLbl="node1" presStyleIdx="0" presStyleCnt="3" custScaleY="6368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154BD3-2095-42F6-A47C-26051AD0DDAE}" type="pres">
      <dgm:prSet presAssocID="{02DF468F-8047-42F4-86A3-5419F892E40F}" presName="descendantText" presStyleLbl="alignAccFollowNode1" presStyleIdx="0" presStyleCnt="3" custLinFactNeighborY="-3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AF84C6-EDB5-45E8-B53E-EC95E95D8877}" type="pres">
      <dgm:prSet presAssocID="{2BAA9678-4EED-485C-8981-B01E3E0FF0ED}" presName="sp" presStyleCnt="0"/>
      <dgm:spPr/>
    </dgm:pt>
    <dgm:pt modelId="{EE6EBBB9-2097-4156-835E-FE877A0C08AE}" type="pres">
      <dgm:prSet presAssocID="{BCB17CFC-9573-4850-A01B-1376A1313564}" presName="linNode" presStyleCnt="0"/>
      <dgm:spPr/>
    </dgm:pt>
    <dgm:pt modelId="{C1741EFB-8C00-405F-8033-91B9D8C1D815}" type="pres">
      <dgm:prSet presAssocID="{BCB17CFC-9573-4850-A01B-1376A1313564}" presName="parentText" presStyleLbl="node1" presStyleIdx="1" presStyleCnt="3" custScaleY="65037" custLinFactNeighborY="187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2D22BC-6986-4C08-BA60-32361D9BA828}" type="pres">
      <dgm:prSet presAssocID="{BCB17CFC-9573-4850-A01B-1376A1313564}" presName="descendantText" presStyleLbl="alignAccFollowNode1" presStyleIdx="1" presStyleCnt="3" custLinFactNeighborX="0" custLinFactNeighborY="65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D14DD2-0EDB-45F0-9B4F-F245913945C7}" type="pres">
      <dgm:prSet presAssocID="{2D85A1C5-223D-42E3-BE4B-49E9F4D977EC}" presName="sp" presStyleCnt="0"/>
      <dgm:spPr/>
    </dgm:pt>
    <dgm:pt modelId="{A1DE4091-513F-4AD4-9158-E10189C5DE6E}" type="pres">
      <dgm:prSet presAssocID="{35568D01-669F-41F1-BCE4-3F75CC98B87D}" presName="linNode" presStyleCnt="0"/>
      <dgm:spPr/>
    </dgm:pt>
    <dgm:pt modelId="{7C52A7A6-0FF7-4CC7-8AE5-EBD5322C7172}" type="pres">
      <dgm:prSet presAssocID="{35568D01-669F-41F1-BCE4-3F75CC98B87D}" presName="parentText" presStyleLbl="node1" presStyleIdx="2" presStyleCnt="3" custScaleY="88486" custLinFactNeighborX="-1291" custLinFactNeighborY="15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01D77F-B197-4AD8-A75D-C6F1B4409C51}" type="pres">
      <dgm:prSet presAssocID="{35568D01-669F-41F1-BCE4-3F75CC98B87D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6E8C675-DEA7-4F45-A534-C3AE95CB00DF}" srcId="{F464D17D-2394-4030-82F3-CBD9C17D9E69}" destId="{35568D01-669F-41F1-BCE4-3F75CC98B87D}" srcOrd="2" destOrd="0" parTransId="{960ADFDE-61C9-4774-8249-9554F45FB76D}" sibTransId="{3AE232CA-698D-41BA-BC9D-F14FBE47A59B}"/>
    <dgm:cxn modelId="{59FBC862-A3CA-4D30-878B-7C6F13E89CB2}" type="presOf" srcId="{880FB8A3-4705-4414-ABB2-173D17A3B893}" destId="{DE01D77F-B197-4AD8-A75D-C6F1B4409C51}" srcOrd="0" destOrd="0" presId="urn:microsoft.com/office/officeart/2005/8/layout/vList5"/>
    <dgm:cxn modelId="{A2DE039B-B821-4C49-A838-8F2C7CA8E1D5}" srcId="{02DF468F-8047-42F4-86A3-5419F892E40F}" destId="{67F1DAEF-A81D-4479-826F-C47495966078}" srcOrd="0" destOrd="0" parTransId="{D4B4CB13-FDF7-4576-885E-E75D92E03CB8}" sibTransId="{F9F64749-26B7-4823-A171-69BBC984BFEC}"/>
    <dgm:cxn modelId="{8F5BA226-F7C9-4089-B3A0-4736D2898828}" type="presOf" srcId="{BCB17CFC-9573-4850-A01B-1376A1313564}" destId="{C1741EFB-8C00-405F-8033-91B9D8C1D815}" srcOrd="0" destOrd="0" presId="urn:microsoft.com/office/officeart/2005/8/layout/vList5"/>
    <dgm:cxn modelId="{25782AC8-CC1C-452B-A5CB-6E4918BCD6C4}" type="presOf" srcId="{EDDB4E3B-1551-4139-86F5-6FF4C385B130}" destId="{C12D22BC-6986-4C08-BA60-32361D9BA828}" srcOrd="0" destOrd="1" presId="urn:microsoft.com/office/officeart/2005/8/layout/vList5"/>
    <dgm:cxn modelId="{3B187E7A-1632-475B-9BF3-41D93739BCA0}" srcId="{F464D17D-2394-4030-82F3-CBD9C17D9E69}" destId="{02DF468F-8047-42F4-86A3-5419F892E40F}" srcOrd="0" destOrd="0" parTransId="{1B688E7E-AA93-423C-B39D-91B209F3B4BF}" sibTransId="{2BAA9678-4EED-485C-8981-B01E3E0FF0ED}"/>
    <dgm:cxn modelId="{C2842CC8-1B85-4633-A778-2C9B2295063A}" type="presOf" srcId="{501847BB-FE67-4F7A-9430-BB27DB57DC88}" destId="{DE01D77F-B197-4AD8-A75D-C6F1B4409C51}" srcOrd="0" destOrd="1" presId="urn:microsoft.com/office/officeart/2005/8/layout/vList5"/>
    <dgm:cxn modelId="{621D92C0-7C9B-4CD4-9056-F4DD65A354D9}" srcId="{BCB17CFC-9573-4850-A01B-1376A1313564}" destId="{C54DDBE6-3C98-42E6-B83A-90904356FA91}" srcOrd="0" destOrd="0" parTransId="{9BC7FD0E-447B-422F-BF60-9946B5F1D6F9}" sibTransId="{0FCA54C5-D006-470D-B0BE-14ACA52E112C}"/>
    <dgm:cxn modelId="{4C003E3F-F945-4079-9156-871A20869AE4}" type="presOf" srcId="{35568D01-669F-41F1-BCE4-3F75CC98B87D}" destId="{7C52A7A6-0FF7-4CC7-8AE5-EBD5322C7172}" srcOrd="0" destOrd="0" presId="urn:microsoft.com/office/officeart/2005/8/layout/vList5"/>
    <dgm:cxn modelId="{A57367B6-0F84-4E9A-B4D4-B02FEFDB6477}" type="presOf" srcId="{C54DDBE6-3C98-42E6-B83A-90904356FA91}" destId="{C12D22BC-6986-4C08-BA60-32361D9BA828}" srcOrd="0" destOrd="0" presId="urn:microsoft.com/office/officeart/2005/8/layout/vList5"/>
    <dgm:cxn modelId="{44DD27B3-AF46-46D8-8184-98C6755E6B91}" srcId="{35568D01-669F-41F1-BCE4-3F75CC98B87D}" destId="{880FB8A3-4705-4414-ABB2-173D17A3B893}" srcOrd="0" destOrd="0" parTransId="{E13605B4-D6D0-4A67-943B-A29E0C8DEE56}" sibTransId="{44B4D837-A7B3-42E4-8A13-7E29842CD10F}"/>
    <dgm:cxn modelId="{7C95D800-822A-4AE3-A9EC-9FC531DC2EB6}" type="presOf" srcId="{02DF468F-8047-42F4-86A3-5419F892E40F}" destId="{E5C093F5-97C4-4F35-8430-E632C38864BA}" srcOrd="0" destOrd="0" presId="urn:microsoft.com/office/officeart/2005/8/layout/vList5"/>
    <dgm:cxn modelId="{6BBAC396-5D77-4B3A-8767-3141E15532E8}" srcId="{35568D01-669F-41F1-BCE4-3F75CC98B87D}" destId="{501847BB-FE67-4F7A-9430-BB27DB57DC88}" srcOrd="1" destOrd="0" parTransId="{E5C22542-0B73-41BE-8860-2F542927162B}" sibTransId="{2B1A8956-564D-40DA-9C4E-A87917A4D6D6}"/>
    <dgm:cxn modelId="{17CB8345-53C0-4AD7-AA63-6082CC7584DE}" srcId="{F464D17D-2394-4030-82F3-CBD9C17D9E69}" destId="{BCB17CFC-9573-4850-A01B-1376A1313564}" srcOrd="1" destOrd="0" parTransId="{F2A8F8B0-43C3-42AA-A586-96219ACD0DBF}" sibTransId="{2D85A1C5-223D-42E3-BE4B-49E9F4D977EC}"/>
    <dgm:cxn modelId="{646FA0F5-76E5-4573-B5B5-71D1C7F470D8}" type="presOf" srcId="{67F1DAEF-A81D-4479-826F-C47495966078}" destId="{DE154BD3-2095-42F6-A47C-26051AD0DDAE}" srcOrd="0" destOrd="0" presId="urn:microsoft.com/office/officeart/2005/8/layout/vList5"/>
    <dgm:cxn modelId="{13567674-625C-4034-B9CB-EC08A0E39574}" srcId="{BCB17CFC-9573-4850-A01B-1376A1313564}" destId="{EDDB4E3B-1551-4139-86F5-6FF4C385B130}" srcOrd="1" destOrd="0" parTransId="{6AAAB4A6-CFE9-429F-A330-BB2E7C306163}" sibTransId="{5FEAE477-5113-476C-8C80-441535145D81}"/>
    <dgm:cxn modelId="{2D6D68AC-7C5C-4A20-BA4E-B7C3234ABF0E}" type="presOf" srcId="{F464D17D-2394-4030-82F3-CBD9C17D9E69}" destId="{75ED9B77-3536-4F7C-8A9A-97C2DEBAF569}" srcOrd="0" destOrd="0" presId="urn:microsoft.com/office/officeart/2005/8/layout/vList5"/>
    <dgm:cxn modelId="{D3A3B751-E648-4BC7-A9E7-59F799BF6855}" type="presParOf" srcId="{75ED9B77-3536-4F7C-8A9A-97C2DEBAF569}" destId="{B40F1D52-DE4B-42BB-ABA9-DC2123F9A01F}" srcOrd="0" destOrd="0" presId="urn:microsoft.com/office/officeart/2005/8/layout/vList5"/>
    <dgm:cxn modelId="{773403D6-21F9-4124-8E09-8EEF6381F652}" type="presParOf" srcId="{B40F1D52-DE4B-42BB-ABA9-DC2123F9A01F}" destId="{E5C093F5-97C4-4F35-8430-E632C38864BA}" srcOrd="0" destOrd="0" presId="urn:microsoft.com/office/officeart/2005/8/layout/vList5"/>
    <dgm:cxn modelId="{C09DBE58-0F33-4008-8D21-238FAD7C89F5}" type="presParOf" srcId="{B40F1D52-DE4B-42BB-ABA9-DC2123F9A01F}" destId="{DE154BD3-2095-42F6-A47C-26051AD0DDAE}" srcOrd="1" destOrd="0" presId="urn:microsoft.com/office/officeart/2005/8/layout/vList5"/>
    <dgm:cxn modelId="{16465B1A-519A-4CA9-AA89-F1452600CEA1}" type="presParOf" srcId="{75ED9B77-3536-4F7C-8A9A-97C2DEBAF569}" destId="{96AF84C6-EDB5-45E8-B53E-EC95E95D8877}" srcOrd="1" destOrd="0" presId="urn:microsoft.com/office/officeart/2005/8/layout/vList5"/>
    <dgm:cxn modelId="{6C0EC802-5977-4867-A2BF-BFF5AE3DC588}" type="presParOf" srcId="{75ED9B77-3536-4F7C-8A9A-97C2DEBAF569}" destId="{EE6EBBB9-2097-4156-835E-FE877A0C08AE}" srcOrd="2" destOrd="0" presId="urn:microsoft.com/office/officeart/2005/8/layout/vList5"/>
    <dgm:cxn modelId="{BB9D2517-79A5-430B-BF7C-BA1F5C672A39}" type="presParOf" srcId="{EE6EBBB9-2097-4156-835E-FE877A0C08AE}" destId="{C1741EFB-8C00-405F-8033-91B9D8C1D815}" srcOrd="0" destOrd="0" presId="urn:microsoft.com/office/officeart/2005/8/layout/vList5"/>
    <dgm:cxn modelId="{C291E0DF-7531-4E6A-B0C3-DE991C461DDF}" type="presParOf" srcId="{EE6EBBB9-2097-4156-835E-FE877A0C08AE}" destId="{C12D22BC-6986-4C08-BA60-32361D9BA828}" srcOrd="1" destOrd="0" presId="urn:microsoft.com/office/officeart/2005/8/layout/vList5"/>
    <dgm:cxn modelId="{C6305B16-EDFF-4A40-B186-007B9BC61F1A}" type="presParOf" srcId="{75ED9B77-3536-4F7C-8A9A-97C2DEBAF569}" destId="{ECD14DD2-0EDB-45F0-9B4F-F245913945C7}" srcOrd="3" destOrd="0" presId="urn:microsoft.com/office/officeart/2005/8/layout/vList5"/>
    <dgm:cxn modelId="{D8AEE5D4-C139-4401-B275-164F23D85290}" type="presParOf" srcId="{75ED9B77-3536-4F7C-8A9A-97C2DEBAF569}" destId="{A1DE4091-513F-4AD4-9158-E10189C5DE6E}" srcOrd="4" destOrd="0" presId="urn:microsoft.com/office/officeart/2005/8/layout/vList5"/>
    <dgm:cxn modelId="{10382746-F459-47E5-9AF4-45DC47939B05}" type="presParOf" srcId="{A1DE4091-513F-4AD4-9158-E10189C5DE6E}" destId="{7C52A7A6-0FF7-4CC7-8AE5-EBD5322C7172}" srcOrd="0" destOrd="0" presId="urn:microsoft.com/office/officeart/2005/8/layout/vList5"/>
    <dgm:cxn modelId="{D762328D-05CA-4EB7-8D3A-1F129970BF27}" type="presParOf" srcId="{A1DE4091-513F-4AD4-9158-E10189C5DE6E}" destId="{DE01D77F-B197-4AD8-A75D-C6F1B4409C5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2C4DF003-99EE-4F21-9706-44C8440FB03E}" type="doc">
      <dgm:prSet loTypeId="urn:microsoft.com/office/officeart/2005/8/layout/chevron1" loCatId="process" qsTypeId="urn:microsoft.com/office/officeart/2005/8/quickstyle/simple3" qsCatId="simple" csTypeId="urn:microsoft.com/office/officeart/2005/8/colors/accent6_3" csCatId="accent6" phldr="1"/>
      <dgm:spPr/>
    </dgm:pt>
    <dgm:pt modelId="{E6D9BD8E-79EB-4955-B180-2E0B49720534}">
      <dgm:prSet phldrT="[Текст]" custT="1"/>
      <dgm:spPr/>
      <dgm:t>
        <a:bodyPr/>
        <a:lstStyle/>
        <a:p>
          <a:r>
            <a:rPr lang="ru-RU" sz="1400" i="1" dirty="0" smtClean="0">
              <a:latin typeface="Times New Roman" pitchFamily="18" charset="0"/>
              <a:cs typeface="Times New Roman" pitchFamily="18" charset="0"/>
            </a:rPr>
            <a:t>Цель: рост производства и обеспечение сбыта сельскохозяйственной продукции, повышение ее товарности за счет создания условий для ее сезонного хранения и переработки</a:t>
          </a:r>
          <a:endParaRPr lang="ru-RU" sz="1400" dirty="0"/>
        </a:p>
      </dgm:t>
    </dgm:pt>
    <dgm:pt modelId="{B4332B42-E767-4412-8955-00155A3F1C17}" type="parTrans" cxnId="{2A937F8E-679E-40C1-BDE2-954FBEBB0032}">
      <dgm:prSet/>
      <dgm:spPr/>
      <dgm:t>
        <a:bodyPr/>
        <a:lstStyle/>
        <a:p>
          <a:endParaRPr lang="ru-RU"/>
        </a:p>
      </dgm:t>
    </dgm:pt>
    <dgm:pt modelId="{29F8C112-0689-44AC-ACB3-1299A66958C8}" type="sibTrans" cxnId="{2A937F8E-679E-40C1-BDE2-954FBEBB0032}">
      <dgm:prSet/>
      <dgm:spPr/>
      <dgm:t>
        <a:bodyPr/>
        <a:lstStyle/>
        <a:p>
          <a:endParaRPr lang="ru-RU"/>
        </a:p>
      </dgm:t>
    </dgm:pt>
    <dgm:pt modelId="{A6B3B3A7-8A81-4EF3-BE4B-04978AA0CEAA}" type="pres">
      <dgm:prSet presAssocID="{2C4DF003-99EE-4F21-9706-44C8440FB03E}" presName="Name0" presStyleCnt="0">
        <dgm:presLayoutVars>
          <dgm:dir/>
          <dgm:animLvl val="lvl"/>
          <dgm:resizeHandles val="exact"/>
        </dgm:presLayoutVars>
      </dgm:prSet>
      <dgm:spPr/>
    </dgm:pt>
    <dgm:pt modelId="{454B2675-D9D8-4EF2-8752-64A0CA77AA1A}" type="pres">
      <dgm:prSet presAssocID="{E6D9BD8E-79EB-4955-B180-2E0B49720534}" presName="parTxOnly" presStyleLbl="node1" presStyleIdx="0" presStyleCnt="1" custScaleY="77778" custLinFactNeighborX="-1673" custLinFactNeighborY="4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01F2376-D6D5-4FAB-B929-07C3FBC1E8BC}" type="presOf" srcId="{2C4DF003-99EE-4F21-9706-44C8440FB03E}" destId="{A6B3B3A7-8A81-4EF3-BE4B-04978AA0CEAA}" srcOrd="0" destOrd="0" presId="urn:microsoft.com/office/officeart/2005/8/layout/chevron1"/>
    <dgm:cxn modelId="{3F0B3FF9-70C6-4FBF-97B9-85EFC7513D06}" type="presOf" srcId="{E6D9BD8E-79EB-4955-B180-2E0B49720534}" destId="{454B2675-D9D8-4EF2-8752-64A0CA77AA1A}" srcOrd="0" destOrd="0" presId="urn:microsoft.com/office/officeart/2005/8/layout/chevron1"/>
    <dgm:cxn modelId="{2A937F8E-679E-40C1-BDE2-954FBEBB0032}" srcId="{2C4DF003-99EE-4F21-9706-44C8440FB03E}" destId="{E6D9BD8E-79EB-4955-B180-2E0B49720534}" srcOrd="0" destOrd="0" parTransId="{B4332B42-E767-4412-8955-00155A3F1C17}" sibTransId="{29F8C112-0689-44AC-ACB3-1299A66958C8}"/>
    <dgm:cxn modelId="{363C6489-D6E1-4CF1-B0B2-C60514160264}" type="presParOf" srcId="{A6B3B3A7-8A81-4EF3-BE4B-04978AA0CEAA}" destId="{454B2675-D9D8-4EF2-8752-64A0CA77AA1A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A758132-CD37-4603-8C6B-B61281CD62A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0AD8CA6-8F61-4CAB-88E8-38039E349370}">
      <dgm:prSet phldrT="[Текст]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dirty="0" smtClean="0"/>
            <a:t>В</a:t>
          </a:r>
          <a:endParaRPr lang="ru-RU" dirty="0"/>
        </a:p>
      </dgm:t>
    </dgm:pt>
    <dgm:pt modelId="{2C746D88-D6EB-40FD-A743-04C4C3D1C1DC}" type="parTrans" cxnId="{47B4248A-29E5-4230-85FE-5459B53DCED0}">
      <dgm:prSet/>
      <dgm:spPr/>
      <dgm:t>
        <a:bodyPr/>
        <a:lstStyle/>
        <a:p>
          <a:endParaRPr lang="ru-RU"/>
        </a:p>
      </dgm:t>
    </dgm:pt>
    <dgm:pt modelId="{0EA17DE4-E41E-4F5A-8F67-B611514BB924}" type="sibTrans" cxnId="{47B4248A-29E5-4230-85FE-5459B53DCED0}">
      <dgm:prSet/>
      <dgm:spPr/>
      <dgm:t>
        <a:bodyPr/>
        <a:lstStyle/>
        <a:p>
          <a:endParaRPr lang="ru-RU"/>
        </a:p>
      </dgm:t>
    </dgm:pt>
    <dgm:pt modelId="{12A63A55-291E-4600-B9D0-F99AEB8CF5F9}">
      <dgm:prSet phldrT="[Текст]" custT="1"/>
      <dgm:spPr/>
      <dgm:t>
        <a:bodyPr/>
        <a:lstStyle/>
        <a:p>
          <a:pPr algn="l"/>
          <a:endParaRPr lang="ru-RU" sz="1600" dirty="0">
            <a:latin typeface="Cambria Math" pitchFamily="18" charset="0"/>
            <a:ea typeface="Cambria Math" pitchFamily="18" charset="0"/>
          </a:endParaRPr>
        </a:p>
      </dgm:t>
    </dgm:pt>
    <dgm:pt modelId="{6C9E1AE0-36FD-4CF1-8228-B57550490960}" type="parTrans" cxnId="{F26794A2-B196-4ECB-98FB-6C245FA8A5D8}">
      <dgm:prSet/>
      <dgm:spPr/>
      <dgm:t>
        <a:bodyPr/>
        <a:lstStyle/>
        <a:p>
          <a:endParaRPr lang="ru-RU"/>
        </a:p>
      </dgm:t>
    </dgm:pt>
    <dgm:pt modelId="{F9119A2D-52D9-454E-8428-7F6F9D817CA3}" type="sibTrans" cxnId="{F26794A2-B196-4ECB-98FB-6C245FA8A5D8}">
      <dgm:prSet/>
      <dgm:spPr/>
      <dgm:t>
        <a:bodyPr/>
        <a:lstStyle/>
        <a:p>
          <a:endParaRPr lang="ru-RU"/>
        </a:p>
      </dgm:t>
    </dgm:pt>
    <dgm:pt modelId="{44951943-B4B6-4ED0-903A-29D76F89BA73}">
      <dgm:prSet phldrT="[Текст]" custT="1"/>
      <dgm:spPr/>
      <dgm:t>
        <a:bodyPr/>
        <a:lstStyle/>
        <a:p>
          <a:pPr algn="just"/>
          <a:endParaRPr lang="ru-RU" sz="1600" dirty="0">
            <a:latin typeface="Cambria Math" pitchFamily="18" charset="0"/>
            <a:ea typeface="Cambria Math" pitchFamily="18" charset="0"/>
          </a:endParaRPr>
        </a:p>
      </dgm:t>
    </dgm:pt>
    <dgm:pt modelId="{F2C70146-505E-409C-834D-F87330E1535C}" type="parTrans" cxnId="{5091166F-4E45-431C-A404-EC11C4DE2AE5}">
      <dgm:prSet/>
      <dgm:spPr/>
      <dgm:t>
        <a:bodyPr/>
        <a:lstStyle/>
        <a:p>
          <a:endParaRPr lang="ru-RU"/>
        </a:p>
      </dgm:t>
    </dgm:pt>
    <dgm:pt modelId="{A5A4776E-85DC-4EC1-B109-AE568D873E43}" type="sibTrans" cxnId="{5091166F-4E45-431C-A404-EC11C4DE2AE5}">
      <dgm:prSet/>
      <dgm:spPr/>
      <dgm:t>
        <a:bodyPr/>
        <a:lstStyle/>
        <a:p>
          <a:endParaRPr lang="ru-RU"/>
        </a:p>
      </dgm:t>
    </dgm:pt>
    <dgm:pt modelId="{1A74101E-5D6A-4C3E-AF32-FF1285ADB18F}">
      <dgm:prSet phldrT="[Текст]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dirty="0" smtClean="0"/>
            <a:t>Г</a:t>
          </a:r>
          <a:endParaRPr lang="ru-RU" dirty="0"/>
        </a:p>
      </dgm:t>
    </dgm:pt>
    <dgm:pt modelId="{F56E35F4-1BBB-4A1C-8B36-E0D6C671808D}" type="parTrans" cxnId="{CBAF682F-130E-4105-BA73-BFB13727DDA0}">
      <dgm:prSet/>
      <dgm:spPr/>
      <dgm:t>
        <a:bodyPr/>
        <a:lstStyle/>
        <a:p>
          <a:endParaRPr lang="ru-RU"/>
        </a:p>
      </dgm:t>
    </dgm:pt>
    <dgm:pt modelId="{BF49547F-9C15-48CA-A5D8-C9858322539D}" type="sibTrans" cxnId="{CBAF682F-130E-4105-BA73-BFB13727DDA0}">
      <dgm:prSet/>
      <dgm:spPr/>
      <dgm:t>
        <a:bodyPr/>
        <a:lstStyle/>
        <a:p>
          <a:endParaRPr lang="ru-RU"/>
        </a:p>
      </dgm:t>
    </dgm:pt>
    <dgm:pt modelId="{E712349D-9B86-45C8-B323-A96A53B2FA9E}">
      <dgm:prSet phldrT="[Текст]" custT="1"/>
      <dgm:spPr/>
      <dgm:t>
        <a:bodyPr/>
        <a:lstStyle/>
        <a:p>
          <a:pPr algn="l"/>
          <a:endParaRPr lang="ru-RU" sz="1400" dirty="0"/>
        </a:p>
      </dgm:t>
    </dgm:pt>
    <dgm:pt modelId="{F0F7B6B7-9A05-4972-B802-C676832D5FDC}" type="parTrans" cxnId="{FC8A8192-3415-4D87-9E92-4CA28A5E4DCC}">
      <dgm:prSet/>
      <dgm:spPr/>
      <dgm:t>
        <a:bodyPr/>
        <a:lstStyle/>
        <a:p>
          <a:endParaRPr lang="ru-RU"/>
        </a:p>
      </dgm:t>
    </dgm:pt>
    <dgm:pt modelId="{CAC37AF5-0394-4BCE-95FC-0C5862BAD704}" type="sibTrans" cxnId="{FC8A8192-3415-4D87-9E92-4CA28A5E4DCC}">
      <dgm:prSet/>
      <dgm:spPr/>
      <dgm:t>
        <a:bodyPr/>
        <a:lstStyle/>
        <a:p>
          <a:endParaRPr lang="ru-RU"/>
        </a:p>
      </dgm:t>
    </dgm:pt>
    <dgm:pt modelId="{74E1EE49-7328-4A98-9BBE-FFA5EAE38C3B}">
      <dgm:prSet phldrT="[Текст]" custT="1"/>
      <dgm:spPr/>
      <dgm:t>
        <a:bodyPr/>
        <a:lstStyle/>
        <a:p>
          <a:pPr algn="l"/>
          <a:endParaRPr lang="ru-RU" sz="1400" dirty="0"/>
        </a:p>
      </dgm:t>
    </dgm:pt>
    <dgm:pt modelId="{6F6F9D7C-D474-436B-8AF1-5F9D7C413091}" type="parTrans" cxnId="{DA525B53-9FA3-4AE0-A2CE-1DCF7EB4DF48}">
      <dgm:prSet/>
      <dgm:spPr/>
      <dgm:t>
        <a:bodyPr/>
        <a:lstStyle/>
        <a:p>
          <a:endParaRPr lang="ru-RU"/>
        </a:p>
      </dgm:t>
    </dgm:pt>
    <dgm:pt modelId="{A8D19FD0-778E-42C3-A4BF-B24D55E2999B}" type="sibTrans" cxnId="{DA525B53-9FA3-4AE0-A2CE-1DCF7EB4DF48}">
      <dgm:prSet/>
      <dgm:spPr/>
      <dgm:t>
        <a:bodyPr/>
        <a:lstStyle/>
        <a:p>
          <a:endParaRPr lang="ru-RU"/>
        </a:p>
      </dgm:t>
    </dgm:pt>
    <dgm:pt modelId="{DEB98D4E-5D2F-4627-8430-1A97A0E562D0}">
      <dgm:prSet phldrT="[Текст]" custT="1"/>
      <dgm:spPr/>
      <dgm:t>
        <a:bodyPr/>
        <a:lstStyle/>
        <a:p>
          <a:pPr algn="l"/>
          <a:endParaRPr lang="ru-RU" sz="1600" dirty="0"/>
        </a:p>
      </dgm:t>
    </dgm:pt>
    <dgm:pt modelId="{BA37F55D-7945-4548-A756-BF77FE4F6A5A}" type="parTrans" cxnId="{A905464A-1B5C-4219-AC4E-16BB165B666E}">
      <dgm:prSet/>
      <dgm:spPr/>
      <dgm:t>
        <a:bodyPr/>
        <a:lstStyle/>
        <a:p>
          <a:endParaRPr lang="ru-RU"/>
        </a:p>
      </dgm:t>
    </dgm:pt>
    <dgm:pt modelId="{98FEF3EF-6073-45CD-9ABA-2CEF6AB3ECEF}" type="sibTrans" cxnId="{A905464A-1B5C-4219-AC4E-16BB165B666E}">
      <dgm:prSet/>
      <dgm:spPr/>
      <dgm:t>
        <a:bodyPr/>
        <a:lstStyle/>
        <a:p>
          <a:endParaRPr lang="ru-RU"/>
        </a:p>
      </dgm:t>
    </dgm:pt>
    <dgm:pt modelId="{FB22DF39-4FEF-459D-924F-F83D698E1657}">
      <dgm:prSet phldrT="[Текст]" custT="1"/>
      <dgm:spPr/>
      <dgm:t>
        <a:bodyPr/>
        <a:lstStyle/>
        <a:p>
          <a:pPr algn="l"/>
          <a:endParaRPr lang="ru-RU" sz="1600" dirty="0">
            <a:latin typeface="Cambria Math" pitchFamily="18" charset="0"/>
            <a:ea typeface="Cambria Math" pitchFamily="18" charset="0"/>
          </a:endParaRPr>
        </a:p>
      </dgm:t>
    </dgm:pt>
    <dgm:pt modelId="{F4E54913-CFEB-4ADE-92C8-B7197A6E6D9A}" type="parTrans" cxnId="{09FA813E-6259-46AB-B3A9-B8409D20F2C5}">
      <dgm:prSet/>
      <dgm:spPr/>
      <dgm:t>
        <a:bodyPr/>
        <a:lstStyle/>
        <a:p>
          <a:endParaRPr lang="ru-RU"/>
        </a:p>
      </dgm:t>
    </dgm:pt>
    <dgm:pt modelId="{6D6C5497-F3CE-4305-970A-877D6688CA2C}" type="sibTrans" cxnId="{09FA813E-6259-46AB-B3A9-B8409D20F2C5}">
      <dgm:prSet/>
      <dgm:spPr/>
      <dgm:t>
        <a:bodyPr/>
        <a:lstStyle/>
        <a:p>
          <a:endParaRPr lang="ru-RU"/>
        </a:p>
      </dgm:t>
    </dgm:pt>
    <dgm:pt modelId="{2E77C4AD-D389-49BC-8D23-F157F3AA262E}">
      <dgm:prSet phldrT="[Текст]" custT="1"/>
      <dgm:spPr/>
      <dgm:t>
        <a:bodyPr/>
        <a:lstStyle/>
        <a:p>
          <a:pPr algn="l"/>
          <a:endParaRPr lang="ru-RU" sz="1600" dirty="0">
            <a:latin typeface="Cambria Math" pitchFamily="18" charset="0"/>
            <a:ea typeface="Cambria Math" pitchFamily="18" charset="0"/>
          </a:endParaRPr>
        </a:p>
      </dgm:t>
    </dgm:pt>
    <dgm:pt modelId="{E82BD947-4FB2-4566-BCFE-C6CFB6CFB8EF}" type="parTrans" cxnId="{1F1ACEDE-88C6-49F1-990C-C872AA22F48B}">
      <dgm:prSet/>
      <dgm:spPr/>
      <dgm:t>
        <a:bodyPr/>
        <a:lstStyle/>
        <a:p>
          <a:endParaRPr lang="ru-RU"/>
        </a:p>
      </dgm:t>
    </dgm:pt>
    <dgm:pt modelId="{3CDB4943-267A-44D4-BCDF-09E0AEE44023}" type="sibTrans" cxnId="{1F1ACEDE-88C6-49F1-990C-C872AA22F48B}">
      <dgm:prSet/>
      <dgm:spPr/>
      <dgm:t>
        <a:bodyPr/>
        <a:lstStyle/>
        <a:p>
          <a:endParaRPr lang="ru-RU"/>
        </a:p>
      </dgm:t>
    </dgm:pt>
    <dgm:pt modelId="{BCFA80F1-3C23-4EBA-91B8-4F3F71AD232A}">
      <dgm:prSet phldrT="[Текст]" custT="1"/>
      <dgm:spPr/>
      <dgm:t>
        <a:bodyPr/>
        <a:lstStyle/>
        <a:p>
          <a:pPr algn="l"/>
          <a:endParaRPr lang="ru-RU" sz="1600" dirty="0">
            <a:latin typeface="Cambria Math" pitchFamily="18" charset="0"/>
            <a:ea typeface="Cambria Math" pitchFamily="18" charset="0"/>
          </a:endParaRPr>
        </a:p>
      </dgm:t>
    </dgm:pt>
    <dgm:pt modelId="{85F5B38E-F6BD-47F7-8859-D4EFBA9A0F2F}" type="parTrans" cxnId="{B2D12F3D-4FF3-495E-997A-761B0C961957}">
      <dgm:prSet/>
      <dgm:spPr/>
      <dgm:t>
        <a:bodyPr/>
        <a:lstStyle/>
        <a:p>
          <a:endParaRPr lang="ru-RU"/>
        </a:p>
      </dgm:t>
    </dgm:pt>
    <dgm:pt modelId="{06F3B85F-D9F4-4B5B-8CD4-61A8AE3DDBB0}" type="sibTrans" cxnId="{B2D12F3D-4FF3-495E-997A-761B0C961957}">
      <dgm:prSet/>
      <dgm:spPr/>
      <dgm:t>
        <a:bodyPr/>
        <a:lstStyle/>
        <a:p>
          <a:endParaRPr lang="ru-RU"/>
        </a:p>
      </dgm:t>
    </dgm:pt>
    <dgm:pt modelId="{CCC6937F-3300-421D-BA04-7EE01C3D3FBB}">
      <dgm:prSet custT="1"/>
      <dgm:spPr/>
      <dgm:t>
        <a:bodyPr/>
        <a:lstStyle/>
        <a:p>
          <a:pPr algn="just"/>
          <a:r>
            <a:rPr lang="ru-RU" sz="1600" b="1" spc="-5" dirty="0" smtClean="0">
              <a:latin typeface="Cambria Math" pitchFamily="18" charset="0"/>
              <a:ea typeface="Cambria Math" pitchFamily="18" charset="0"/>
              <a:cs typeface="Calibri"/>
            </a:rPr>
            <a:t>Ведомственная структура </a:t>
          </a:r>
          <a:r>
            <a:rPr lang="ru-RU" sz="1600" b="1" spc="-15" dirty="0" smtClean="0">
              <a:latin typeface="Cambria Math" pitchFamily="18" charset="0"/>
              <a:ea typeface="Cambria Math" pitchFamily="18" charset="0"/>
              <a:cs typeface="Calibri"/>
            </a:rPr>
            <a:t>расходов</a:t>
          </a:r>
          <a:r>
            <a:rPr lang="ru-RU" sz="1600" b="1" spc="2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- </a:t>
          </a:r>
          <a:r>
            <a:rPr lang="ru-RU" sz="1600" b="0" spc="-15" dirty="0" smtClean="0">
              <a:latin typeface="Cambria Math" pitchFamily="18" charset="0"/>
              <a:ea typeface="Cambria Math" pitchFamily="18" charset="0"/>
              <a:cs typeface="Calibri"/>
            </a:rPr>
            <a:t>р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аспределение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бюджетных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средств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по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главным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распорядителям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бюджетных средств, </a:t>
          </a:r>
          <a:r>
            <a:rPr lang="ru-RU" sz="1600" spc="15" dirty="0" smtClean="0">
              <a:latin typeface="Cambria Math" pitchFamily="18" charset="0"/>
              <a:ea typeface="Cambria Math" pitchFamily="18" charset="0"/>
              <a:cs typeface="Calibri"/>
            </a:rPr>
            <a:t>по 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разделам,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подразделам,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целевым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статьям и видам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расходов бюджетной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классификации РФ.</a:t>
          </a:r>
          <a:endParaRPr lang="ru-RU" sz="16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9405EE1B-8963-471F-8B37-9FC2D6A46231}" type="parTrans" cxnId="{8889907E-6FC2-4FB0-ADD6-85C718C764D0}">
      <dgm:prSet/>
      <dgm:spPr/>
      <dgm:t>
        <a:bodyPr/>
        <a:lstStyle/>
        <a:p>
          <a:endParaRPr lang="ru-RU"/>
        </a:p>
      </dgm:t>
    </dgm:pt>
    <dgm:pt modelId="{D2A172F7-1DD6-42AD-B833-C60CD4D7FF2F}" type="sibTrans" cxnId="{8889907E-6FC2-4FB0-ADD6-85C718C764D0}">
      <dgm:prSet/>
      <dgm:spPr/>
      <dgm:t>
        <a:bodyPr/>
        <a:lstStyle/>
        <a:p>
          <a:endParaRPr lang="ru-RU"/>
        </a:p>
      </dgm:t>
    </dgm:pt>
    <dgm:pt modelId="{3E6601A7-06AD-411D-8401-13C0A2AE835D}">
      <dgm:prSet custT="1"/>
      <dgm:spPr/>
      <dgm:t>
        <a:bodyPr/>
        <a:lstStyle/>
        <a:p>
          <a:pPr algn="just"/>
          <a:r>
            <a:rPr lang="ru-RU" sz="1600" b="1" spc="-5" dirty="0" smtClean="0">
              <a:latin typeface="Cambria Math" pitchFamily="18" charset="0"/>
              <a:ea typeface="Cambria Math" pitchFamily="18" charset="0"/>
              <a:cs typeface="Calibri"/>
            </a:rPr>
            <a:t>Внутренний</a:t>
          </a:r>
          <a:r>
            <a:rPr lang="ru-RU" sz="1600" b="1" spc="-4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b="1" spc="-15" dirty="0" smtClean="0">
              <a:latin typeface="Cambria Math" pitchFamily="18" charset="0"/>
              <a:ea typeface="Cambria Math" pitchFamily="18" charset="0"/>
              <a:cs typeface="Calibri"/>
            </a:rPr>
            <a:t>долг  - </a:t>
          </a:r>
          <a:r>
            <a:rPr lang="ru-RU" sz="1600" b="0" spc="-15" dirty="0" err="1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z="1600" spc="-35" dirty="0" err="1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600" spc="-5" dirty="0" err="1" smtClean="0">
              <a:latin typeface="Cambria Math" pitchFamily="18" charset="0"/>
              <a:ea typeface="Cambria Math" pitchFamily="18" charset="0"/>
              <a:cs typeface="Calibri"/>
            </a:rPr>
            <a:t>л</a:t>
          </a:r>
          <a:r>
            <a:rPr lang="ru-RU" sz="1600" spc="-80" dirty="0" err="1" smtClean="0">
              <a:latin typeface="Cambria Math" pitchFamily="18" charset="0"/>
              <a:ea typeface="Cambria Math" pitchFamily="18" charset="0"/>
              <a:cs typeface="Calibri"/>
            </a:rPr>
            <a:t>г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,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	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выра</a:t>
          </a:r>
          <a:r>
            <a:rPr lang="ru-RU" sz="1600" spc="-25" dirty="0" smtClean="0">
              <a:latin typeface="Cambria Math" pitchFamily="18" charset="0"/>
              <a:ea typeface="Cambria Math" pitchFamily="18" charset="0"/>
              <a:cs typeface="Calibri"/>
            </a:rPr>
            <a:t>ж</a:t>
          </a:r>
          <a:r>
            <a:rPr lang="ru-RU" sz="1600" spc="-20" dirty="0" smtClean="0">
              <a:latin typeface="Cambria Math" pitchFamily="18" charset="0"/>
              <a:ea typeface="Cambria Math" pitchFamily="18" charset="0"/>
              <a:cs typeface="Calibri"/>
            </a:rPr>
            <a:t>е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н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н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ый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	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	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в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ал</a:t>
          </a:r>
          <a:r>
            <a:rPr lang="ru-RU" sz="1600" spc="-20" dirty="0" smtClean="0">
              <a:latin typeface="Cambria Math" pitchFamily="18" charset="0"/>
              <a:ea typeface="Cambria Math" pitchFamily="18" charset="0"/>
              <a:cs typeface="Calibri"/>
            </a:rPr>
            <a:t>ю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т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е	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РФ (</a:t>
          </a:r>
          <a:r>
            <a:rPr lang="ru-RU" sz="1600" spc="-25" dirty="0" smtClean="0">
              <a:latin typeface="Cambria Math" pitchFamily="18" charset="0"/>
              <a:ea typeface="Cambria Math" pitchFamily="18" charset="0"/>
              <a:cs typeface="Calibri"/>
            </a:rPr>
            <a:t>р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у</a:t>
          </a:r>
          <a:r>
            <a:rPr lang="ru-RU" sz="1600" spc="-35" dirty="0" smtClean="0">
              <a:latin typeface="Cambria Math" pitchFamily="18" charset="0"/>
              <a:ea typeface="Cambria Math" pitchFamily="18" charset="0"/>
              <a:cs typeface="Calibri"/>
            </a:rPr>
            <a:t>б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лях), а так</a:t>
          </a:r>
          <a:r>
            <a:rPr lang="ru-RU" sz="1600" spc="-25" dirty="0" smtClean="0">
              <a:latin typeface="Cambria Math" pitchFamily="18" charset="0"/>
              <a:ea typeface="Cambria Math" pitchFamily="18" charset="0"/>
              <a:cs typeface="Calibri"/>
            </a:rPr>
            <a:t>ж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е </a:t>
          </a:r>
          <a:r>
            <a:rPr lang="ru-RU" sz="1600" spc="-25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z="1600" spc="-3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лг с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у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бъ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е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кт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	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РФ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	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и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	</a:t>
          </a:r>
          <a:r>
            <a:rPr lang="ru-RU" sz="1600" spc="-20" dirty="0" smtClean="0">
              <a:latin typeface="Cambria Math" pitchFamily="18" charset="0"/>
              <a:ea typeface="Cambria Math" pitchFamily="18" charset="0"/>
              <a:cs typeface="Calibri"/>
            </a:rPr>
            <a:t>м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у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н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ици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п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аль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н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ых образований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перед Российской Федерацией,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выраженный в иностранной</a:t>
          </a:r>
          <a:r>
            <a:rPr lang="ru-RU" sz="1600" spc="11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валюте.</a:t>
          </a:r>
          <a:endParaRPr lang="ru-RU" sz="16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4D42F701-4038-4575-82EA-3C4FAA385DE4}" type="parTrans" cxnId="{678FA844-6FBA-4BE6-AD74-EE9DB58DC49D}">
      <dgm:prSet/>
      <dgm:spPr/>
    </dgm:pt>
    <dgm:pt modelId="{1E0B1BEE-533C-4D21-A7DA-86AF87E23BE9}" type="sibTrans" cxnId="{678FA844-6FBA-4BE6-AD74-EE9DB58DC49D}">
      <dgm:prSet/>
      <dgm:spPr/>
    </dgm:pt>
    <dgm:pt modelId="{D0276F08-3750-4DB1-A784-0B52CD18763A}">
      <dgm:prSet custT="1"/>
      <dgm:spPr/>
      <dgm:t>
        <a:bodyPr/>
        <a:lstStyle/>
        <a:p>
          <a:pPr algn="just"/>
          <a:r>
            <a:rPr lang="ru-RU" sz="1600" b="1" spc="-30" dirty="0" smtClean="0">
              <a:latin typeface="Cambria Math" pitchFamily="18" charset="0"/>
              <a:ea typeface="Cambria Math" pitchFamily="18" charset="0"/>
              <a:cs typeface="Calibri"/>
            </a:rPr>
            <a:t>Главный </a:t>
          </a:r>
          <a:r>
            <a:rPr lang="ru-RU" sz="1600" b="1" spc="-5" dirty="0" smtClean="0">
              <a:latin typeface="Cambria Math" pitchFamily="18" charset="0"/>
              <a:ea typeface="Cambria Math" pitchFamily="18" charset="0"/>
              <a:cs typeface="Calibri"/>
            </a:rPr>
            <a:t>администратор </a:t>
          </a:r>
          <a:r>
            <a:rPr lang="ru-RU" sz="1600" b="1" spc="-20" dirty="0" smtClean="0">
              <a:latin typeface="Cambria Math" pitchFamily="18" charset="0"/>
              <a:ea typeface="Cambria Math" pitchFamily="18" charset="0"/>
              <a:cs typeface="Calibri"/>
            </a:rPr>
            <a:t>доходов</a:t>
          </a:r>
          <a:r>
            <a:rPr lang="ru-RU" sz="1600" b="1" spc="4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- </a:t>
          </a:r>
          <a:r>
            <a:rPr lang="ru-RU" sz="1600" b="0" spc="-1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рган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государственной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власти (местного самоуправления), орган управления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государственным  внебюджетным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фондом, Центральный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банк Российской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Федерации,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казенное учреждение, 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имеющий(ее) в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своем ведении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администраторов </a:t>
          </a:r>
          <a:r>
            <a:rPr lang="ru-RU" sz="1600" spc="-25" dirty="0" smtClean="0">
              <a:latin typeface="Cambria Math" pitchFamily="18" charset="0"/>
              <a:ea typeface="Cambria Math" pitchFamily="18" charset="0"/>
              <a:cs typeface="Calibri"/>
            </a:rPr>
            <a:t>доходов</a:t>
          </a:r>
          <a:r>
            <a:rPr lang="ru-RU" sz="1600" spc="16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бюджета.</a:t>
          </a:r>
          <a:endParaRPr lang="ru-RU" sz="16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67665E58-C962-46F9-991F-593FDFCB840D}" type="parTrans" cxnId="{7ED1E5DB-E18F-4522-9E26-C0603BB36EAF}">
      <dgm:prSet/>
      <dgm:spPr/>
      <dgm:t>
        <a:bodyPr/>
        <a:lstStyle/>
        <a:p>
          <a:endParaRPr lang="ru-RU"/>
        </a:p>
      </dgm:t>
    </dgm:pt>
    <dgm:pt modelId="{C416FFB9-4C97-40C7-8E84-E1D7AC470634}" type="sibTrans" cxnId="{7ED1E5DB-E18F-4522-9E26-C0603BB36EAF}">
      <dgm:prSet/>
      <dgm:spPr/>
      <dgm:t>
        <a:bodyPr/>
        <a:lstStyle/>
        <a:p>
          <a:endParaRPr lang="ru-RU"/>
        </a:p>
      </dgm:t>
    </dgm:pt>
    <dgm:pt modelId="{10FEEA4C-0B4E-4350-B835-223335E1B360}">
      <dgm:prSet custT="1"/>
      <dgm:spPr/>
      <dgm:t>
        <a:bodyPr/>
        <a:lstStyle/>
        <a:p>
          <a:pPr algn="just"/>
          <a:r>
            <a:rPr lang="ru-RU" sz="1600" b="1" spc="-30" dirty="0" smtClean="0">
              <a:latin typeface="Cambria Math" pitchFamily="18" charset="0"/>
              <a:ea typeface="Cambria Math" pitchFamily="18" charset="0"/>
              <a:cs typeface="Calibri"/>
            </a:rPr>
            <a:t>Главный </a:t>
          </a:r>
          <a:r>
            <a:rPr lang="ru-RU" sz="1600" b="1" spc="-10" dirty="0" smtClean="0">
              <a:latin typeface="Cambria Math" pitchFamily="18" charset="0"/>
              <a:ea typeface="Cambria Math" pitchFamily="18" charset="0"/>
              <a:cs typeface="Calibri"/>
            </a:rPr>
            <a:t>распорядитель бюджетных средств</a:t>
          </a:r>
          <a:r>
            <a:rPr lang="ru-RU" sz="1600" b="1" spc="10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b="1" spc="-5" dirty="0" smtClean="0">
              <a:latin typeface="Cambria Math" pitchFamily="18" charset="0"/>
              <a:ea typeface="Cambria Math" pitchFamily="18" charset="0"/>
              <a:cs typeface="Calibri"/>
            </a:rPr>
            <a:t>(ГРБС) - </a:t>
          </a:r>
          <a:r>
            <a:rPr lang="ru-RU" sz="1600" b="0" spc="-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рган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государственной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власти (местного самоуправления), орган управления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государственным  внебюджетным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фондом, или наиболее значимое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учреждение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науки, образования, </a:t>
          </a:r>
          <a:r>
            <a:rPr lang="ru-RU" sz="1600" spc="-20" dirty="0" smtClean="0">
              <a:latin typeface="Cambria Math" pitchFamily="18" charset="0"/>
              <a:ea typeface="Cambria Math" pitchFamily="18" charset="0"/>
              <a:cs typeface="Calibri"/>
            </a:rPr>
            <a:t>культуры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и 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здравоохранения,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напрямую получающий(ее)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средства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из </a:t>
          </a:r>
          <a:r>
            <a:rPr lang="ru-RU" sz="1600" spc="-20" dirty="0" smtClean="0">
              <a:latin typeface="Cambria Math" pitchFamily="18" charset="0"/>
              <a:ea typeface="Cambria Math" pitchFamily="18" charset="0"/>
              <a:cs typeface="Calibri"/>
            </a:rPr>
            <a:t>бюджета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и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наделенный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правом 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распределять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их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между подведомственными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распорядителями и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получателями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бюджетных 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средств.</a:t>
          </a:r>
          <a:endParaRPr lang="ru-RU" sz="16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1B65E3EB-061B-4A33-B819-6D4D699D3F23}" type="parTrans" cxnId="{9B08B8F6-5753-467D-BD3A-BF6E103A5610}">
      <dgm:prSet/>
      <dgm:spPr/>
      <dgm:t>
        <a:bodyPr/>
        <a:lstStyle/>
        <a:p>
          <a:endParaRPr lang="ru-RU"/>
        </a:p>
      </dgm:t>
    </dgm:pt>
    <dgm:pt modelId="{6BC00B81-C54F-4BF8-8863-DDEA27689BC4}" type="sibTrans" cxnId="{9B08B8F6-5753-467D-BD3A-BF6E103A5610}">
      <dgm:prSet/>
      <dgm:spPr/>
      <dgm:t>
        <a:bodyPr/>
        <a:lstStyle/>
        <a:p>
          <a:endParaRPr lang="ru-RU"/>
        </a:p>
      </dgm:t>
    </dgm:pt>
    <dgm:pt modelId="{05449AC0-D18F-4DE1-8BA9-DFB8D9C7E448}">
      <dgm:prSet custT="1"/>
      <dgm:spPr/>
      <dgm:t>
        <a:bodyPr/>
        <a:lstStyle/>
        <a:p>
          <a:pPr algn="l"/>
          <a:endParaRPr lang="ru-RU" sz="1600" dirty="0">
            <a:latin typeface="Calibri"/>
            <a:cs typeface="Calibri"/>
          </a:endParaRPr>
        </a:p>
      </dgm:t>
    </dgm:pt>
    <dgm:pt modelId="{12116ABD-9412-4AC4-B1A7-04B45A384CC5}" type="parTrans" cxnId="{EF8C407A-45F8-4F55-A809-131F170570CB}">
      <dgm:prSet/>
      <dgm:spPr/>
    </dgm:pt>
    <dgm:pt modelId="{84797BE8-5D1E-4E1C-BA52-C54CAFCD0CE1}" type="sibTrans" cxnId="{EF8C407A-45F8-4F55-A809-131F170570CB}">
      <dgm:prSet/>
      <dgm:spPr/>
    </dgm:pt>
    <dgm:pt modelId="{1CDB7E31-C5D1-4CD6-8FF6-9B37355A8CAB}">
      <dgm:prSet custT="1"/>
      <dgm:spPr/>
      <dgm:t>
        <a:bodyPr/>
        <a:lstStyle/>
        <a:p>
          <a:pPr algn="l"/>
          <a:endParaRPr lang="ru-RU" sz="16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AC151B75-2025-4EFE-B619-47CEDA689274}" type="parTrans" cxnId="{B2E36D84-03D1-485C-8744-64BC80D196BC}">
      <dgm:prSet/>
      <dgm:spPr/>
    </dgm:pt>
    <dgm:pt modelId="{6CCCD064-182C-499D-8141-C254FCAC9B25}" type="sibTrans" cxnId="{B2E36D84-03D1-485C-8744-64BC80D196BC}">
      <dgm:prSet/>
      <dgm:spPr/>
    </dgm:pt>
    <dgm:pt modelId="{D78B53F3-7ED9-4E51-88B2-6208B5F42662}">
      <dgm:prSet custT="1"/>
      <dgm:spPr/>
      <dgm:t>
        <a:bodyPr/>
        <a:lstStyle/>
        <a:p>
          <a:pPr algn="l"/>
          <a:endParaRPr lang="ru-RU" sz="16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98D6A1CE-C5FE-429D-90F2-3969F390FC5E}" type="parTrans" cxnId="{0EFC3832-B27F-4E48-8691-CA3C4676882E}">
      <dgm:prSet/>
      <dgm:spPr/>
    </dgm:pt>
    <dgm:pt modelId="{CB7E2BC7-E7AE-48EC-A724-624338B9EB1E}" type="sibTrans" cxnId="{0EFC3832-B27F-4E48-8691-CA3C4676882E}">
      <dgm:prSet/>
      <dgm:spPr/>
    </dgm:pt>
    <dgm:pt modelId="{45F2EBCE-46A7-4B1F-9A83-E2EF69C9CF8B}" type="pres">
      <dgm:prSet presAssocID="{EA758132-CD37-4603-8C6B-B61281CD62A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A889A8B-0473-4E60-B3F5-FBC9FA0C0524}" type="pres">
      <dgm:prSet presAssocID="{D0AD8CA6-8F61-4CAB-88E8-38039E349370}" presName="linNode" presStyleCnt="0"/>
      <dgm:spPr/>
    </dgm:pt>
    <dgm:pt modelId="{E262BEB6-CBFA-4E09-9C06-3A7FB09ED2E2}" type="pres">
      <dgm:prSet presAssocID="{D0AD8CA6-8F61-4CAB-88E8-38039E349370}" presName="parentText" presStyleLbl="node1" presStyleIdx="0" presStyleCnt="2" custScaleX="45720" custScaleY="73204" custLinFactNeighborY="-15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11F437-B5F1-4F8E-880E-E03FD9239929}" type="pres">
      <dgm:prSet presAssocID="{D0AD8CA6-8F61-4CAB-88E8-38039E349370}" presName="descendantText" presStyleLbl="alignAccFollowNode1" presStyleIdx="0" presStyleCnt="2" custScaleX="1696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0B5605-5B3A-49FC-912B-1DC5CF3E0889}" type="pres">
      <dgm:prSet presAssocID="{0EA17DE4-E41E-4F5A-8F67-B611514BB924}" presName="sp" presStyleCnt="0"/>
      <dgm:spPr/>
    </dgm:pt>
    <dgm:pt modelId="{2D62A94A-B79D-4919-8D67-EC799B8FF380}" type="pres">
      <dgm:prSet presAssocID="{1A74101E-5D6A-4C3E-AF32-FF1285ADB18F}" presName="linNode" presStyleCnt="0"/>
      <dgm:spPr/>
    </dgm:pt>
    <dgm:pt modelId="{3C3241D5-66B5-400D-BF0A-31F83C4EF791}" type="pres">
      <dgm:prSet presAssocID="{1A74101E-5D6A-4C3E-AF32-FF1285ADB18F}" presName="parentText" presStyleLbl="node1" presStyleIdx="1" presStyleCnt="2" custScaleX="45720" custScaleY="7218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AA7D18-1E8A-48AD-8CAE-D5E26FD484D9}" type="pres">
      <dgm:prSet presAssocID="{1A74101E-5D6A-4C3E-AF32-FF1285ADB18F}" presName="descendantText" presStyleLbl="alignAccFollowNode1" presStyleIdx="1" presStyleCnt="2" custScaleX="167282" custLinFactNeighborX="4" custLinFactNeighborY="1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FF32BF7-4EA1-43EC-8C0B-B3BB4D57751C}" type="presOf" srcId="{12A63A55-291E-4600-B9D0-F99AEB8CF5F9}" destId="{5911F437-B5F1-4F8E-880E-E03FD9239929}" srcOrd="0" destOrd="0" presId="urn:microsoft.com/office/officeart/2005/8/layout/vList5"/>
    <dgm:cxn modelId="{A905464A-1B5C-4219-AC4E-16BB165B666E}" srcId="{1A74101E-5D6A-4C3E-AF32-FF1285ADB18F}" destId="{DEB98D4E-5D2F-4627-8430-1A97A0E562D0}" srcOrd="8" destOrd="0" parTransId="{BA37F55D-7945-4548-A756-BF77FE4F6A5A}" sibTransId="{98FEF3EF-6073-45CD-9ABA-2CEF6AB3ECEF}"/>
    <dgm:cxn modelId="{869BB9BC-F534-4BAA-A2F7-4724EFE4D791}" type="presOf" srcId="{BCFA80F1-3C23-4EBA-91B8-4F3F71AD232A}" destId="{0CAA7D18-1E8A-48AD-8CAE-D5E26FD484D9}" srcOrd="0" destOrd="7" presId="urn:microsoft.com/office/officeart/2005/8/layout/vList5"/>
    <dgm:cxn modelId="{7ED1E5DB-E18F-4522-9E26-C0603BB36EAF}" srcId="{1A74101E-5D6A-4C3E-AF32-FF1285ADB18F}" destId="{D0276F08-3750-4DB1-A784-0B52CD18763A}" srcOrd="4" destOrd="0" parTransId="{67665E58-C962-46F9-991F-593FDFCB840D}" sibTransId="{C416FFB9-4C97-40C7-8E84-E1D7AC470634}"/>
    <dgm:cxn modelId="{FB0D9580-3C86-4032-95E5-F607240F223E}" type="presOf" srcId="{05449AC0-D18F-4DE1-8BA9-DFB8D9C7E448}" destId="{0CAA7D18-1E8A-48AD-8CAE-D5E26FD484D9}" srcOrd="0" destOrd="1" presId="urn:microsoft.com/office/officeart/2005/8/layout/vList5"/>
    <dgm:cxn modelId="{1F1ACEDE-88C6-49F1-990C-C872AA22F48B}" srcId="{1A74101E-5D6A-4C3E-AF32-FF1285ADB18F}" destId="{2E77C4AD-D389-49BC-8D23-F157F3AA262E}" srcOrd="6" destOrd="0" parTransId="{E82BD947-4FB2-4566-BCFE-C6CFB6CFB8EF}" sibTransId="{3CDB4943-267A-44D4-BCDF-09E0AEE44023}"/>
    <dgm:cxn modelId="{B2D12F3D-4FF3-495E-997A-761B0C961957}" srcId="{1A74101E-5D6A-4C3E-AF32-FF1285ADB18F}" destId="{BCFA80F1-3C23-4EBA-91B8-4F3F71AD232A}" srcOrd="7" destOrd="0" parTransId="{85F5B38E-F6BD-47F7-8859-D4EFBA9A0F2F}" sibTransId="{06F3B85F-D9F4-4B5B-8CD4-61A8AE3DDBB0}"/>
    <dgm:cxn modelId="{9AA4F7C7-D409-4D6F-BF4E-C746C1B6D6A2}" type="presOf" srcId="{CCC6937F-3300-421D-BA04-7EE01C3D3FBB}" destId="{5911F437-B5F1-4F8E-880E-E03FD9239929}" srcOrd="0" destOrd="1" presId="urn:microsoft.com/office/officeart/2005/8/layout/vList5"/>
    <dgm:cxn modelId="{DA59038A-41C5-45E8-87B3-59232DECDBA9}" type="presOf" srcId="{D0AD8CA6-8F61-4CAB-88E8-38039E349370}" destId="{E262BEB6-CBFA-4E09-9C06-3A7FB09ED2E2}" srcOrd="0" destOrd="0" presId="urn:microsoft.com/office/officeart/2005/8/layout/vList5"/>
    <dgm:cxn modelId="{09FA813E-6259-46AB-B3A9-B8409D20F2C5}" srcId="{1A74101E-5D6A-4C3E-AF32-FF1285ADB18F}" destId="{FB22DF39-4FEF-459D-924F-F83D698E1657}" srcOrd="0" destOrd="0" parTransId="{F4E54913-CFEB-4ADE-92C8-B7197A6E6D9A}" sibTransId="{6D6C5497-F3CE-4305-970A-877D6688CA2C}"/>
    <dgm:cxn modelId="{DA525B53-9FA3-4AE0-A2CE-1DCF7EB4DF48}" srcId="{1A74101E-5D6A-4C3E-AF32-FF1285ADB18F}" destId="{74E1EE49-7328-4A98-9BBE-FFA5EAE38C3B}" srcOrd="9" destOrd="0" parTransId="{6F6F9D7C-D474-436B-8AF1-5F9D7C413091}" sibTransId="{A8D19FD0-778E-42C3-A4BF-B24D55E2999B}"/>
    <dgm:cxn modelId="{1071B6CF-0D7F-4D91-9EC0-EA958D115AF8}" type="presOf" srcId="{3E6601A7-06AD-411D-8401-13C0A2AE835D}" destId="{5911F437-B5F1-4F8E-880E-E03FD9239929}" srcOrd="0" destOrd="2" presId="urn:microsoft.com/office/officeart/2005/8/layout/vList5"/>
    <dgm:cxn modelId="{EF8C407A-45F8-4F55-A809-131F170570CB}" srcId="{1A74101E-5D6A-4C3E-AF32-FF1285ADB18F}" destId="{05449AC0-D18F-4DE1-8BA9-DFB8D9C7E448}" srcOrd="1" destOrd="0" parTransId="{12116ABD-9412-4AC4-B1A7-04B45A384CC5}" sibTransId="{84797BE8-5D1E-4E1C-BA52-C54CAFCD0CE1}"/>
    <dgm:cxn modelId="{9242F943-0B13-4BB8-8CFE-4F87458BB868}" type="presOf" srcId="{1A74101E-5D6A-4C3E-AF32-FF1285ADB18F}" destId="{3C3241D5-66B5-400D-BF0A-31F83C4EF791}" srcOrd="0" destOrd="0" presId="urn:microsoft.com/office/officeart/2005/8/layout/vList5"/>
    <dgm:cxn modelId="{C04495D6-6AFE-4B7F-8756-1620D60319A7}" type="presOf" srcId="{44951943-B4B6-4ED0-903A-29D76F89BA73}" destId="{5911F437-B5F1-4F8E-880E-E03FD9239929}" srcOrd="0" destOrd="3" presId="urn:microsoft.com/office/officeart/2005/8/layout/vList5"/>
    <dgm:cxn modelId="{26B00154-7C6B-4456-AA7B-8080AE419DA3}" type="presOf" srcId="{2E77C4AD-D389-49BC-8D23-F157F3AA262E}" destId="{0CAA7D18-1E8A-48AD-8CAE-D5E26FD484D9}" srcOrd="0" destOrd="6" presId="urn:microsoft.com/office/officeart/2005/8/layout/vList5"/>
    <dgm:cxn modelId="{8889907E-6FC2-4FB0-ADD6-85C718C764D0}" srcId="{D0AD8CA6-8F61-4CAB-88E8-38039E349370}" destId="{CCC6937F-3300-421D-BA04-7EE01C3D3FBB}" srcOrd="1" destOrd="0" parTransId="{9405EE1B-8963-471F-8B37-9FC2D6A46231}" sibTransId="{D2A172F7-1DD6-42AD-B833-C60CD4D7FF2F}"/>
    <dgm:cxn modelId="{C541BBDF-60A6-44E5-84D5-9434D2D83A15}" type="presOf" srcId="{74E1EE49-7328-4A98-9BBE-FFA5EAE38C3B}" destId="{0CAA7D18-1E8A-48AD-8CAE-D5E26FD484D9}" srcOrd="0" destOrd="9" presId="urn:microsoft.com/office/officeart/2005/8/layout/vList5"/>
    <dgm:cxn modelId="{0956CD86-7103-4829-97E4-76D8A74381E6}" type="presOf" srcId="{1CDB7E31-C5D1-4CD6-8FF6-9B37355A8CAB}" destId="{0CAA7D18-1E8A-48AD-8CAE-D5E26FD484D9}" srcOrd="0" destOrd="2" presId="urn:microsoft.com/office/officeart/2005/8/layout/vList5"/>
    <dgm:cxn modelId="{CBAF682F-130E-4105-BA73-BFB13727DDA0}" srcId="{EA758132-CD37-4603-8C6B-B61281CD62AD}" destId="{1A74101E-5D6A-4C3E-AF32-FF1285ADB18F}" srcOrd="1" destOrd="0" parTransId="{F56E35F4-1BBB-4A1C-8B36-E0D6C671808D}" sibTransId="{BF49547F-9C15-48CA-A5D8-C9858322539D}"/>
    <dgm:cxn modelId="{678FA844-6FBA-4BE6-AD74-EE9DB58DC49D}" srcId="{D0AD8CA6-8F61-4CAB-88E8-38039E349370}" destId="{3E6601A7-06AD-411D-8401-13C0A2AE835D}" srcOrd="2" destOrd="0" parTransId="{4D42F701-4038-4575-82EA-3C4FAA385DE4}" sibTransId="{1E0B1BEE-533C-4D21-A7DA-86AF87E23BE9}"/>
    <dgm:cxn modelId="{93E97A5B-B64C-450C-A3CD-7AC11C342F27}" type="presOf" srcId="{DEB98D4E-5D2F-4627-8430-1A97A0E562D0}" destId="{0CAA7D18-1E8A-48AD-8CAE-D5E26FD484D9}" srcOrd="0" destOrd="8" presId="urn:microsoft.com/office/officeart/2005/8/layout/vList5"/>
    <dgm:cxn modelId="{14770F79-7FF8-4712-815A-A57D1963F6F0}" type="presOf" srcId="{FB22DF39-4FEF-459D-924F-F83D698E1657}" destId="{0CAA7D18-1E8A-48AD-8CAE-D5E26FD484D9}" srcOrd="0" destOrd="0" presId="urn:microsoft.com/office/officeart/2005/8/layout/vList5"/>
    <dgm:cxn modelId="{3B030156-2BC8-44A0-B42E-A57777F6E30C}" type="presOf" srcId="{D0276F08-3750-4DB1-A784-0B52CD18763A}" destId="{0CAA7D18-1E8A-48AD-8CAE-D5E26FD484D9}" srcOrd="0" destOrd="4" presId="urn:microsoft.com/office/officeart/2005/8/layout/vList5"/>
    <dgm:cxn modelId="{F26794A2-B196-4ECB-98FB-6C245FA8A5D8}" srcId="{D0AD8CA6-8F61-4CAB-88E8-38039E349370}" destId="{12A63A55-291E-4600-B9D0-F99AEB8CF5F9}" srcOrd="0" destOrd="0" parTransId="{6C9E1AE0-36FD-4CF1-8228-B57550490960}" sibTransId="{F9119A2D-52D9-454E-8428-7F6F9D817CA3}"/>
    <dgm:cxn modelId="{7902A095-CCC8-46AE-82DA-065596B5BF16}" type="presOf" srcId="{E712349D-9B86-45C8-B323-A96A53B2FA9E}" destId="{0CAA7D18-1E8A-48AD-8CAE-D5E26FD484D9}" srcOrd="0" destOrd="10" presId="urn:microsoft.com/office/officeart/2005/8/layout/vList5"/>
    <dgm:cxn modelId="{CACEF384-4A73-4CBB-94BE-B653D011F8FA}" type="presOf" srcId="{EA758132-CD37-4603-8C6B-B61281CD62AD}" destId="{45F2EBCE-46A7-4B1F-9A83-E2EF69C9CF8B}" srcOrd="0" destOrd="0" presId="urn:microsoft.com/office/officeart/2005/8/layout/vList5"/>
    <dgm:cxn modelId="{49C7CF3B-E0C8-4158-9237-05877AAFBA26}" type="presOf" srcId="{10FEEA4C-0B4E-4350-B835-223335E1B360}" destId="{0CAA7D18-1E8A-48AD-8CAE-D5E26FD484D9}" srcOrd="0" destOrd="5" presId="urn:microsoft.com/office/officeart/2005/8/layout/vList5"/>
    <dgm:cxn modelId="{47B4248A-29E5-4230-85FE-5459B53DCED0}" srcId="{EA758132-CD37-4603-8C6B-B61281CD62AD}" destId="{D0AD8CA6-8F61-4CAB-88E8-38039E349370}" srcOrd="0" destOrd="0" parTransId="{2C746D88-D6EB-40FD-A743-04C4C3D1C1DC}" sibTransId="{0EA17DE4-E41E-4F5A-8F67-B611514BB924}"/>
    <dgm:cxn modelId="{9B08B8F6-5753-467D-BD3A-BF6E103A5610}" srcId="{1A74101E-5D6A-4C3E-AF32-FF1285ADB18F}" destId="{10FEEA4C-0B4E-4350-B835-223335E1B360}" srcOrd="5" destOrd="0" parTransId="{1B65E3EB-061B-4A33-B819-6D4D699D3F23}" sibTransId="{6BC00B81-C54F-4BF8-8863-DDEA27689BC4}"/>
    <dgm:cxn modelId="{B2E36D84-03D1-485C-8744-64BC80D196BC}" srcId="{1A74101E-5D6A-4C3E-AF32-FF1285ADB18F}" destId="{1CDB7E31-C5D1-4CD6-8FF6-9B37355A8CAB}" srcOrd="2" destOrd="0" parTransId="{AC151B75-2025-4EFE-B619-47CEDA689274}" sibTransId="{6CCCD064-182C-499D-8141-C254FCAC9B25}"/>
    <dgm:cxn modelId="{5091166F-4E45-431C-A404-EC11C4DE2AE5}" srcId="{D0AD8CA6-8F61-4CAB-88E8-38039E349370}" destId="{44951943-B4B6-4ED0-903A-29D76F89BA73}" srcOrd="3" destOrd="0" parTransId="{F2C70146-505E-409C-834D-F87330E1535C}" sibTransId="{A5A4776E-85DC-4EC1-B109-AE568D873E43}"/>
    <dgm:cxn modelId="{FC8A8192-3415-4D87-9E92-4CA28A5E4DCC}" srcId="{1A74101E-5D6A-4C3E-AF32-FF1285ADB18F}" destId="{E712349D-9B86-45C8-B323-A96A53B2FA9E}" srcOrd="10" destOrd="0" parTransId="{F0F7B6B7-9A05-4972-B802-C676832D5FDC}" sibTransId="{CAC37AF5-0394-4BCE-95FC-0C5862BAD704}"/>
    <dgm:cxn modelId="{413658DE-82C9-4604-AB97-8B732FB3EF35}" type="presOf" srcId="{D78B53F3-7ED9-4E51-88B2-6208B5F42662}" destId="{0CAA7D18-1E8A-48AD-8CAE-D5E26FD484D9}" srcOrd="0" destOrd="3" presId="urn:microsoft.com/office/officeart/2005/8/layout/vList5"/>
    <dgm:cxn modelId="{0EFC3832-B27F-4E48-8691-CA3C4676882E}" srcId="{1A74101E-5D6A-4C3E-AF32-FF1285ADB18F}" destId="{D78B53F3-7ED9-4E51-88B2-6208B5F42662}" srcOrd="3" destOrd="0" parTransId="{98D6A1CE-C5FE-429D-90F2-3969F390FC5E}" sibTransId="{CB7E2BC7-E7AE-48EC-A724-624338B9EB1E}"/>
    <dgm:cxn modelId="{BFFCE97E-65F4-4070-9B9D-DE7F771E6866}" type="presParOf" srcId="{45F2EBCE-46A7-4B1F-9A83-E2EF69C9CF8B}" destId="{9A889A8B-0473-4E60-B3F5-FBC9FA0C0524}" srcOrd="0" destOrd="0" presId="urn:microsoft.com/office/officeart/2005/8/layout/vList5"/>
    <dgm:cxn modelId="{AAE185ED-3B9B-474C-AFD8-C4F2BDB6BAB2}" type="presParOf" srcId="{9A889A8B-0473-4E60-B3F5-FBC9FA0C0524}" destId="{E262BEB6-CBFA-4E09-9C06-3A7FB09ED2E2}" srcOrd="0" destOrd="0" presId="urn:microsoft.com/office/officeart/2005/8/layout/vList5"/>
    <dgm:cxn modelId="{75E38C69-BAE5-424F-BF2C-5BC8FCD893CB}" type="presParOf" srcId="{9A889A8B-0473-4E60-B3F5-FBC9FA0C0524}" destId="{5911F437-B5F1-4F8E-880E-E03FD9239929}" srcOrd="1" destOrd="0" presId="urn:microsoft.com/office/officeart/2005/8/layout/vList5"/>
    <dgm:cxn modelId="{233FE164-7FFF-41A4-BA68-02DA654A4244}" type="presParOf" srcId="{45F2EBCE-46A7-4B1F-9A83-E2EF69C9CF8B}" destId="{B90B5605-5B3A-49FC-912B-1DC5CF3E0889}" srcOrd="1" destOrd="0" presId="urn:microsoft.com/office/officeart/2005/8/layout/vList5"/>
    <dgm:cxn modelId="{E90879BE-63E1-43B9-B144-20DCC901D9D4}" type="presParOf" srcId="{45F2EBCE-46A7-4B1F-9A83-E2EF69C9CF8B}" destId="{2D62A94A-B79D-4919-8D67-EC799B8FF380}" srcOrd="2" destOrd="0" presId="urn:microsoft.com/office/officeart/2005/8/layout/vList5"/>
    <dgm:cxn modelId="{768043DF-C48A-482C-8EF6-2426DA6FD262}" type="presParOf" srcId="{2D62A94A-B79D-4919-8D67-EC799B8FF380}" destId="{3C3241D5-66B5-400D-BF0A-31F83C4EF791}" srcOrd="0" destOrd="0" presId="urn:microsoft.com/office/officeart/2005/8/layout/vList5"/>
    <dgm:cxn modelId="{0CF5BA61-2731-4A59-B142-333A26CE6DD2}" type="presParOf" srcId="{2D62A94A-B79D-4919-8D67-EC799B8FF380}" destId="{0CAA7D18-1E8A-48AD-8CAE-D5E26FD484D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A758132-CD37-4603-8C6B-B61281CD62A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0AD8CA6-8F61-4CAB-88E8-38039E349370}">
      <dgm:prSet phldrT="[Текст]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dirty="0" smtClean="0"/>
            <a:t>Г</a:t>
          </a:r>
          <a:endParaRPr lang="ru-RU" dirty="0"/>
        </a:p>
      </dgm:t>
    </dgm:pt>
    <dgm:pt modelId="{2C746D88-D6EB-40FD-A743-04C4C3D1C1DC}" type="parTrans" cxnId="{47B4248A-29E5-4230-85FE-5459B53DCED0}">
      <dgm:prSet/>
      <dgm:spPr/>
      <dgm:t>
        <a:bodyPr/>
        <a:lstStyle/>
        <a:p>
          <a:endParaRPr lang="ru-RU"/>
        </a:p>
      </dgm:t>
    </dgm:pt>
    <dgm:pt modelId="{0EA17DE4-E41E-4F5A-8F67-B611514BB924}" type="sibTrans" cxnId="{47B4248A-29E5-4230-85FE-5459B53DCED0}">
      <dgm:prSet/>
      <dgm:spPr/>
      <dgm:t>
        <a:bodyPr/>
        <a:lstStyle/>
        <a:p>
          <a:endParaRPr lang="ru-RU"/>
        </a:p>
      </dgm:t>
    </dgm:pt>
    <dgm:pt modelId="{12A63A55-291E-4600-B9D0-F99AEB8CF5F9}">
      <dgm:prSet phldrT="[Текст]" custT="1"/>
      <dgm:spPr/>
      <dgm:t>
        <a:bodyPr/>
        <a:lstStyle/>
        <a:p>
          <a:pPr algn="just"/>
          <a:r>
            <a:rPr lang="ru-RU" sz="1400" b="1" spc="-2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Государственная</a:t>
          </a:r>
          <a:r>
            <a:rPr lang="ru-RU" sz="1400" b="1" spc="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b="1" spc="-5" dirty="0" smtClean="0">
              <a:latin typeface="Cambria Math" pitchFamily="18" charset="0"/>
              <a:ea typeface="Cambria Math" pitchFamily="18" charset="0"/>
              <a:cs typeface="Calibri"/>
            </a:rPr>
            <a:t>программа - </a:t>
          </a:r>
          <a:r>
            <a:rPr lang="ru-RU" sz="1400" b="0" spc="-5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окумент стратегического планирования, содержащий комплекс планируемых мероприятий,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взаимоувязанных по задачам, срокам осуществления, исполнителям и ресурсам и обеспечивающих наиболее эффективное достижение целей и решение задач социально-экономического развития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.</a:t>
          </a:r>
          <a:endParaRPr lang="ru-RU" sz="1600" dirty="0">
            <a:latin typeface="Cambria Math" pitchFamily="18" charset="0"/>
            <a:ea typeface="Cambria Math" pitchFamily="18" charset="0"/>
          </a:endParaRPr>
        </a:p>
      </dgm:t>
    </dgm:pt>
    <dgm:pt modelId="{6C9E1AE0-36FD-4CF1-8228-B57550490960}" type="parTrans" cxnId="{F26794A2-B196-4ECB-98FB-6C245FA8A5D8}">
      <dgm:prSet/>
      <dgm:spPr/>
      <dgm:t>
        <a:bodyPr/>
        <a:lstStyle/>
        <a:p>
          <a:endParaRPr lang="ru-RU"/>
        </a:p>
      </dgm:t>
    </dgm:pt>
    <dgm:pt modelId="{F9119A2D-52D9-454E-8428-7F6F9D817CA3}" type="sibTrans" cxnId="{F26794A2-B196-4ECB-98FB-6C245FA8A5D8}">
      <dgm:prSet/>
      <dgm:spPr/>
      <dgm:t>
        <a:bodyPr/>
        <a:lstStyle/>
        <a:p>
          <a:endParaRPr lang="ru-RU"/>
        </a:p>
      </dgm:t>
    </dgm:pt>
    <dgm:pt modelId="{44951943-B4B6-4ED0-903A-29D76F89BA73}">
      <dgm:prSet phldrT="[Текст]" custT="1"/>
      <dgm:spPr/>
      <dgm:t>
        <a:bodyPr/>
        <a:lstStyle/>
        <a:p>
          <a:pPr algn="just"/>
          <a:r>
            <a:rPr lang="ru-RU" sz="1400" b="1" spc="-2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Государственное </a:t>
          </a:r>
          <a:r>
            <a:rPr lang="ru-RU" sz="1400" b="1" spc="-5" dirty="0" smtClean="0">
              <a:latin typeface="Cambria Math" pitchFamily="18" charset="0"/>
              <a:ea typeface="Cambria Math" pitchFamily="18" charset="0"/>
              <a:cs typeface="Calibri"/>
            </a:rPr>
            <a:t>(муниципальное)</a:t>
          </a:r>
          <a:r>
            <a:rPr lang="ru-RU" sz="1400" b="1" spc="6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b="1" spc="-5" dirty="0" smtClean="0">
              <a:latin typeface="Cambria Math" pitchFamily="18" charset="0"/>
              <a:ea typeface="Cambria Math" pitchFamily="18" charset="0"/>
              <a:cs typeface="Calibri"/>
            </a:rPr>
            <a:t>задание - </a:t>
          </a:r>
          <a:r>
            <a:rPr lang="ru-RU" sz="1400" b="0" spc="-5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окумент, 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содержащий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требования к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составу, качеству, объему,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условиям, порядку  и 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результатам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оказания  г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осударственных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(муниципальных) услуг (выполнения</a:t>
          </a:r>
          <a:r>
            <a:rPr lang="ru-RU" sz="1400" spc="6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работ).</a:t>
          </a:r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F2C70146-505E-409C-834D-F87330E1535C}" type="parTrans" cxnId="{5091166F-4E45-431C-A404-EC11C4DE2AE5}">
      <dgm:prSet/>
      <dgm:spPr/>
      <dgm:t>
        <a:bodyPr/>
        <a:lstStyle/>
        <a:p>
          <a:endParaRPr lang="ru-RU"/>
        </a:p>
      </dgm:t>
    </dgm:pt>
    <dgm:pt modelId="{A5A4776E-85DC-4EC1-B109-AE568D873E43}" type="sibTrans" cxnId="{5091166F-4E45-431C-A404-EC11C4DE2AE5}">
      <dgm:prSet/>
      <dgm:spPr/>
      <dgm:t>
        <a:bodyPr/>
        <a:lstStyle/>
        <a:p>
          <a:endParaRPr lang="ru-RU"/>
        </a:p>
      </dgm:t>
    </dgm:pt>
    <dgm:pt modelId="{1A74101E-5D6A-4C3E-AF32-FF1285ADB18F}">
      <dgm:prSet phldrT="[Текст]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dirty="0" smtClean="0"/>
            <a:t>Д</a:t>
          </a:r>
          <a:endParaRPr lang="ru-RU" dirty="0"/>
        </a:p>
      </dgm:t>
    </dgm:pt>
    <dgm:pt modelId="{F56E35F4-1BBB-4A1C-8B36-E0D6C671808D}" type="parTrans" cxnId="{CBAF682F-130E-4105-BA73-BFB13727DDA0}">
      <dgm:prSet/>
      <dgm:spPr/>
      <dgm:t>
        <a:bodyPr/>
        <a:lstStyle/>
        <a:p>
          <a:endParaRPr lang="ru-RU"/>
        </a:p>
      </dgm:t>
    </dgm:pt>
    <dgm:pt modelId="{BF49547F-9C15-48CA-A5D8-C9858322539D}" type="sibTrans" cxnId="{CBAF682F-130E-4105-BA73-BFB13727DDA0}">
      <dgm:prSet/>
      <dgm:spPr/>
      <dgm:t>
        <a:bodyPr/>
        <a:lstStyle/>
        <a:p>
          <a:endParaRPr lang="ru-RU"/>
        </a:p>
      </dgm:t>
    </dgm:pt>
    <dgm:pt modelId="{E712349D-9B86-45C8-B323-A96A53B2FA9E}">
      <dgm:prSet phldrT="[Текст]" custT="1"/>
      <dgm:spPr/>
      <dgm:t>
        <a:bodyPr/>
        <a:lstStyle/>
        <a:p>
          <a:pPr algn="l"/>
          <a:endParaRPr lang="ru-RU" sz="1400" dirty="0"/>
        </a:p>
      </dgm:t>
    </dgm:pt>
    <dgm:pt modelId="{F0F7B6B7-9A05-4972-B802-C676832D5FDC}" type="parTrans" cxnId="{FC8A8192-3415-4D87-9E92-4CA28A5E4DCC}">
      <dgm:prSet/>
      <dgm:spPr/>
      <dgm:t>
        <a:bodyPr/>
        <a:lstStyle/>
        <a:p>
          <a:endParaRPr lang="ru-RU"/>
        </a:p>
      </dgm:t>
    </dgm:pt>
    <dgm:pt modelId="{CAC37AF5-0394-4BCE-95FC-0C5862BAD704}" type="sibTrans" cxnId="{FC8A8192-3415-4D87-9E92-4CA28A5E4DCC}">
      <dgm:prSet/>
      <dgm:spPr/>
      <dgm:t>
        <a:bodyPr/>
        <a:lstStyle/>
        <a:p>
          <a:endParaRPr lang="ru-RU"/>
        </a:p>
      </dgm:t>
    </dgm:pt>
    <dgm:pt modelId="{74E1EE49-7328-4A98-9BBE-FFA5EAE38C3B}">
      <dgm:prSet phldrT="[Текст]" custT="1"/>
      <dgm:spPr/>
      <dgm:t>
        <a:bodyPr/>
        <a:lstStyle/>
        <a:p>
          <a:pPr algn="l"/>
          <a:endParaRPr lang="ru-RU" sz="1400" dirty="0"/>
        </a:p>
      </dgm:t>
    </dgm:pt>
    <dgm:pt modelId="{6F6F9D7C-D474-436B-8AF1-5F9D7C413091}" type="parTrans" cxnId="{DA525B53-9FA3-4AE0-A2CE-1DCF7EB4DF48}">
      <dgm:prSet/>
      <dgm:spPr/>
      <dgm:t>
        <a:bodyPr/>
        <a:lstStyle/>
        <a:p>
          <a:endParaRPr lang="ru-RU"/>
        </a:p>
      </dgm:t>
    </dgm:pt>
    <dgm:pt modelId="{A8D19FD0-778E-42C3-A4BF-B24D55E2999B}" type="sibTrans" cxnId="{DA525B53-9FA3-4AE0-A2CE-1DCF7EB4DF48}">
      <dgm:prSet/>
      <dgm:spPr/>
      <dgm:t>
        <a:bodyPr/>
        <a:lstStyle/>
        <a:p>
          <a:endParaRPr lang="ru-RU"/>
        </a:p>
      </dgm:t>
    </dgm:pt>
    <dgm:pt modelId="{DEB98D4E-5D2F-4627-8430-1A97A0E562D0}">
      <dgm:prSet phldrT="[Текст]" custT="1"/>
      <dgm:spPr/>
      <dgm:t>
        <a:bodyPr/>
        <a:lstStyle/>
        <a:p>
          <a:pPr algn="l"/>
          <a:endParaRPr lang="ru-RU" sz="1600" dirty="0"/>
        </a:p>
      </dgm:t>
    </dgm:pt>
    <dgm:pt modelId="{BA37F55D-7945-4548-A756-BF77FE4F6A5A}" type="parTrans" cxnId="{A905464A-1B5C-4219-AC4E-16BB165B666E}">
      <dgm:prSet/>
      <dgm:spPr/>
      <dgm:t>
        <a:bodyPr/>
        <a:lstStyle/>
        <a:p>
          <a:endParaRPr lang="ru-RU"/>
        </a:p>
      </dgm:t>
    </dgm:pt>
    <dgm:pt modelId="{98FEF3EF-6073-45CD-9ABA-2CEF6AB3ECEF}" type="sibTrans" cxnId="{A905464A-1B5C-4219-AC4E-16BB165B666E}">
      <dgm:prSet/>
      <dgm:spPr/>
      <dgm:t>
        <a:bodyPr/>
        <a:lstStyle/>
        <a:p>
          <a:endParaRPr lang="ru-RU"/>
        </a:p>
      </dgm:t>
    </dgm:pt>
    <dgm:pt modelId="{FB22DF39-4FEF-459D-924F-F83D698E1657}">
      <dgm:prSet phldrT="[Текст]" custT="1"/>
      <dgm:spPr/>
      <dgm:t>
        <a:bodyPr/>
        <a:lstStyle/>
        <a:p>
          <a:pPr algn="l"/>
          <a:endParaRPr lang="ru-RU" sz="1600" dirty="0">
            <a:latin typeface="Cambria Math" pitchFamily="18" charset="0"/>
            <a:ea typeface="Cambria Math" pitchFamily="18" charset="0"/>
          </a:endParaRPr>
        </a:p>
      </dgm:t>
    </dgm:pt>
    <dgm:pt modelId="{F4E54913-CFEB-4ADE-92C8-B7197A6E6D9A}" type="parTrans" cxnId="{09FA813E-6259-46AB-B3A9-B8409D20F2C5}">
      <dgm:prSet/>
      <dgm:spPr/>
      <dgm:t>
        <a:bodyPr/>
        <a:lstStyle/>
        <a:p>
          <a:endParaRPr lang="ru-RU"/>
        </a:p>
      </dgm:t>
    </dgm:pt>
    <dgm:pt modelId="{6D6C5497-F3CE-4305-970A-877D6688CA2C}" type="sibTrans" cxnId="{09FA813E-6259-46AB-B3A9-B8409D20F2C5}">
      <dgm:prSet/>
      <dgm:spPr/>
      <dgm:t>
        <a:bodyPr/>
        <a:lstStyle/>
        <a:p>
          <a:endParaRPr lang="ru-RU"/>
        </a:p>
      </dgm:t>
    </dgm:pt>
    <dgm:pt modelId="{BCFA80F1-3C23-4EBA-91B8-4F3F71AD232A}">
      <dgm:prSet phldrT="[Текст]" custT="1"/>
      <dgm:spPr/>
      <dgm:t>
        <a:bodyPr/>
        <a:lstStyle/>
        <a:p>
          <a:pPr algn="l"/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85F5B38E-F6BD-47F7-8859-D4EFBA9A0F2F}" type="parTrans" cxnId="{B2D12F3D-4FF3-495E-997A-761B0C961957}">
      <dgm:prSet/>
      <dgm:spPr/>
      <dgm:t>
        <a:bodyPr/>
        <a:lstStyle/>
        <a:p>
          <a:endParaRPr lang="ru-RU"/>
        </a:p>
      </dgm:t>
    </dgm:pt>
    <dgm:pt modelId="{06F3B85F-D9F4-4B5B-8CD4-61A8AE3DDBB0}" type="sibTrans" cxnId="{B2D12F3D-4FF3-495E-997A-761B0C961957}">
      <dgm:prSet/>
      <dgm:spPr/>
      <dgm:t>
        <a:bodyPr/>
        <a:lstStyle/>
        <a:p>
          <a:endParaRPr lang="ru-RU"/>
        </a:p>
      </dgm:t>
    </dgm:pt>
    <dgm:pt modelId="{F148705B-F199-4E31-8085-7BEC7911AB51}">
      <dgm:prSet phldrT="[Текст]" custT="1"/>
      <dgm:spPr/>
      <dgm:t>
        <a:bodyPr/>
        <a:lstStyle/>
        <a:p>
          <a:pPr algn="l"/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E8EC9D24-007B-4D7A-9601-6B538F29228A}" type="parTrans" cxnId="{C81161CD-7C7A-4449-B4F3-9007E69F56C2}">
      <dgm:prSet/>
      <dgm:spPr/>
      <dgm:t>
        <a:bodyPr/>
        <a:lstStyle/>
        <a:p>
          <a:endParaRPr lang="ru-RU"/>
        </a:p>
      </dgm:t>
    </dgm:pt>
    <dgm:pt modelId="{38D81751-D526-4212-8776-E1E7BD52D431}" type="sibTrans" cxnId="{C81161CD-7C7A-4449-B4F3-9007E69F56C2}">
      <dgm:prSet/>
      <dgm:spPr/>
      <dgm:t>
        <a:bodyPr/>
        <a:lstStyle/>
        <a:p>
          <a:endParaRPr lang="ru-RU"/>
        </a:p>
      </dgm:t>
    </dgm:pt>
    <dgm:pt modelId="{6E5019D4-301A-4D4F-B81E-89168D70B4B4}">
      <dgm:prSet phldrT="[Текст]" custT="1"/>
      <dgm:spPr/>
      <dgm:t>
        <a:bodyPr/>
        <a:lstStyle/>
        <a:p>
          <a:pPr algn="just"/>
          <a:r>
            <a:rPr lang="ru-RU" sz="1400" b="1" spc="-2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Государственные </a:t>
          </a:r>
          <a:r>
            <a:rPr lang="ru-RU" sz="1400" b="1" spc="-5" dirty="0" smtClean="0">
              <a:latin typeface="Cambria Math" pitchFamily="18" charset="0"/>
              <a:ea typeface="Cambria Math" pitchFamily="18" charset="0"/>
              <a:cs typeface="Calibri"/>
            </a:rPr>
            <a:t>(муниципальные) услуги</a:t>
          </a:r>
          <a:r>
            <a:rPr lang="ru-RU" sz="1400" b="1" spc="6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b="1" spc="-5" dirty="0" smtClean="0">
              <a:latin typeface="Cambria Math" pitchFamily="18" charset="0"/>
              <a:ea typeface="Cambria Math" pitchFamily="18" charset="0"/>
              <a:cs typeface="Calibri"/>
            </a:rPr>
            <a:t>(работы) - </a:t>
          </a:r>
          <a:r>
            <a:rPr lang="ru-RU" sz="1400" b="0" spc="-5" dirty="0" smtClean="0">
              <a:latin typeface="Cambria Math" pitchFamily="18" charset="0"/>
              <a:ea typeface="Cambria Math" pitchFamily="18" charset="0"/>
              <a:cs typeface="Calibri"/>
            </a:rPr>
            <a:t>у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слуги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(работы),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оказываемые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(выполняемые) органами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государственной власти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(органами  местного самоуправления),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государственными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(муниципальными)</a:t>
          </a:r>
          <a:r>
            <a:rPr lang="ru-RU" sz="1400" spc="15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учреждениями.</a:t>
          </a:r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7004E37C-4715-4E47-AFD8-E222C9A373F0}" type="parTrans" cxnId="{148BAE37-EEF9-4A11-9589-0E907AAD67FA}">
      <dgm:prSet/>
      <dgm:spPr/>
      <dgm:t>
        <a:bodyPr/>
        <a:lstStyle/>
        <a:p>
          <a:endParaRPr lang="ru-RU"/>
        </a:p>
      </dgm:t>
    </dgm:pt>
    <dgm:pt modelId="{0004C135-4018-4717-82DA-A41DC4D4A879}" type="sibTrans" cxnId="{148BAE37-EEF9-4A11-9589-0E907AAD67FA}">
      <dgm:prSet/>
      <dgm:spPr/>
      <dgm:t>
        <a:bodyPr/>
        <a:lstStyle/>
        <a:p>
          <a:endParaRPr lang="ru-RU"/>
        </a:p>
      </dgm:t>
    </dgm:pt>
    <dgm:pt modelId="{38C300F3-37B4-401F-81E7-C9F55A098AFC}">
      <dgm:prSet custT="1"/>
      <dgm:spPr/>
      <dgm:t>
        <a:bodyPr/>
        <a:lstStyle/>
        <a:p>
          <a:pPr algn="l"/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85EC7974-7E07-4F0D-B027-23BFE5EA3207}" type="parTrans" cxnId="{72742197-4DFD-4FC7-82B0-D5936F7472A2}">
      <dgm:prSet/>
      <dgm:spPr/>
      <dgm:t>
        <a:bodyPr/>
        <a:lstStyle/>
        <a:p>
          <a:endParaRPr lang="ru-RU"/>
        </a:p>
      </dgm:t>
    </dgm:pt>
    <dgm:pt modelId="{11A6C5D0-A8AC-48FF-89FE-9FABB5DBBF1B}" type="sibTrans" cxnId="{72742197-4DFD-4FC7-82B0-D5936F7472A2}">
      <dgm:prSet/>
      <dgm:spPr/>
      <dgm:t>
        <a:bodyPr/>
        <a:lstStyle/>
        <a:p>
          <a:endParaRPr lang="ru-RU"/>
        </a:p>
      </dgm:t>
    </dgm:pt>
    <dgm:pt modelId="{E6B2D9F2-1E54-4C39-857D-CA0547AAF64A}">
      <dgm:prSet phldrT="[Текст]" custT="1"/>
      <dgm:spPr/>
      <dgm:t>
        <a:bodyPr/>
        <a:lstStyle/>
        <a:p>
          <a:pPr algn="l"/>
          <a:endParaRPr lang="ru-RU" sz="1600" dirty="0">
            <a:latin typeface="Cambria Math" pitchFamily="18" charset="0"/>
            <a:ea typeface="Cambria Math" pitchFamily="18" charset="0"/>
          </a:endParaRPr>
        </a:p>
      </dgm:t>
    </dgm:pt>
    <dgm:pt modelId="{353DBEDB-0D4D-4DE3-B7A4-A3ECD9CDD725}" type="parTrans" cxnId="{DF51E2A8-8394-4F07-878B-FBB5843FAAC9}">
      <dgm:prSet/>
      <dgm:spPr/>
      <dgm:t>
        <a:bodyPr/>
        <a:lstStyle/>
        <a:p>
          <a:endParaRPr lang="ru-RU"/>
        </a:p>
      </dgm:t>
    </dgm:pt>
    <dgm:pt modelId="{E970C446-6FDD-4664-8957-1174A13CD0F6}" type="sibTrans" cxnId="{DF51E2A8-8394-4F07-878B-FBB5843FAAC9}">
      <dgm:prSet/>
      <dgm:spPr/>
      <dgm:t>
        <a:bodyPr/>
        <a:lstStyle/>
        <a:p>
          <a:endParaRPr lang="ru-RU"/>
        </a:p>
      </dgm:t>
    </dgm:pt>
    <dgm:pt modelId="{D7AEC8A8-2CFF-45A4-91C9-173CC02CA58C}">
      <dgm:prSet custT="1"/>
      <dgm:spPr/>
      <dgm:t>
        <a:bodyPr/>
        <a:lstStyle/>
        <a:p>
          <a:pPr algn="just"/>
          <a:r>
            <a:rPr lang="ru-RU" sz="1600" b="1" spc="-5" dirty="0" smtClean="0">
              <a:latin typeface="Cambria Math" pitchFamily="18" charset="0"/>
              <a:ea typeface="Cambria Math" pitchFamily="18" charset="0"/>
              <a:cs typeface="Calibri"/>
            </a:rPr>
            <a:t>Дефицит</a:t>
          </a:r>
          <a:r>
            <a:rPr lang="ru-RU" sz="1600" b="1" spc="-9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- </a:t>
          </a:r>
          <a:r>
            <a:rPr lang="ru-RU" sz="1600" b="0" spc="-15" dirty="0" smtClean="0">
              <a:latin typeface="Cambria Math" pitchFamily="18" charset="0"/>
              <a:ea typeface="Cambria Math" pitchFamily="18" charset="0"/>
              <a:cs typeface="Calibri"/>
            </a:rPr>
            <a:t>п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ревышение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расходов бюджета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над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его</a:t>
          </a:r>
          <a:r>
            <a:rPr lang="ru-RU" sz="1600" spc="1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доходами.</a:t>
          </a:r>
          <a:endParaRPr lang="ru-RU" sz="16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A5206790-BAE4-4906-9C43-E12C288977B4}" type="parTrans" cxnId="{ECF0C5C1-989E-499B-B0C4-DF0C46BE27BC}">
      <dgm:prSet/>
      <dgm:spPr/>
      <dgm:t>
        <a:bodyPr/>
        <a:lstStyle/>
        <a:p>
          <a:endParaRPr lang="ru-RU"/>
        </a:p>
      </dgm:t>
    </dgm:pt>
    <dgm:pt modelId="{B3C8B5C6-5A32-434B-BAB6-5117BB3503BC}" type="sibTrans" cxnId="{ECF0C5C1-989E-499B-B0C4-DF0C46BE27BC}">
      <dgm:prSet/>
      <dgm:spPr/>
      <dgm:t>
        <a:bodyPr/>
        <a:lstStyle/>
        <a:p>
          <a:endParaRPr lang="ru-RU"/>
        </a:p>
      </dgm:t>
    </dgm:pt>
    <dgm:pt modelId="{FB9C3160-5753-4F2A-A34C-2B81E2DEE586}">
      <dgm:prSet custT="1"/>
      <dgm:spPr/>
      <dgm:t>
        <a:bodyPr/>
        <a:lstStyle/>
        <a:p>
          <a:pPr algn="just"/>
          <a:r>
            <a:rPr lang="ru-RU" sz="1600" b="1" spc="-10" dirty="0" smtClean="0">
              <a:latin typeface="Cambria Math" pitchFamily="18" charset="0"/>
              <a:ea typeface="Cambria Math" pitchFamily="18" charset="0"/>
              <a:cs typeface="Calibri"/>
            </a:rPr>
            <a:t>Дотации - </a:t>
          </a:r>
          <a:r>
            <a:rPr lang="ru-RU" sz="1600" b="0" spc="-10" dirty="0" smtClean="0">
              <a:latin typeface="Cambria Math" pitchFamily="18" charset="0"/>
              <a:ea typeface="Cambria Math" pitchFamily="18" charset="0"/>
              <a:cs typeface="Calibri"/>
            </a:rPr>
            <a:t>с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редства,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предоставляемые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одним бюджетом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бюджетной системы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РФ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другому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бюджету </a:t>
          </a:r>
          <a:r>
            <a:rPr lang="ru-RU" sz="1600" spc="5" dirty="0" smtClean="0">
              <a:latin typeface="Cambria Math" pitchFamily="18" charset="0"/>
              <a:ea typeface="Cambria Math" pitchFamily="18" charset="0"/>
              <a:cs typeface="Calibri"/>
            </a:rPr>
            <a:t>на 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безвозмездной и безвозвратной основе без указания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конкретных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целей</a:t>
          </a:r>
          <a:r>
            <a:rPr lang="ru-RU" sz="1600" spc="21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использования.</a:t>
          </a:r>
          <a:endParaRPr lang="ru-RU" sz="16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8DCEB103-E8D6-4649-BFE9-059C97D2F66D}" type="parTrans" cxnId="{7FBDED44-1069-45D0-A9E1-EFAA5FC6CFC0}">
      <dgm:prSet/>
      <dgm:spPr/>
      <dgm:t>
        <a:bodyPr/>
        <a:lstStyle/>
        <a:p>
          <a:endParaRPr lang="ru-RU"/>
        </a:p>
      </dgm:t>
    </dgm:pt>
    <dgm:pt modelId="{8631E0CE-2D56-46EF-B352-B8BAE6F9AB35}" type="sibTrans" cxnId="{7FBDED44-1069-45D0-A9E1-EFAA5FC6CFC0}">
      <dgm:prSet/>
      <dgm:spPr/>
      <dgm:t>
        <a:bodyPr/>
        <a:lstStyle/>
        <a:p>
          <a:endParaRPr lang="ru-RU"/>
        </a:p>
      </dgm:t>
    </dgm:pt>
    <dgm:pt modelId="{7F6F7BE5-1244-431F-A5B0-421AC2A9BCD0}">
      <dgm:prSet custT="1"/>
      <dgm:spPr/>
      <dgm:t>
        <a:bodyPr/>
        <a:lstStyle/>
        <a:p>
          <a:pPr algn="just"/>
          <a:r>
            <a:rPr lang="ru-RU" sz="1600" b="1" spc="-20" dirty="0" smtClean="0">
              <a:latin typeface="Cambria Math" pitchFamily="18" charset="0"/>
              <a:ea typeface="Cambria Math" pitchFamily="18" charset="0"/>
              <a:cs typeface="Calibri"/>
            </a:rPr>
            <a:t>Доходы</a:t>
          </a:r>
          <a:r>
            <a:rPr lang="ru-RU" sz="1600" b="1" spc="-7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- </a:t>
          </a:r>
          <a:r>
            <a:rPr lang="ru-RU" sz="1600" b="0" spc="-15" dirty="0" smtClean="0">
              <a:latin typeface="Cambria Math" pitchFamily="18" charset="0"/>
              <a:ea typeface="Cambria Math" pitchFamily="18" charset="0"/>
              <a:cs typeface="Calibri"/>
            </a:rPr>
            <a:t>п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оступающие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от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населения, организаций,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учреждений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денежные средства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виде: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 налогов, неналоговых поступлений (пошлины, </a:t>
          </a:r>
          <a:r>
            <a:rPr lang="ru-RU" sz="1600" spc="-20" dirty="0" smtClean="0">
              <a:latin typeface="Cambria Math" pitchFamily="18" charset="0"/>
              <a:ea typeface="Cambria Math" pitchFamily="18" charset="0"/>
              <a:cs typeface="Calibri"/>
            </a:rPr>
            <a:t>доходы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от продажи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имущества, штрафы и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т.п.),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безвозмездных поступлений,  </a:t>
          </a:r>
          <a:r>
            <a:rPr lang="ru-RU" sz="1600" spc="-20" dirty="0" smtClean="0">
              <a:latin typeface="Cambria Math" pitchFamily="18" charset="0"/>
              <a:ea typeface="Cambria Math" pitchFamily="18" charset="0"/>
              <a:cs typeface="Calibri"/>
            </a:rPr>
            <a:t>доходов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от предпринимательской деятельности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бюджетных 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организаций. Кредиты, </a:t>
          </a:r>
          <a:r>
            <a:rPr lang="ru-RU" sz="1600" spc="-20" dirty="0" smtClean="0">
              <a:latin typeface="Cambria Math" pitchFamily="18" charset="0"/>
              <a:ea typeface="Cambria Math" pitchFamily="18" charset="0"/>
              <a:cs typeface="Calibri"/>
            </a:rPr>
            <a:t>доходы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от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выпуска ценных </a:t>
          </a:r>
          <a:r>
            <a:rPr lang="ru-RU" sz="1600" spc="-20" dirty="0" smtClean="0">
              <a:latin typeface="Cambria Math" pitchFamily="18" charset="0"/>
              <a:ea typeface="Cambria Math" pitchFamily="18" charset="0"/>
              <a:cs typeface="Calibri"/>
            </a:rPr>
            <a:t>бумаг,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полученные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государством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(органами  местного самоуправления), не включаются в состав</a:t>
          </a:r>
          <a:r>
            <a:rPr lang="ru-RU" sz="1600" spc="2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spc="-20" dirty="0" smtClean="0">
              <a:latin typeface="Cambria Math" pitchFamily="18" charset="0"/>
              <a:ea typeface="Cambria Math" pitchFamily="18" charset="0"/>
              <a:cs typeface="Calibri"/>
            </a:rPr>
            <a:t>доходов.</a:t>
          </a:r>
          <a:endParaRPr lang="ru-RU" sz="16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B61EF8AA-DEFA-4A5A-B0E6-4C84C1BBCCE6}" type="parTrans" cxnId="{E206BB8D-FA44-47D1-AD67-89E0D5336517}">
      <dgm:prSet/>
      <dgm:spPr/>
      <dgm:t>
        <a:bodyPr/>
        <a:lstStyle/>
        <a:p>
          <a:endParaRPr lang="ru-RU"/>
        </a:p>
      </dgm:t>
    </dgm:pt>
    <dgm:pt modelId="{38D353F9-4083-44B7-85FB-04D04D7AC763}" type="sibTrans" cxnId="{E206BB8D-FA44-47D1-AD67-89E0D5336517}">
      <dgm:prSet/>
      <dgm:spPr/>
      <dgm:t>
        <a:bodyPr/>
        <a:lstStyle/>
        <a:p>
          <a:endParaRPr lang="ru-RU"/>
        </a:p>
      </dgm:t>
    </dgm:pt>
    <dgm:pt modelId="{DCD43931-BB2F-4E84-82F2-804B30A9C9FD}">
      <dgm:prSet custT="1"/>
      <dgm:spPr/>
      <dgm:t>
        <a:bodyPr/>
        <a:lstStyle/>
        <a:p>
          <a:pPr algn="l"/>
          <a:endParaRPr lang="ru-RU" sz="16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1E92CEDE-5099-4224-B16D-1C1402ED6405}" type="parTrans" cxnId="{360053F5-4722-4F45-B635-98E0CB802202}">
      <dgm:prSet/>
      <dgm:spPr/>
      <dgm:t>
        <a:bodyPr/>
        <a:lstStyle/>
        <a:p>
          <a:endParaRPr lang="ru-RU"/>
        </a:p>
      </dgm:t>
    </dgm:pt>
    <dgm:pt modelId="{86BAD80B-483B-4920-B92F-B068FB324E52}" type="sibTrans" cxnId="{360053F5-4722-4F45-B635-98E0CB802202}">
      <dgm:prSet/>
      <dgm:spPr/>
      <dgm:t>
        <a:bodyPr/>
        <a:lstStyle/>
        <a:p>
          <a:endParaRPr lang="ru-RU"/>
        </a:p>
      </dgm:t>
    </dgm:pt>
    <dgm:pt modelId="{20FDAE9E-5C3E-4FA1-9F50-9B7AC4E675AB}">
      <dgm:prSet custT="1"/>
      <dgm:spPr/>
      <dgm:t>
        <a:bodyPr/>
        <a:lstStyle/>
        <a:p>
          <a:pPr algn="l"/>
          <a:endParaRPr lang="ru-RU" sz="16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814C91A5-DFF1-41BC-9E2D-7F80B4BD2C7E}" type="parTrans" cxnId="{6F9BBCDD-A13A-47FB-8775-BB2EEB0E2C34}">
      <dgm:prSet/>
      <dgm:spPr/>
      <dgm:t>
        <a:bodyPr/>
        <a:lstStyle/>
        <a:p>
          <a:endParaRPr lang="ru-RU"/>
        </a:p>
      </dgm:t>
    </dgm:pt>
    <dgm:pt modelId="{CE7FBB60-75D3-49C1-9143-2D081762E790}" type="sibTrans" cxnId="{6F9BBCDD-A13A-47FB-8775-BB2EEB0E2C34}">
      <dgm:prSet/>
      <dgm:spPr/>
      <dgm:t>
        <a:bodyPr/>
        <a:lstStyle/>
        <a:p>
          <a:endParaRPr lang="ru-RU"/>
        </a:p>
      </dgm:t>
    </dgm:pt>
    <dgm:pt modelId="{AB3DA1BA-D4D1-48D2-B05E-8C86250B1A87}">
      <dgm:prSet custT="1"/>
      <dgm:spPr/>
      <dgm:t>
        <a:bodyPr/>
        <a:lstStyle/>
        <a:p>
          <a:pPr algn="l"/>
          <a:endParaRPr lang="ru-RU" sz="16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9354ED7E-3B0A-4348-94A9-7B8C1C25EEED}" type="parTrans" cxnId="{2852C3B6-E395-4A1D-B535-73FCC311A00B}">
      <dgm:prSet/>
      <dgm:spPr/>
      <dgm:t>
        <a:bodyPr/>
        <a:lstStyle/>
        <a:p>
          <a:endParaRPr lang="ru-RU"/>
        </a:p>
      </dgm:t>
    </dgm:pt>
    <dgm:pt modelId="{681F87C9-13AF-4CEF-9343-F2367598D5B7}" type="sibTrans" cxnId="{2852C3B6-E395-4A1D-B535-73FCC311A00B}">
      <dgm:prSet/>
      <dgm:spPr/>
      <dgm:t>
        <a:bodyPr/>
        <a:lstStyle/>
        <a:p>
          <a:endParaRPr lang="ru-RU"/>
        </a:p>
      </dgm:t>
    </dgm:pt>
    <dgm:pt modelId="{512E4FF5-3E36-4920-B40D-FCCB83CB4CB1}">
      <dgm:prSet phldrT="[Текст]" custT="1"/>
      <dgm:spPr/>
      <dgm:t>
        <a:bodyPr/>
        <a:lstStyle/>
        <a:p>
          <a:pPr algn="just"/>
          <a:r>
            <a:rPr lang="ru-RU" sz="1400" b="1" spc="-2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Государственный </a:t>
          </a:r>
          <a:r>
            <a:rPr lang="ru-RU" sz="1400" b="1" spc="-5" dirty="0" smtClean="0">
              <a:latin typeface="Cambria Math" pitchFamily="18" charset="0"/>
              <a:ea typeface="Cambria Math" pitchFamily="18" charset="0"/>
              <a:cs typeface="Calibri"/>
            </a:rPr>
            <a:t>или муниципальный</a:t>
          </a:r>
          <a:r>
            <a:rPr lang="ru-RU" sz="1400" b="1" spc="6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b="1" spc="-15" dirty="0" smtClean="0">
              <a:latin typeface="Cambria Math" pitchFamily="18" charset="0"/>
              <a:ea typeface="Cambria Math" pitchFamily="18" charset="0"/>
              <a:cs typeface="Calibri"/>
            </a:rPr>
            <a:t>долг - </a:t>
          </a:r>
          <a:r>
            <a:rPr lang="ru-RU" sz="1400" b="0" spc="-1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бяза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т</a:t>
          </a:r>
          <a:r>
            <a:rPr lang="ru-RU" sz="1400" spc="-35" dirty="0" smtClean="0">
              <a:latin typeface="Cambria Math" pitchFamily="18" charset="0"/>
              <a:ea typeface="Cambria Math" pitchFamily="18" charset="0"/>
              <a:cs typeface="Calibri"/>
            </a:rPr>
            <a:t>е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ль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с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тва</a:t>
          </a:r>
          <a:r>
            <a:rPr lang="ru-RU" sz="1400" dirty="0" smtClean="0">
              <a:latin typeface="Cambria Math" pitchFamily="18" charset="0"/>
              <a:ea typeface="Cambria Math" pitchFamily="18" charset="0"/>
              <a:cs typeface="Calibri"/>
            </a:rPr>
            <a:t>	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п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у</a:t>
          </a:r>
          <a:r>
            <a:rPr lang="ru-RU" sz="1400" spc="-30" dirty="0" smtClean="0">
              <a:latin typeface="Cambria Math" pitchFamily="18" charset="0"/>
              <a:ea typeface="Cambria Math" pitchFamily="18" charset="0"/>
              <a:cs typeface="Calibri"/>
            </a:rPr>
            <a:t>б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личн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400" spc="5" dirty="0" smtClean="0">
              <a:latin typeface="Cambria Math" pitchFamily="18" charset="0"/>
              <a:ea typeface="Cambria Math" pitchFamily="18" charset="0"/>
              <a:cs typeface="Calibri"/>
            </a:rPr>
            <a:t>-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правово</a:t>
          </a:r>
          <a:r>
            <a:rPr lang="ru-RU" sz="1400" spc="-20" dirty="0" smtClean="0">
              <a:latin typeface="Cambria Math" pitchFamily="18" charset="0"/>
              <a:ea typeface="Cambria Math" pitchFamily="18" charset="0"/>
              <a:cs typeface="Calibri"/>
            </a:rPr>
            <a:t>г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о образования</a:t>
          </a:r>
          <a:r>
            <a:rPr lang="ru-RU" sz="1400" dirty="0" smtClean="0">
              <a:latin typeface="Cambria Math" pitchFamily="18" charset="0"/>
              <a:ea typeface="Cambria Math" pitchFamily="18" charset="0"/>
              <a:cs typeface="Calibri"/>
            </a:rPr>
            <a:t>	п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400" dirty="0" smtClean="0">
              <a:latin typeface="Cambria Math" pitchFamily="18" charset="0"/>
              <a:ea typeface="Cambria Math" pitchFamily="18" charset="0"/>
              <a:cs typeface="Calibri"/>
            </a:rPr>
            <a:t>	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п</a:t>
          </a:r>
          <a:r>
            <a:rPr lang="ru-RU" sz="1400" spc="-3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л</a:t>
          </a:r>
          <a:r>
            <a:rPr lang="ru-RU" sz="1400" dirty="0" smtClean="0">
              <a:latin typeface="Cambria Math" pitchFamily="18" charset="0"/>
              <a:ea typeface="Cambria Math" pitchFamily="18" charset="0"/>
              <a:cs typeface="Calibri"/>
            </a:rPr>
            <a:t>у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ч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е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н</a:t>
          </a:r>
          <a:r>
            <a:rPr lang="ru-RU" sz="1400" dirty="0" smtClean="0">
              <a:latin typeface="Cambria Math" pitchFamily="18" charset="0"/>
              <a:ea typeface="Cambria Math" pitchFamily="18" charset="0"/>
              <a:cs typeface="Calibri"/>
            </a:rPr>
            <a:t>н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ым  кредитам, выпущенным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ценным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бумагам,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предоставленным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гарантиям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перед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третьими</a:t>
          </a:r>
          <a:r>
            <a:rPr lang="ru-RU" sz="1400" spc="16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лицами.</a:t>
          </a:r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EBC66BD5-2E43-4B9C-AAA5-82715ED2DCF7}" type="parTrans" cxnId="{1D5EF545-F26E-4996-9141-85A1EABCFC76}">
      <dgm:prSet/>
      <dgm:spPr/>
      <dgm:t>
        <a:bodyPr/>
        <a:lstStyle/>
        <a:p>
          <a:endParaRPr lang="ru-RU"/>
        </a:p>
      </dgm:t>
    </dgm:pt>
    <dgm:pt modelId="{9528020E-85A4-4EB7-8151-350918745E44}" type="sibTrans" cxnId="{1D5EF545-F26E-4996-9141-85A1EABCFC76}">
      <dgm:prSet/>
      <dgm:spPr/>
      <dgm:t>
        <a:bodyPr/>
        <a:lstStyle/>
        <a:p>
          <a:endParaRPr lang="ru-RU"/>
        </a:p>
      </dgm:t>
    </dgm:pt>
    <dgm:pt modelId="{45F2EBCE-46A7-4B1F-9A83-E2EF69C9CF8B}" type="pres">
      <dgm:prSet presAssocID="{EA758132-CD37-4603-8C6B-B61281CD62A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A889A8B-0473-4E60-B3F5-FBC9FA0C0524}" type="pres">
      <dgm:prSet presAssocID="{D0AD8CA6-8F61-4CAB-88E8-38039E349370}" presName="linNode" presStyleCnt="0"/>
      <dgm:spPr/>
    </dgm:pt>
    <dgm:pt modelId="{E262BEB6-CBFA-4E09-9C06-3A7FB09ED2E2}" type="pres">
      <dgm:prSet presAssocID="{D0AD8CA6-8F61-4CAB-88E8-38039E349370}" presName="parentText" presStyleLbl="node1" presStyleIdx="0" presStyleCnt="2" custScaleX="45720" custScaleY="73204" custLinFactNeighborY="-15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11F437-B5F1-4F8E-880E-E03FD9239929}" type="pres">
      <dgm:prSet presAssocID="{D0AD8CA6-8F61-4CAB-88E8-38039E349370}" presName="descendantText" presStyleLbl="alignAccFollowNode1" presStyleIdx="0" presStyleCnt="2" custScaleX="1696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0B5605-5B3A-49FC-912B-1DC5CF3E0889}" type="pres">
      <dgm:prSet presAssocID="{0EA17DE4-E41E-4F5A-8F67-B611514BB924}" presName="sp" presStyleCnt="0"/>
      <dgm:spPr/>
    </dgm:pt>
    <dgm:pt modelId="{2D62A94A-B79D-4919-8D67-EC799B8FF380}" type="pres">
      <dgm:prSet presAssocID="{1A74101E-5D6A-4C3E-AF32-FF1285ADB18F}" presName="linNode" presStyleCnt="0"/>
      <dgm:spPr/>
    </dgm:pt>
    <dgm:pt modelId="{3C3241D5-66B5-400D-BF0A-31F83C4EF791}" type="pres">
      <dgm:prSet presAssocID="{1A74101E-5D6A-4C3E-AF32-FF1285ADB18F}" presName="parentText" presStyleLbl="node1" presStyleIdx="1" presStyleCnt="2" custScaleX="45720" custScaleY="7218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AA7D18-1E8A-48AD-8CAE-D5E26FD484D9}" type="pres">
      <dgm:prSet presAssocID="{1A74101E-5D6A-4C3E-AF32-FF1285ADB18F}" presName="descendantText" presStyleLbl="alignAccFollowNode1" presStyleIdx="1" presStyleCnt="2" custScaleX="167282" custLinFactNeighborX="4" custLinFactNeighborY="1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7B4248A-29E5-4230-85FE-5459B53DCED0}" srcId="{EA758132-CD37-4603-8C6B-B61281CD62AD}" destId="{D0AD8CA6-8F61-4CAB-88E8-38039E349370}" srcOrd="0" destOrd="0" parTransId="{2C746D88-D6EB-40FD-A743-04C4C3D1C1DC}" sibTransId="{0EA17DE4-E41E-4F5A-8F67-B611514BB924}"/>
    <dgm:cxn modelId="{09FA813E-6259-46AB-B3A9-B8409D20F2C5}" srcId="{1A74101E-5D6A-4C3E-AF32-FF1285ADB18F}" destId="{FB22DF39-4FEF-459D-924F-F83D698E1657}" srcOrd="0" destOrd="0" parTransId="{F4E54913-CFEB-4ADE-92C8-B7197A6E6D9A}" sibTransId="{6D6C5497-F3CE-4305-970A-877D6688CA2C}"/>
    <dgm:cxn modelId="{47FCB242-CCEB-48E2-8BF8-90B92C3D9AB9}" type="presOf" srcId="{D7AEC8A8-2CFF-45A4-91C9-173CC02CA58C}" destId="{0CAA7D18-1E8A-48AD-8CAE-D5E26FD484D9}" srcOrd="0" destOrd="4" presId="urn:microsoft.com/office/officeart/2005/8/layout/vList5"/>
    <dgm:cxn modelId="{54F70624-95C5-422F-BED8-486F807911E9}" type="presOf" srcId="{D0AD8CA6-8F61-4CAB-88E8-38039E349370}" destId="{E262BEB6-CBFA-4E09-9C06-3A7FB09ED2E2}" srcOrd="0" destOrd="0" presId="urn:microsoft.com/office/officeart/2005/8/layout/vList5"/>
    <dgm:cxn modelId="{E098C271-4AAB-4815-B375-4B26B5762CD4}" type="presOf" srcId="{FB9C3160-5753-4F2A-A34C-2B81E2DEE586}" destId="{0CAA7D18-1E8A-48AD-8CAE-D5E26FD484D9}" srcOrd="0" destOrd="5" presId="urn:microsoft.com/office/officeart/2005/8/layout/vList5"/>
    <dgm:cxn modelId="{E51CA9B7-53E9-435B-99F8-C7A701F0F666}" type="presOf" srcId="{F148705B-F199-4E31-8085-7BEC7911AB51}" destId="{5911F437-B5F1-4F8E-880E-E03FD9239929}" srcOrd="0" destOrd="6" presId="urn:microsoft.com/office/officeart/2005/8/layout/vList5"/>
    <dgm:cxn modelId="{C81F03C0-E223-423D-9759-6FD77D6ECED0}" type="presOf" srcId="{E6B2D9F2-1E54-4C39-857D-CA0547AAF64A}" destId="{5911F437-B5F1-4F8E-880E-E03FD9239929}" srcOrd="0" destOrd="0" presId="urn:microsoft.com/office/officeart/2005/8/layout/vList5"/>
    <dgm:cxn modelId="{CB4DF85D-8078-4EB4-8AF0-6057EA4CEDAD}" type="presOf" srcId="{20FDAE9E-5C3E-4FA1-9F50-9B7AC4E675AB}" destId="{0CAA7D18-1E8A-48AD-8CAE-D5E26FD484D9}" srcOrd="0" destOrd="2" presId="urn:microsoft.com/office/officeart/2005/8/layout/vList5"/>
    <dgm:cxn modelId="{A905464A-1B5C-4219-AC4E-16BB165B666E}" srcId="{1A74101E-5D6A-4C3E-AF32-FF1285ADB18F}" destId="{DEB98D4E-5D2F-4627-8430-1A97A0E562D0}" srcOrd="8" destOrd="0" parTransId="{BA37F55D-7945-4548-A756-BF77FE4F6A5A}" sibTransId="{98FEF3EF-6073-45CD-9ABA-2CEF6AB3ECEF}"/>
    <dgm:cxn modelId="{00747FD8-BE35-417A-9028-D83741E7CE72}" type="presOf" srcId="{DCD43931-BB2F-4E84-82F2-804B30A9C9FD}" destId="{0CAA7D18-1E8A-48AD-8CAE-D5E26FD484D9}" srcOrd="0" destOrd="1" presId="urn:microsoft.com/office/officeart/2005/8/layout/vList5"/>
    <dgm:cxn modelId="{D2E0ADFD-1FA8-4060-99F8-B4346E7BEDB8}" type="presOf" srcId="{7F6F7BE5-1244-431F-A5B0-421AC2A9BCD0}" destId="{0CAA7D18-1E8A-48AD-8CAE-D5E26FD484D9}" srcOrd="0" destOrd="6" presId="urn:microsoft.com/office/officeart/2005/8/layout/vList5"/>
    <dgm:cxn modelId="{148BAE37-EEF9-4A11-9589-0E907AAD67FA}" srcId="{D0AD8CA6-8F61-4CAB-88E8-38039E349370}" destId="{6E5019D4-301A-4D4F-B81E-89168D70B4B4}" srcOrd="3" destOrd="0" parTransId="{7004E37C-4715-4E47-AFD8-E222C9A373F0}" sibTransId="{0004C135-4018-4717-82DA-A41DC4D4A879}"/>
    <dgm:cxn modelId="{ECF0C5C1-989E-499B-B0C4-DF0C46BE27BC}" srcId="{1A74101E-5D6A-4C3E-AF32-FF1285ADB18F}" destId="{D7AEC8A8-2CFF-45A4-91C9-173CC02CA58C}" srcOrd="4" destOrd="0" parTransId="{A5206790-BAE4-4906-9C43-E12C288977B4}" sibTransId="{B3C8B5C6-5A32-434B-BAB6-5117BB3503BC}"/>
    <dgm:cxn modelId="{6F9BBCDD-A13A-47FB-8775-BB2EEB0E2C34}" srcId="{1A74101E-5D6A-4C3E-AF32-FF1285ADB18F}" destId="{20FDAE9E-5C3E-4FA1-9F50-9B7AC4E675AB}" srcOrd="2" destOrd="0" parTransId="{814C91A5-DFF1-41BC-9E2D-7F80B4BD2C7E}" sibTransId="{CE7FBB60-75D3-49C1-9143-2D081762E790}"/>
    <dgm:cxn modelId="{7FBDED44-1069-45D0-A9E1-EFAA5FC6CFC0}" srcId="{1A74101E-5D6A-4C3E-AF32-FF1285ADB18F}" destId="{FB9C3160-5753-4F2A-A34C-2B81E2DEE586}" srcOrd="5" destOrd="0" parTransId="{8DCEB103-E8D6-4649-BFE9-059C97D2F66D}" sibTransId="{8631E0CE-2D56-46EF-B352-B8BAE6F9AB35}"/>
    <dgm:cxn modelId="{C81161CD-7C7A-4449-B4F3-9007E69F56C2}" srcId="{D0AD8CA6-8F61-4CAB-88E8-38039E349370}" destId="{F148705B-F199-4E31-8085-7BEC7911AB51}" srcOrd="6" destOrd="0" parTransId="{E8EC9D24-007B-4D7A-9601-6B538F29228A}" sibTransId="{38D81751-D526-4212-8776-E1E7BD52D431}"/>
    <dgm:cxn modelId="{FC8A8192-3415-4D87-9E92-4CA28A5E4DCC}" srcId="{1A74101E-5D6A-4C3E-AF32-FF1285ADB18F}" destId="{E712349D-9B86-45C8-B323-A96A53B2FA9E}" srcOrd="10" destOrd="0" parTransId="{F0F7B6B7-9A05-4972-B802-C676832D5FDC}" sibTransId="{CAC37AF5-0394-4BCE-95FC-0C5862BAD704}"/>
    <dgm:cxn modelId="{C079772B-B98F-4988-AA58-9DFD42FFB988}" type="presOf" srcId="{6E5019D4-301A-4D4F-B81E-89168D70B4B4}" destId="{5911F437-B5F1-4F8E-880E-E03FD9239929}" srcOrd="0" destOrd="3" presId="urn:microsoft.com/office/officeart/2005/8/layout/vList5"/>
    <dgm:cxn modelId="{360053F5-4722-4F45-B635-98E0CB802202}" srcId="{1A74101E-5D6A-4C3E-AF32-FF1285ADB18F}" destId="{DCD43931-BB2F-4E84-82F2-804B30A9C9FD}" srcOrd="1" destOrd="0" parTransId="{1E92CEDE-5099-4224-B16D-1C1402ED6405}" sibTransId="{86BAD80B-483B-4920-B92F-B068FB324E52}"/>
    <dgm:cxn modelId="{A0C1A501-FC26-4916-BD5C-D07315AEC18A}" type="presOf" srcId="{AB3DA1BA-D4D1-48D2-B05E-8C86250B1A87}" destId="{0CAA7D18-1E8A-48AD-8CAE-D5E26FD484D9}" srcOrd="0" destOrd="3" presId="urn:microsoft.com/office/officeart/2005/8/layout/vList5"/>
    <dgm:cxn modelId="{5189300C-1BD2-415C-BC9C-7A412AB63A4B}" type="presOf" srcId="{E712349D-9B86-45C8-B323-A96A53B2FA9E}" destId="{0CAA7D18-1E8A-48AD-8CAE-D5E26FD484D9}" srcOrd="0" destOrd="10" presId="urn:microsoft.com/office/officeart/2005/8/layout/vList5"/>
    <dgm:cxn modelId="{A298EE7A-99C4-44A1-A729-2A057023045B}" type="presOf" srcId="{12A63A55-291E-4600-B9D0-F99AEB8CF5F9}" destId="{5911F437-B5F1-4F8E-880E-E03FD9239929}" srcOrd="0" destOrd="1" presId="urn:microsoft.com/office/officeart/2005/8/layout/vList5"/>
    <dgm:cxn modelId="{C89C012D-A7D5-4DA3-A734-2C5650D22D75}" type="presOf" srcId="{EA758132-CD37-4603-8C6B-B61281CD62AD}" destId="{45F2EBCE-46A7-4B1F-9A83-E2EF69C9CF8B}" srcOrd="0" destOrd="0" presId="urn:microsoft.com/office/officeart/2005/8/layout/vList5"/>
    <dgm:cxn modelId="{09064961-A95C-4BED-A44B-1410BB0B6BF9}" type="presOf" srcId="{44951943-B4B6-4ED0-903A-29D76F89BA73}" destId="{5911F437-B5F1-4F8E-880E-E03FD9239929}" srcOrd="0" destOrd="2" presId="urn:microsoft.com/office/officeart/2005/8/layout/vList5"/>
    <dgm:cxn modelId="{B2D12F3D-4FF3-495E-997A-761B0C961957}" srcId="{1A74101E-5D6A-4C3E-AF32-FF1285ADB18F}" destId="{BCFA80F1-3C23-4EBA-91B8-4F3F71AD232A}" srcOrd="7" destOrd="0" parTransId="{85F5B38E-F6BD-47F7-8859-D4EFBA9A0F2F}" sibTransId="{06F3B85F-D9F4-4B5B-8CD4-61A8AE3DDBB0}"/>
    <dgm:cxn modelId="{DA525B53-9FA3-4AE0-A2CE-1DCF7EB4DF48}" srcId="{1A74101E-5D6A-4C3E-AF32-FF1285ADB18F}" destId="{74E1EE49-7328-4A98-9BBE-FFA5EAE38C3B}" srcOrd="9" destOrd="0" parTransId="{6F6F9D7C-D474-436B-8AF1-5F9D7C413091}" sibTransId="{A8D19FD0-778E-42C3-A4BF-B24D55E2999B}"/>
    <dgm:cxn modelId="{E206BB8D-FA44-47D1-AD67-89E0D5336517}" srcId="{1A74101E-5D6A-4C3E-AF32-FF1285ADB18F}" destId="{7F6F7BE5-1244-431F-A5B0-421AC2A9BCD0}" srcOrd="6" destOrd="0" parTransId="{B61EF8AA-DEFA-4A5A-B0E6-4C84C1BBCCE6}" sibTransId="{38D353F9-4083-44B7-85FB-04D04D7AC763}"/>
    <dgm:cxn modelId="{CF969C36-6C79-41EB-BB8E-911AD5C3B2CD}" type="presOf" srcId="{512E4FF5-3E36-4920-B40D-FCCB83CB4CB1}" destId="{5911F437-B5F1-4F8E-880E-E03FD9239929}" srcOrd="0" destOrd="4" presId="urn:microsoft.com/office/officeart/2005/8/layout/vList5"/>
    <dgm:cxn modelId="{C26B24A8-A6D2-43D2-B74D-6899FAA3C16D}" type="presOf" srcId="{74E1EE49-7328-4A98-9BBE-FFA5EAE38C3B}" destId="{0CAA7D18-1E8A-48AD-8CAE-D5E26FD484D9}" srcOrd="0" destOrd="9" presId="urn:microsoft.com/office/officeart/2005/8/layout/vList5"/>
    <dgm:cxn modelId="{4547F75E-865D-4D8F-927B-E8C89B599E35}" type="presOf" srcId="{38C300F3-37B4-401F-81E7-C9F55A098AFC}" destId="{5911F437-B5F1-4F8E-880E-E03FD9239929}" srcOrd="0" destOrd="5" presId="urn:microsoft.com/office/officeart/2005/8/layout/vList5"/>
    <dgm:cxn modelId="{1EBFEDD4-3F8A-4042-85E3-183A488F9E48}" type="presOf" srcId="{DEB98D4E-5D2F-4627-8430-1A97A0E562D0}" destId="{0CAA7D18-1E8A-48AD-8CAE-D5E26FD484D9}" srcOrd="0" destOrd="8" presId="urn:microsoft.com/office/officeart/2005/8/layout/vList5"/>
    <dgm:cxn modelId="{1D5EF545-F26E-4996-9141-85A1EABCFC76}" srcId="{D0AD8CA6-8F61-4CAB-88E8-38039E349370}" destId="{512E4FF5-3E36-4920-B40D-FCCB83CB4CB1}" srcOrd="4" destOrd="0" parTransId="{EBC66BD5-2E43-4B9C-AAA5-82715ED2DCF7}" sibTransId="{9528020E-85A4-4EB7-8151-350918745E44}"/>
    <dgm:cxn modelId="{A3AC2E4F-9C81-4E03-840D-2DAE480DFA7B}" type="presOf" srcId="{FB22DF39-4FEF-459D-924F-F83D698E1657}" destId="{0CAA7D18-1E8A-48AD-8CAE-D5E26FD484D9}" srcOrd="0" destOrd="0" presId="urn:microsoft.com/office/officeart/2005/8/layout/vList5"/>
    <dgm:cxn modelId="{F26794A2-B196-4ECB-98FB-6C245FA8A5D8}" srcId="{D0AD8CA6-8F61-4CAB-88E8-38039E349370}" destId="{12A63A55-291E-4600-B9D0-F99AEB8CF5F9}" srcOrd="1" destOrd="0" parTransId="{6C9E1AE0-36FD-4CF1-8228-B57550490960}" sibTransId="{F9119A2D-52D9-454E-8428-7F6F9D817CA3}"/>
    <dgm:cxn modelId="{72742197-4DFD-4FC7-82B0-D5936F7472A2}" srcId="{D0AD8CA6-8F61-4CAB-88E8-38039E349370}" destId="{38C300F3-37B4-401F-81E7-C9F55A098AFC}" srcOrd="5" destOrd="0" parTransId="{85EC7974-7E07-4F0D-B027-23BFE5EA3207}" sibTransId="{11A6C5D0-A8AC-48FF-89FE-9FABB5DBBF1B}"/>
    <dgm:cxn modelId="{2852C3B6-E395-4A1D-B535-73FCC311A00B}" srcId="{1A74101E-5D6A-4C3E-AF32-FF1285ADB18F}" destId="{AB3DA1BA-D4D1-48D2-B05E-8C86250B1A87}" srcOrd="3" destOrd="0" parTransId="{9354ED7E-3B0A-4348-94A9-7B8C1C25EEED}" sibTransId="{681F87C9-13AF-4CEF-9343-F2367598D5B7}"/>
    <dgm:cxn modelId="{5091166F-4E45-431C-A404-EC11C4DE2AE5}" srcId="{D0AD8CA6-8F61-4CAB-88E8-38039E349370}" destId="{44951943-B4B6-4ED0-903A-29D76F89BA73}" srcOrd="2" destOrd="0" parTransId="{F2C70146-505E-409C-834D-F87330E1535C}" sibTransId="{A5A4776E-85DC-4EC1-B109-AE568D873E43}"/>
    <dgm:cxn modelId="{13B0CCFA-8ED9-4F83-82A5-68D7760EA3F1}" type="presOf" srcId="{1A74101E-5D6A-4C3E-AF32-FF1285ADB18F}" destId="{3C3241D5-66B5-400D-BF0A-31F83C4EF791}" srcOrd="0" destOrd="0" presId="urn:microsoft.com/office/officeart/2005/8/layout/vList5"/>
    <dgm:cxn modelId="{746FF9B9-8B01-4E81-8C8C-B443E8EFBD56}" type="presOf" srcId="{BCFA80F1-3C23-4EBA-91B8-4F3F71AD232A}" destId="{0CAA7D18-1E8A-48AD-8CAE-D5E26FD484D9}" srcOrd="0" destOrd="7" presId="urn:microsoft.com/office/officeart/2005/8/layout/vList5"/>
    <dgm:cxn modelId="{DF51E2A8-8394-4F07-878B-FBB5843FAAC9}" srcId="{D0AD8CA6-8F61-4CAB-88E8-38039E349370}" destId="{E6B2D9F2-1E54-4C39-857D-CA0547AAF64A}" srcOrd="0" destOrd="0" parTransId="{353DBEDB-0D4D-4DE3-B7A4-A3ECD9CDD725}" sibTransId="{E970C446-6FDD-4664-8957-1174A13CD0F6}"/>
    <dgm:cxn modelId="{CBAF682F-130E-4105-BA73-BFB13727DDA0}" srcId="{EA758132-CD37-4603-8C6B-B61281CD62AD}" destId="{1A74101E-5D6A-4C3E-AF32-FF1285ADB18F}" srcOrd="1" destOrd="0" parTransId="{F56E35F4-1BBB-4A1C-8B36-E0D6C671808D}" sibTransId="{BF49547F-9C15-48CA-A5D8-C9858322539D}"/>
    <dgm:cxn modelId="{5304D3C9-0FCE-449B-93B0-E3DE1A8ABDCF}" type="presParOf" srcId="{45F2EBCE-46A7-4B1F-9A83-E2EF69C9CF8B}" destId="{9A889A8B-0473-4E60-B3F5-FBC9FA0C0524}" srcOrd="0" destOrd="0" presId="urn:microsoft.com/office/officeart/2005/8/layout/vList5"/>
    <dgm:cxn modelId="{5DFCF8A6-8C13-4C95-98FD-921A40C6C7C0}" type="presParOf" srcId="{9A889A8B-0473-4E60-B3F5-FBC9FA0C0524}" destId="{E262BEB6-CBFA-4E09-9C06-3A7FB09ED2E2}" srcOrd="0" destOrd="0" presId="urn:microsoft.com/office/officeart/2005/8/layout/vList5"/>
    <dgm:cxn modelId="{BFB683A9-F9EF-4EF7-A02A-91B896C1CF35}" type="presParOf" srcId="{9A889A8B-0473-4E60-B3F5-FBC9FA0C0524}" destId="{5911F437-B5F1-4F8E-880E-E03FD9239929}" srcOrd="1" destOrd="0" presId="urn:microsoft.com/office/officeart/2005/8/layout/vList5"/>
    <dgm:cxn modelId="{DA075C8A-31F9-44A8-B88F-93C943E755BA}" type="presParOf" srcId="{45F2EBCE-46A7-4B1F-9A83-E2EF69C9CF8B}" destId="{B90B5605-5B3A-49FC-912B-1DC5CF3E0889}" srcOrd="1" destOrd="0" presId="urn:microsoft.com/office/officeart/2005/8/layout/vList5"/>
    <dgm:cxn modelId="{AD1F6A31-F6F9-4ACB-A6A2-0F05985FB482}" type="presParOf" srcId="{45F2EBCE-46A7-4B1F-9A83-E2EF69C9CF8B}" destId="{2D62A94A-B79D-4919-8D67-EC799B8FF380}" srcOrd="2" destOrd="0" presId="urn:microsoft.com/office/officeart/2005/8/layout/vList5"/>
    <dgm:cxn modelId="{52F76760-9D87-420B-8121-186B59084E87}" type="presParOf" srcId="{2D62A94A-B79D-4919-8D67-EC799B8FF380}" destId="{3C3241D5-66B5-400D-BF0A-31F83C4EF791}" srcOrd="0" destOrd="0" presId="urn:microsoft.com/office/officeart/2005/8/layout/vList5"/>
    <dgm:cxn modelId="{53AD1D8B-E805-439D-9CB3-C90FA68BD3D0}" type="presParOf" srcId="{2D62A94A-B79D-4919-8D67-EC799B8FF380}" destId="{0CAA7D18-1E8A-48AD-8CAE-D5E26FD484D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1F4B6FF-F9C3-4D23-B557-C8D76116FE2B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B99FAF0-E366-4445-936E-E86605398985}">
      <dgm:prSet phldrT="[Текст]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dirty="0" smtClean="0">
              <a:latin typeface="+mj-lt"/>
              <a:ea typeface="Cambria Math" pitchFamily="18" charset="0"/>
            </a:rPr>
            <a:t>Е</a:t>
          </a:r>
          <a:endParaRPr lang="ru-RU" dirty="0">
            <a:latin typeface="+mj-lt"/>
            <a:ea typeface="Cambria Math" pitchFamily="18" charset="0"/>
          </a:endParaRPr>
        </a:p>
      </dgm:t>
    </dgm:pt>
    <dgm:pt modelId="{438BCF4F-08AC-43CF-8E3C-382A9BEAF5C5}" type="parTrans" cxnId="{3AAE055B-6295-40FC-8FE6-D688F8056007}">
      <dgm:prSet/>
      <dgm:spPr/>
      <dgm:t>
        <a:bodyPr/>
        <a:lstStyle/>
        <a:p>
          <a:endParaRPr lang="ru-RU"/>
        </a:p>
      </dgm:t>
    </dgm:pt>
    <dgm:pt modelId="{40119134-FEAD-40BF-ACDE-7ADC9738A93A}" type="sibTrans" cxnId="{3AAE055B-6295-40FC-8FE6-D688F8056007}">
      <dgm:prSet/>
      <dgm:spPr/>
      <dgm:t>
        <a:bodyPr/>
        <a:lstStyle/>
        <a:p>
          <a:endParaRPr lang="ru-RU"/>
        </a:p>
      </dgm:t>
    </dgm:pt>
    <dgm:pt modelId="{E753CAA9-FEF2-45AF-BA1C-45159ECA543A}">
      <dgm:prSet phldrT="[Текст]"/>
      <dgm:spPr/>
      <dgm:t>
        <a:bodyPr/>
        <a:lstStyle/>
        <a:p>
          <a:pPr algn="just"/>
          <a:r>
            <a:rPr lang="ru-RU" b="1" spc="-10" dirty="0" smtClean="0">
              <a:latin typeface="Cambria Math" pitchFamily="18" charset="0"/>
              <a:ea typeface="Cambria Math" pitchFamily="18" charset="0"/>
              <a:cs typeface="Calibri"/>
            </a:rPr>
            <a:t>Единый </a:t>
          </a:r>
          <a:r>
            <a:rPr lang="ru-RU" b="1" spc="-5" dirty="0" smtClean="0">
              <a:latin typeface="Cambria Math" pitchFamily="18" charset="0"/>
              <a:ea typeface="Cambria Math" pitchFamily="18" charset="0"/>
              <a:cs typeface="Calibri"/>
            </a:rPr>
            <a:t>счет</a:t>
          </a:r>
          <a:r>
            <a:rPr lang="ru-RU" b="1" spc="-2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 - </a:t>
          </a:r>
          <a:r>
            <a:rPr lang="ru-RU" b="0" spc="-15" dirty="0" smtClean="0">
              <a:latin typeface="Cambria Math" pitchFamily="18" charset="0"/>
              <a:ea typeface="Cambria Math" pitchFamily="18" charset="0"/>
              <a:cs typeface="Calibri"/>
            </a:rPr>
            <a:t>сч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ет (совокупность счетов), открытый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(открытых) Федеральному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казначейству в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учреждении 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Центрального банка РФ </a:t>
          </a:r>
          <a:r>
            <a:rPr lang="ru-RU" spc="-20" dirty="0" smtClean="0">
              <a:latin typeface="Cambria Math" pitchFamily="18" charset="0"/>
              <a:ea typeface="Cambria Math" pitchFamily="18" charset="0"/>
              <a:cs typeface="Calibri"/>
            </a:rPr>
            <a:t>отдельно </a:t>
          </a:r>
          <a:r>
            <a:rPr lang="ru-RU" dirty="0" smtClean="0">
              <a:latin typeface="Cambria Math" pitchFamily="18" charset="0"/>
              <a:ea typeface="Cambria Math" pitchFamily="18" charset="0"/>
              <a:cs typeface="Calibri"/>
            </a:rPr>
            <a:t>по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каждому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бюджету бюджетной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системы РФ для осуществления  операций по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кассовым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поступлениям в </a:t>
          </a:r>
          <a:r>
            <a:rPr lang="ru-RU" spc="-20" dirty="0" smtClean="0">
              <a:latin typeface="Cambria Math" pitchFamily="18" charset="0"/>
              <a:ea typeface="Cambria Math" pitchFamily="18" charset="0"/>
              <a:cs typeface="Calibri"/>
            </a:rPr>
            <a:t>бюджет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и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кассовым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выплатам из</a:t>
          </a:r>
          <a:r>
            <a:rPr lang="ru-RU" spc="25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бюджета.</a:t>
          </a:r>
          <a:endParaRPr lang="ru-RU" dirty="0">
            <a:latin typeface="Cambria Math" pitchFamily="18" charset="0"/>
            <a:ea typeface="Cambria Math" pitchFamily="18" charset="0"/>
          </a:endParaRPr>
        </a:p>
      </dgm:t>
    </dgm:pt>
    <dgm:pt modelId="{29C15A3E-461C-464C-B36E-5E6E31A346CC}" type="parTrans" cxnId="{31F8DF2B-16DF-4B32-8DE2-0637409E66F6}">
      <dgm:prSet/>
      <dgm:spPr/>
      <dgm:t>
        <a:bodyPr/>
        <a:lstStyle/>
        <a:p>
          <a:endParaRPr lang="ru-RU"/>
        </a:p>
      </dgm:t>
    </dgm:pt>
    <dgm:pt modelId="{635862DB-FE5B-4621-8096-848424B0272B}" type="sibTrans" cxnId="{31F8DF2B-16DF-4B32-8DE2-0637409E66F6}">
      <dgm:prSet/>
      <dgm:spPr/>
      <dgm:t>
        <a:bodyPr/>
        <a:lstStyle/>
        <a:p>
          <a:endParaRPr lang="ru-RU"/>
        </a:p>
      </dgm:t>
    </dgm:pt>
    <dgm:pt modelId="{63C2FA0B-611D-4100-94F4-EB54BDBBEFDB}">
      <dgm:prSet phldrT="[Текст]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dirty="0" smtClean="0">
              <a:latin typeface="+mj-lt"/>
              <a:ea typeface="Cambria Math" pitchFamily="18" charset="0"/>
            </a:rPr>
            <a:t>И</a:t>
          </a:r>
          <a:endParaRPr lang="ru-RU" dirty="0">
            <a:latin typeface="+mj-lt"/>
            <a:ea typeface="Cambria Math" pitchFamily="18" charset="0"/>
          </a:endParaRPr>
        </a:p>
      </dgm:t>
    </dgm:pt>
    <dgm:pt modelId="{9026C1D5-34D0-4ED1-A3D7-D16FFC22F3BF}" type="parTrans" cxnId="{5EDD46BF-8C55-4AFF-99AF-9BE0EECA422F}">
      <dgm:prSet/>
      <dgm:spPr/>
      <dgm:t>
        <a:bodyPr/>
        <a:lstStyle/>
        <a:p>
          <a:endParaRPr lang="ru-RU"/>
        </a:p>
      </dgm:t>
    </dgm:pt>
    <dgm:pt modelId="{D244259D-EAC1-4C1E-982F-2E4028157197}" type="sibTrans" cxnId="{5EDD46BF-8C55-4AFF-99AF-9BE0EECA422F}">
      <dgm:prSet/>
      <dgm:spPr/>
      <dgm:t>
        <a:bodyPr/>
        <a:lstStyle/>
        <a:p>
          <a:endParaRPr lang="ru-RU"/>
        </a:p>
      </dgm:t>
    </dgm:pt>
    <dgm:pt modelId="{448F57A5-D50D-4184-9ED6-D57DCE71B5EC}">
      <dgm:prSet phldrT="[Текст]"/>
      <dgm:spPr/>
      <dgm:t>
        <a:bodyPr/>
        <a:lstStyle/>
        <a:p>
          <a:pPr algn="just"/>
          <a:r>
            <a:rPr lang="ru-RU" b="1" spc="-5" dirty="0" smtClean="0">
              <a:latin typeface="Cambria Math" pitchFamily="18" charset="0"/>
              <a:ea typeface="Cambria Math" pitchFamily="18" charset="0"/>
              <a:cs typeface="Calibri"/>
            </a:rPr>
            <a:t>Источники финансирования дефицита</a:t>
          </a:r>
          <a:r>
            <a:rPr lang="ru-RU" b="1" spc="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- </a:t>
          </a:r>
          <a:r>
            <a:rPr lang="ru-RU" b="0" spc="-15" dirty="0" smtClean="0">
              <a:latin typeface="Cambria Math" pitchFamily="18" charset="0"/>
              <a:ea typeface="Cambria Math" pitchFamily="18" charset="0"/>
              <a:cs typeface="Calibri"/>
            </a:rPr>
            <a:t>с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редства, привлекаемые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в </a:t>
          </a:r>
          <a:r>
            <a:rPr lang="ru-RU" spc="-20" dirty="0" smtClean="0">
              <a:latin typeface="Cambria Math" pitchFamily="18" charset="0"/>
              <a:ea typeface="Cambria Math" pitchFamily="18" charset="0"/>
              <a:cs typeface="Calibri"/>
            </a:rPr>
            <a:t>бюджет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для покрытия дефицита (кредиты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банков, кредиты от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других  уровней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бюджетов,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кредиты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финансовых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международных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организаций,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ценные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бумаги, </a:t>
          </a:r>
          <a:r>
            <a:rPr lang="ru-RU" dirty="0" smtClean="0">
              <a:latin typeface="Cambria Math" pitchFamily="18" charset="0"/>
              <a:ea typeface="Cambria Math" pitchFamily="18" charset="0"/>
              <a:cs typeface="Calibri"/>
            </a:rPr>
            <a:t>иные 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источники).</a:t>
          </a:r>
          <a:endParaRPr lang="ru-RU" dirty="0">
            <a:latin typeface="Cambria Math" pitchFamily="18" charset="0"/>
            <a:ea typeface="Cambria Math" pitchFamily="18" charset="0"/>
          </a:endParaRPr>
        </a:p>
      </dgm:t>
    </dgm:pt>
    <dgm:pt modelId="{D3EA18F1-0D60-4178-B4C3-773093B29579}" type="parTrans" cxnId="{D32D3CA1-205D-4271-9BFD-4D499E129D61}">
      <dgm:prSet/>
      <dgm:spPr/>
      <dgm:t>
        <a:bodyPr/>
        <a:lstStyle/>
        <a:p>
          <a:endParaRPr lang="ru-RU"/>
        </a:p>
      </dgm:t>
    </dgm:pt>
    <dgm:pt modelId="{FD402596-86AC-4D24-AB21-DA448C124198}" type="sibTrans" cxnId="{D32D3CA1-205D-4271-9BFD-4D499E129D61}">
      <dgm:prSet/>
      <dgm:spPr/>
      <dgm:t>
        <a:bodyPr/>
        <a:lstStyle/>
        <a:p>
          <a:endParaRPr lang="ru-RU"/>
        </a:p>
      </dgm:t>
    </dgm:pt>
    <dgm:pt modelId="{C9EB16F9-BAC6-4F55-991F-3E415B821A7D}">
      <dgm:prSet phldrT="[Текст]"/>
      <dgm:spPr/>
      <dgm:t>
        <a:bodyPr/>
        <a:lstStyle/>
        <a:p>
          <a:pPr algn="just"/>
          <a:r>
            <a:rPr lang="ru-RU" b="1" spc="-5" dirty="0" smtClean="0">
              <a:latin typeface="Cambria Math" pitchFamily="18" charset="0"/>
              <a:ea typeface="Cambria Math" pitchFamily="18" charset="0"/>
              <a:cs typeface="Calibri"/>
            </a:rPr>
            <a:t>Казенное</a:t>
          </a:r>
          <a:r>
            <a:rPr lang="ru-RU" b="1" spc="-5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b="1" spc="-10" dirty="0" smtClean="0">
              <a:latin typeface="Cambria Math" pitchFamily="18" charset="0"/>
              <a:ea typeface="Cambria Math" pitchFamily="18" charset="0"/>
              <a:cs typeface="Calibri"/>
            </a:rPr>
            <a:t>учреждение - </a:t>
          </a:r>
          <a:r>
            <a:rPr lang="ru-RU" b="0" spc="-10" dirty="0" smtClean="0">
              <a:latin typeface="Cambria Math" pitchFamily="18" charset="0"/>
              <a:ea typeface="Cambria Math" pitchFamily="18" charset="0"/>
              <a:cs typeface="Calibri"/>
            </a:rPr>
            <a:t>г</a:t>
          </a:r>
          <a:r>
            <a:rPr lang="ru-RU" spc="-20" dirty="0" smtClean="0">
              <a:latin typeface="Cambria Math" pitchFamily="18" charset="0"/>
              <a:ea typeface="Cambria Math" pitchFamily="18" charset="0"/>
              <a:cs typeface="Calibri"/>
            </a:rPr>
            <a:t>осударственное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(муниципальное)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учреждение,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финансовое обеспечение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деятельности которого  осуществляется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за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счет средств соответствующего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на основании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бюджетной</a:t>
          </a:r>
          <a:r>
            <a:rPr lang="ru-RU" spc="30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сметы.</a:t>
          </a:r>
          <a:endParaRPr lang="ru-RU" dirty="0">
            <a:latin typeface="Cambria Math" pitchFamily="18" charset="0"/>
            <a:ea typeface="Cambria Math" pitchFamily="18" charset="0"/>
          </a:endParaRPr>
        </a:p>
      </dgm:t>
    </dgm:pt>
    <dgm:pt modelId="{CA4A54BD-3BCB-49D9-917C-A9E714268708}" type="parTrans" cxnId="{44A41A69-01C4-4D16-B472-BB3661CAA993}">
      <dgm:prSet/>
      <dgm:spPr/>
      <dgm:t>
        <a:bodyPr/>
        <a:lstStyle/>
        <a:p>
          <a:endParaRPr lang="ru-RU"/>
        </a:p>
      </dgm:t>
    </dgm:pt>
    <dgm:pt modelId="{E06BCEC0-3DFA-4198-BD0C-4189367C115C}" type="sibTrans" cxnId="{44A41A69-01C4-4D16-B472-BB3661CAA993}">
      <dgm:prSet/>
      <dgm:spPr/>
      <dgm:t>
        <a:bodyPr/>
        <a:lstStyle/>
        <a:p>
          <a:endParaRPr lang="ru-RU"/>
        </a:p>
      </dgm:t>
    </dgm:pt>
    <dgm:pt modelId="{8E22C807-7EBD-4150-B034-DD98C8535834}">
      <dgm:prSet phldrT="[Текст]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dirty="0" smtClean="0">
              <a:latin typeface="+mj-lt"/>
              <a:ea typeface="Cambria Math" pitchFamily="18" charset="0"/>
            </a:rPr>
            <a:t>К</a:t>
          </a:r>
          <a:endParaRPr lang="ru-RU" dirty="0">
            <a:latin typeface="+mj-lt"/>
            <a:ea typeface="Cambria Math" pitchFamily="18" charset="0"/>
          </a:endParaRPr>
        </a:p>
      </dgm:t>
    </dgm:pt>
    <dgm:pt modelId="{942081B5-BFC4-49BF-AF8D-C1BD514CA479}" type="parTrans" cxnId="{8AC4357F-E382-4935-9194-5FEB8EF8F178}">
      <dgm:prSet/>
      <dgm:spPr/>
      <dgm:t>
        <a:bodyPr/>
        <a:lstStyle/>
        <a:p>
          <a:endParaRPr lang="ru-RU"/>
        </a:p>
      </dgm:t>
    </dgm:pt>
    <dgm:pt modelId="{B966ED5D-61CA-4CB3-90F5-D5EDBAF8214A}" type="sibTrans" cxnId="{8AC4357F-E382-4935-9194-5FEB8EF8F178}">
      <dgm:prSet/>
      <dgm:spPr/>
      <dgm:t>
        <a:bodyPr/>
        <a:lstStyle/>
        <a:p>
          <a:endParaRPr lang="ru-RU"/>
        </a:p>
      </dgm:t>
    </dgm:pt>
    <dgm:pt modelId="{F9C2643A-B2E5-4148-9F27-595CF048266E}" type="pres">
      <dgm:prSet presAssocID="{31F4B6FF-F9C3-4D23-B557-C8D76116FE2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B70B68F-9DCD-43A0-B1E2-D8AB3105FEFF}" type="pres">
      <dgm:prSet presAssocID="{EB99FAF0-E366-4445-936E-E86605398985}" presName="linNode" presStyleCnt="0"/>
      <dgm:spPr/>
    </dgm:pt>
    <dgm:pt modelId="{6BA4AA54-F438-4AFD-89FC-177EAE6708DD}" type="pres">
      <dgm:prSet presAssocID="{EB99FAF0-E366-4445-936E-E86605398985}" presName="parentText" presStyleLbl="node1" presStyleIdx="0" presStyleCnt="3" custScaleX="4062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C31919-60F5-44FD-9A4B-14BAE02FE3EC}" type="pres">
      <dgm:prSet presAssocID="{EB99FAF0-E366-4445-936E-E86605398985}" presName="descendantText" presStyleLbl="alignAccFollowNode1" presStyleIdx="0" presStyleCnt="3" custScaleX="1326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A3BAF8-60AE-435A-9708-BABC96EC2C0F}" type="pres">
      <dgm:prSet presAssocID="{40119134-FEAD-40BF-ACDE-7ADC9738A93A}" presName="sp" presStyleCnt="0"/>
      <dgm:spPr/>
    </dgm:pt>
    <dgm:pt modelId="{0B0086A8-8883-40A0-B039-A4B7209A67A3}" type="pres">
      <dgm:prSet presAssocID="{63C2FA0B-611D-4100-94F4-EB54BDBBEFDB}" presName="linNode" presStyleCnt="0"/>
      <dgm:spPr/>
    </dgm:pt>
    <dgm:pt modelId="{7BE51F49-C1D1-494C-9FB1-5C99A1C2AB90}" type="pres">
      <dgm:prSet presAssocID="{63C2FA0B-611D-4100-94F4-EB54BDBBEFDB}" presName="parentText" presStyleLbl="node1" presStyleIdx="1" presStyleCnt="3" custScaleX="4270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0A1CC5-0CC0-41A5-991F-27D13713E3DC}" type="pres">
      <dgm:prSet presAssocID="{63C2FA0B-611D-4100-94F4-EB54BDBBEFDB}" presName="descendantText" presStyleLbl="alignAccFollowNode1" presStyleIdx="1" presStyleCnt="3" custScaleX="146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6BC629-83F3-46E4-ADB6-18B265B24C89}" type="pres">
      <dgm:prSet presAssocID="{D244259D-EAC1-4C1E-982F-2E4028157197}" presName="sp" presStyleCnt="0"/>
      <dgm:spPr/>
    </dgm:pt>
    <dgm:pt modelId="{A05053A2-04A1-489F-87E6-03CF522D38E6}" type="pres">
      <dgm:prSet presAssocID="{8E22C807-7EBD-4150-B034-DD98C8535834}" presName="linNode" presStyleCnt="0"/>
      <dgm:spPr/>
    </dgm:pt>
    <dgm:pt modelId="{5022083A-EAE6-49DF-8683-68175292005C}" type="pres">
      <dgm:prSet presAssocID="{8E22C807-7EBD-4150-B034-DD98C8535834}" presName="parentText" presStyleLbl="node1" presStyleIdx="2" presStyleCnt="3" custScaleX="4270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06C365-E95F-47E4-AEAB-CA88723D14BC}" type="pres">
      <dgm:prSet presAssocID="{8E22C807-7EBD-4150-B034-DD98C8535834}" presName="descendantText" presStyleLbl="alignAccFollowNode1" presStyleIdx="2" presStyleCnt="3" custScaleX="1539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4D2431F-CE08-46F7-9408-D17CFAB4594A}" type="presOf" srcId="{E753CAA9-FEF2-45AF-BA1C-45159ECA543A}" destId="{8AC31919-60F5-44FD-9A4B-14BAE02FE3EC}" srcOrd="0" destOrd="0" presId="urn:microsoft.com/office/officeart/2005/8/layout/vList5"/>
    <dgm:cxn modelId="{D364DC0D-B304-436C-B5CC-877D57515346}" type="presOf" srcId="{448F57A5-D50D-4184-9ED6-D57DCE71B5EC}" destId="{650A1CC5-0CC0-41A5-991F-27D13713E3DC}" srcOrd="0" destOrd="0" presId="urn:microsoft.com/office/officeart/2005/8/layout/vList5"/>
    <dgm:cxn modelId="{8AC4357F-E382-4935-9194-5FEB8EF8F178}" srcId="{31F4B6FF-F9C3-4D23-B557-C8D76116FE2B}" destId="{8E22C807-7EBD-4150-B034-DD98C8535834}" srcOrd="2" destOrd="0" parTransId="{942081B5-BFC4-49BF-AF8D-C1BD514CA479}" sibTransId="{B966ED5D-61CA-4CB3-90F5-D5EDBAF8214A}"/>
    <dgm:cxn modelId="{D32D3CA1-205D-4271-9BFD-4D499E129D61}" srcId="{63C2FA0B-611D-4100-94F4-EB54BDBBEFDB}" destId="{448F57A5-D50D-4184-9ED6-D57DCE71B5EC}" srcOrd="0" destOrd="0" parTransId="{D3EA18F1-0D60-4178-B4C3-773093B29579}" sibTransId="{FD402596-86AC-4D24-AB21-DA448C124198}"/>
    <dgm:cxn modelId="{107B229C-48BC-4925-B86A-7BD8969AB339}" type="presOf" srcId="{31F4B6FF-F9C3-4D23-B557-C8D76116FE2B}" destId="{F9C2643A-B2E5-4148-9F27-595CF048266E}" srcOrd="0" destOrd="0" presId="urn:microsoft.com/office/officeart/2005/8/layout/vList5"/>
    <dgm:cxn modelId="{5EDD46BF-8C55-4AFF-99AF-9BE0EECA422F}" srcId="{31F4B6FF-F9C3-4D23-B557-C8D76116FE2B}" destId="{63C2FA0B-611D-4100-94F4-EB54BDBBEFDB}" srcOrd="1" destOrd="0" parTransId="{9026C1D5-34D0-4ED1-A3D7-D16FFC22F3BF}" sibTransId="{D244259D-EAC1-4C1E-982F-2E4028157197}"/>
    <dgm:cxn modelId="{61BE12C9-5C2B-4BB3-9899-6A5EB08AB5ED}" type="presOf" srcId="{C9EB16F9-BAC6-4F55-991F-3E415B821A7D}" destId="{F506C365-E95F-47E4-AEAB-CA88723D14BC}" srcOrd="0" destOrd="0" presId="urn:microsoft.com/office/officeart/2005/8/layout/vList5"/>
    <dgm:cxn modelId="{31F8DF2B-16DF-4B32-8DE2-0637409E66F6}" srcId="{EB99FAF0-E366-4445-936E-E86605398985}" destId="{E753CAA9-FEF2-45AF-BA1C-45159ECA543A}" srcOrd="0" destOrd="0" parTransId="{29C15A3E-461C-464C-B36E-5E6E31A346CC}" sibTransId="{635862DB-FE5B-4621-8096-848424B0272B}"/>
    <dgm:cxn modelId="{EC399F6A-6B25-4524-AA96-6807ECACCFEC}" type="presOf" srcId="{EB99FAF0-E366-4445-936E-E86605398985}" destId="{6BA4AA54-F438-4AFD-89FC-177EAE6708DD}" srcOrd="0" destOrd="0" presId="urn:microsoft.com/office/officeart/2005/8/layout/vList5"/>
    <dgm:cxn modelId="{3AAE055B-6295-40FC-8FE6-D688F8056007}" srcId="{31F4B6FF-F9C3-4D23-B557-C8D76116FE2B}" destId="{EB99FAF0-E366-4445-936E-E86605398985}" srcOrd="0" destOrd="0" parTransId="{438BCF4F-08AC-43CF-8E3C-382A9BEAF5C5}" sibTransId="{40119134-FEAD-40BF-ACDE-7ADC9738A93A}"/>
    <dgm:cxn modelId="{6CB621AD-F5AC-4E0F-B410-218F1D606790}" type="presOf" srcId="{63C2FA0B-611D-4100-94F4-EB54BDBBEFDB}" destId="{7BE51F49-C1D1-494C-9FB1-5C99A1C2AB90}" srcOrd="0" destOrd="0" presId="urn:microsoft.com/office/officeart/2005/8/layout/vList5"/>
    <dgm:cxn modelId="{C030F345-1C17-42DE-8989-6ACD79E7C036}" type="presOf" srcId="{8E22C807-7EBD-4150-B034-DD98C8535834}" destId="{5022083A-EAE6-49DF-8683-68175292005C}" srcOrd="0" destOrd="0" presId="urn:microsoft.com/office/officeart/2005/8/layout/vList5"/>
    <dgm:cxn modelId="{44A41A69-01C4-4D16-B472-BB3661CAA993}" srcId="{8E22C807-7EBD-4150-B034-DD98C8535834}" destId="{C9EB16F9-BAC6-4F55-991F-3E415B821A7D}" srcOrd="0" destOrd="0" parTransId="{CA4A54BD-3BCB-49D9-917C-A9E714268708}" sibTransId="{E06BCEC0-3DFA-4198-BD0C-4189367C115C}"/>
    <dgm:cxn modelId="{77EB07D7-9389-4221-80DB-28C7E748BADB}" type="presParOf" srcId="{F9C2643A-B2E5-4148-9F27-595CF048266E}" destId="{7B70B68F-9DCD-43A0-B1E2-D8AB3105FEFF}" srcOrd="0" destOrd="0" presId="urn:microsoft.com/office/officeart/2005/8/layout/vList5"/>
    <dgm:cxn modelId="{95DDAD61-DE95-4042-9DA7-5F58DBF17338}" type="presParOf" srcId="{7B70B68F-9DCD-43A0-B1E2-D8AB3105FEFF}" destId="{6BA4AA54-F438-4AFD-89FC-177EAE6708DD}" srcOrd="0" destOrd="0" presId="urn:microsoft.com/office/officeart/2005/8/layout/vList5"/>
    <dgm:cxn modelId="{1E12642F-C59C-43AC-BF23-2580F11094E3}" type="presParOf" srcId="{7B70B68F-9DCD-43A0-B1E2-D8AB3105FEFF}" destId="{8AC31919-60F5-44FD-9A4B-14BAE02FE3EC}" srcOrd="1" destOrd="0" presId="urn:microsoft.com/office/officeart/2005/8/layout/vList5"/>
    <dgm:cxn modelId="{663659B3-0C3F-4087-BA20-714A43E338F9}" type="presParOf" srcId="{F9C2643A-B2E5-4148-9F27-595CF048266E}" destId="{2EA3BAF8-60AE-435A-9708-BABC96EC2C0F}" srcOrd="1" destOrd="0" presId="urn:microsoft.com/office/officeart/2005/8/layout/vList5"/>
    <dgm:cxn modelId="{EE583298-0106-46A5-A312-487F220EB9CA}" type="presParOf" srcId="{F9C2643A-B2E5-4148-9F27-595CF048266E}" destId="{0B0086A8-8883-40A0-B039-A4B7209A67A3}" srcOrd="2" destOrd="0" presId="urn:microsoft.com/office/officeart/2005/8/layout/vList5"/>
    <dgm:cxn modelId="{4AE0ACAF-ED79-4058-91E0-2BAA23D666EA}" type="presParOf" srcId="{0B0086A8-8883-40A0-B039-A4B7209A67A3}" destId="{7BE51F49-C1D1-494C-9FB1-5C99A1C2AB90}" srcOrd="0" destOrd="0" presId="urn:microsoft.com/office/officeart/2005/8/layout/vList5"/>
    <dgm:cxn modelId="{00B4CBEF-4C2E-424D-BA6F-57814BFDD8BC}" type="presParOf" srcId="{0B0086A8-8883-40A0-B039-A4B7209A67A3}" destId="{650A1CC5-0CC0-41A5-991F-27D13713E3DC}" srcOrd="1" destOrd="0" presId="urn:microsoft.com/office/officeart/2005/8/layout/vList5"/>
    <dgm:cxn modelId="{4D088616-B8C6-4069-B7FF-C17680A0E394}" type="presParOf" srcId="{F9C2643A-B2E5-4148-9F27-595CF048266E}" destId="{3F6BC629-83F3-46E4-ADB6-18B265B24C89}" srcOrd="3" destOrd="0" presId="urn:microsoft.com/office/officeart/2005/8/layout/vList5"/>
    <dgm:cxn modelId="{FA7151B5-FD4A-4884-BF5B-D4285C68F4BE}" type="presParOf" srcId="{F9C2643A-B2E5-4148-9F27-595CF048266E}" destId="{A05053A2-04A1-489F-87E6-03CF522D38E6}" srcOrd="4" destOrd="0" presId="urn:microsoft.com/office/officeart/2005/8/layout/vList5"/>
    <dgm:cxn modelId="{4E80FF73-A087-4A58-ADB2-96362810A305}" type="presParOf" srcId="{A05053A2-04A1-489F-87E6-03CF522D38E6}" destId="{5022083A-EAE6-49DF-8683-68175292005C}" srcOrd="0" destOrd="0" presId="urn:microsoft.com/office/officeart/2005/8/layout/vList5"/>
    <dgm:cxn modelId="{19130214-13A5-4697-8EAA-4AFB4935E584}" type="presParOf" srcId="{A05053A2-04A1-489F-87E6-03CF522D38E6}" destId="{F506C365-E95F-47E4-AEAB-CA88723D14B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1F4B6FF-F9C3-4D23-B557-C8D76116FE2B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B99FAF0-E366-4445-936E-E86605398985}">
      <dgm:prSet phldrT="[Текст]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dirty="0" smtClean="0"/>
            <a:t>Л</a:t>
          </a:r>
          <a:endParaRPr lang="ru-RU" dirty="0"/>
        </a:p>
      </dgm:t>
    </dgm:pt>
    <dgm:pt modelId="{438BCF4F-08AC-43CF-8E3C-382A9BEAF5C5}" type="parTrans" cxnId="{3AAE055B-6295-40FC-8FE6-D688F8056007}">
      <dgm:prSet/>
      <dgm:spPr/>
      <dgm:t>
        <a:bodyPr/>
        <a:lstStyle/>
        <a:p>
          <a:endParaRPr lang="ru-RU"/>
        </a:p>
      </dgm:t>
    </dgm:pt>
    <dgm:pt modelId="{40119134-FEAD-40BF-ACDE-7ADC9738A93A}" type="sibTrans" cxnId="{3AAE055B-6295-40FC-8FE6-D688F8056007}">
      <dgm:prSet/>
      <dgm:spPr/>
      <dgm:t>
        <a:bodyPr/>
        <a:lstStyle/>
        <a:p>
          <a:endParaRPr lang="ru-RU"/>
        </a:p>
      </dgm:t>
    </dgm:pt>
    <dgm:pt modelId="{E753CAA9-FEF2-45AF-BA1C-45159ECA543A}">
      <dgm:prSet phldrT="[Текст]"/>
      <dgm:spPr/>
      <dgm:t>
        <a:bodyPr/>
        <a:lstStyle/>
        <a:p>
          <a:pPr algn="just"/>
          <a:r>
            <a:rPr lang="ru-RU" b="1" spc="-5" dirty="0" smtClean="0">
              <a:latin typeface="Cambria Math" pitchFamily="18" charset="0"/>
              <a:ea typeface="Cambria Math" pitchFamily="18" charset="0"/>
              <a:cs typeface="Calibri"/>
            </a:rPr>
            <a:t>Лимиты </a:t>
          </a:r>
          <a:r>
            <a:rPr lang="ru-RU" b="1" spc="-10" dirty="0" smtClean="0">
              <a:latin typeface="Cambria Math" pitchFamily="18" charset="0"/>
              <a:ea typeface="Cambria Math" pitchFamily="18" charset="0"/>
              <a:cs typeface="Calibri"/>
            </a:rPr>
            <a:t>бюджетных</a:t>
          </a:r>
          <a:r>
            <a:rPr lang="ru-RU" b="1" spc="-7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b="1" spc="-5" dirty="0" smtClean="0">
              <a:latin typeface="Cambria Math" pitchFamily="18" charset="0"/>
              <a:ea typeface="Cambria Math" pitchFamily="18" charset="0"/>
              <a:cs typeface="Calibri"/>
            </a:rPr>
            <a:t>обязательств – </a:t>
          </a:r>
          <a:r>
            <a:rPr lang="ru-RU" b="0" spc="-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б</a:t>
          </a:r>
          <a:r>
            <a:rPr lang="ru-RU" dirty="0" smtClean="0">
              <a:latin typeface="Cambria Math" pitchFamily="18" charset="0"/>
              <a:ea typeface="Cambria Math" pitchFamily="18" charset="0"/>
              <a:cs typeface="Calibri"/>
            </a:rPr>
            <a:t>ъ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ем прав в </a:t>
          </a:r>
          <a:r>
            <a:rPr lang="ru-RU" spc="-20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ен</a:t>
          </a:r>
          <a:r>
            <a:rPr lang="ru-RU" spc="-40" dirty="0" smtClean="0">
              <a:latin typeface="Cambria Math" pitchFamily="18" charset="0"/>
              <a:ea typeface="Cambria Math" pitchFamily="18" charset="0"/>
              <a:cs typeface="Calibri"/>
            </a:rPr>
            <a:t>е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жн</a:t>
          </a:r>
          <a:r>
            <a:rPr lang="ru-RU" spc="0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м в</a:t>
          </a:r>
          <a:r>
            <a:rPr lang="ru-RU" dirty="0" smtClean="0">
              <a:latin typeface="Cambria Math" pitchFamily="18" charset="0"/>
              <a:ea typeface="Cambria Math" pitchFamily="18" charset="0"/>
              <a:cs typeface="Calibri"/>
            </a:rPr>
            <a:t>ы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р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а</a:t>
          </a:r>
          <a:r>
            <a:rPr lang="ru-RU" spc="-25" dirty="0" smtClean="0">
              <a:latin typeface="Cambria Math" pitchFamily="18" charset="0"/>
              <a:ea typeface="Cambria Math" pitchFamily="18" charset="0"/>
              <a:cs typeface="Calibri"/>
            </a:rPr>
            <a:t>ж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ении </a:t>
          </a:r>
          <a:r>
            <a:rPr lang="ru-RU" dirty="0" smtClean="0">
              <a:latin typeface="Cambria Math" pitchFamily="18" charset="0"/>
              <a:ea typeface="Cambria Math" pitchFamily="18" charset="0"/>
              <a:cs typeface="Calibri"/>
            </a:rPr>
            <a:t>п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о принятию и исп</a:t>
          </a:r>
          <a:r>
            <a:rPr lang="ru-RU" spc="-3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лн</a:t>
          </a:r>
          <a:r>
            <a:rPr lang="ru-RU" dirty="0" smtClean="0">
              <a:latin typeface="Cambria Math" pitchFamily="18" charset="0"/>
              <a:ea typeface="Cambria Math" pitchFamily="18" charset="0"/>
              <a:cs typeface="Calibri"/>
            </a:rPr>
            <a:t>е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нию </a:t>
          </a:r>
          <a:r>
            <a:rPr lang="ru-RU" spc="-30" dirty="0" smtClean="0">
              <a:latin typeface="Cambria Math" pitchFamily="18" charset="0"/>
              <a:ea typeface="Cambria Math" pitchFamily="18" charset="0"/>
              <a:cs typeface="Calibri"/>
            </a:rPr>
            <a:t>к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азен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н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ым у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ч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р</a:t>
          </a:r>
          <a:r>
            <a:rPr lang="ru-RU" spc="-30" dirty="0" smtClean="0">
              <a:latin typeface="Cambria Math" pitchFamily="18" charset="0"/>
              <a:ea typeface="Cambria Math" pitchFamily="18" charset="0"/>
              <a:cs typeface="Calibri"/>
            </a:rPr>
            <a:t>е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ж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ен</a:t>
          </a:r>
          <a:r>
            <a:rPr lang="ru-RU" dirty="0" smtClean="0">
              <a:latin typeface="Cambria Math" pitchFamily="18" charset="0"/>
              <a:ea typeface="Cambria Math" pitchFamily="18" charset="0"/>
              <a:cs typeface="Calibri"/>
            </a:rPr>
            <a:t>и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ем 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бюджетных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обязательств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в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текущем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финансовом </a:t>
          </a:r>
          <a:r>
            <a:rPr lang="ru-RU" spc="-25" dirty="0" smtClean="0">
              <a:latin typeface="Cambria Math" pitchFamily="18" charset="0"/>
              <a:ea typeface="Cambria Math" pitchFamily="18" charset="0"/>
              <a:cs typeface="Calibri"/>
            </a:rPr>
            <a:t>году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и плановом</a:t>
          </a:r>
          <a:r>
            <a:rPr lang="ru-RU" spc="26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периоде.</a:t>
          </a:r>
          <a:endParaRPr lang="ru-RU" dirty="0">
            <a:latin typeface="Cambria Math" pitchFamily="18" charset="0"/>
            <a:ea typeface="Cambria Math" pitchFamily="18" charset="0"/>
          </a:endParaRPr>
        </a:p>
      </dgm:t>
    </dgm:pt>
    <dgm:pt modelId="{29C15A3E-461C-464C-B36E-5E6E31A346CC}" type="parTrans" cxnId="{31F8DF2B-16DF-4B32-8DE2-0637409E66F6}">
      <dgm:prSet/>
      <dgm:spPr/>
      <dgm:t>
        <a:bodyPr/>
        <a:lstStyle/>
        <a:p>
          <a:endParaRPr lang="ru-RU"/>
        </a:p>
      </dgm:t>
    </dgm:pt>
    <dgm:pt modelId="{635862DB-FE5B-4621-8096-848424B0272B}" type="sibTrans" cxnId="{31F8DF2B-16DF-4B32-8DE2-0637409E66F6}">
      <dgm:prSet/>
      <dgm:spPr/>
      <dgm:t>
        <a:bodyPr/>
        <a:lstStyle/>
        <a:p>
          <a:endParaRPr lang="ru-RU"/>
        </a:p>
      </dgm:t>
    </dgm:pt>
    <dgm:pt modelId="{63C2FA0B-611D-4100-94F4-EB54BDBBEFDB}">
      <dgm:prSet phldrT="[Текст]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dirty="0" smtClean="0"/>
            <a:t>М</a:t>
          </a:r>
          <a:endParaRPr lang="ru-RU" dirty="0"/>
        </a:p>
      </dgm:t>
    </dgm:pt>
    <dgm:pt modelId="{9026C1D5-34D0-4ED1-A3D7-D16FFC22F3BF}" type="parTrans" cxnId="{5EDD46BF-8C55-4AFF-99AF-9BE0EECA422F}">
      <dgm:prSet/>
      <dgm:spPr/>
      <dgm:t>
        <a:bodyPr/>
        <a:lstStyle/>
        <a:p>
          <a:endParaRPr lang="ru-RU"/>
        </a:p>
      </dgm:t>
    </dgm:pt>
    <dgm:pt modelId="{D244259D-EAC1-4C1E-982F-2E4028157197}" type="sibTrans" cxnId="{5EDD46BF-8C55-4AFF-99AF-9BE0EECA422F}">
      <dgm:prSet/>
      <dgm:spPr/>
      <dgm:t>
        <a:bodyPr/>
        <a:lstStyle/>
        <a:p>
          <a:endParaRPr lang="ru-RU"/>
        </a:p>
      </dgm:t>
    </dgm:pt>
    <dgm:pt modelId="{448F57A5-D50D-4184-9ED6-D57DCE71B5EC}">
      <dgm:prSet phldrT="[Текст]"/>
      <dgm:spPr/>
      <dgm:t>
        <a:bodyPr/>
        <a:lstStyle/>
        <a:p>
          <a:pPr algn="just"/>
          <a:r>
            <a:rPr lang="ru-RU" b="1" spc="-15" dirty="0" smtClean="0">
              <a:latin typeface="Cambria Math" pitchFamily="18" charset="0"/>
              <a:ea typeface="Cambria Math" pitchFamily="18" charset="0"/>
              <a:cs typeface="Calibri"/>
            </a:rPr>
            <a:t>Межбюджетные</a:t>
          </a:r>
          <a:r>
            <a:rPr lang="ru-RU" b="1" spc="-2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b="1" spc="-5" dirty="0" smtClean="0">
              <a:latin typeface="Cambria Math" pitchFamily="18" charset="0"/>
              <a:ea typeface="Cambria Math" pitchFamily="18" charset="0"/>
              <a:cs typeface="Calibri"/>
            </a:rPr>
            <a:t>отношения - </a:t>
          </a:r>
          <a:r>
            <a:rPr lang="ru-RU" b="0" spc="-5" dirty="0" smtClean="0">
              <a:latin typeface="Cambria Math" pitchFamily="18" charset="0"/>
              <a:ea typeface="Cambria Math" pitchFamily="18" charset="0"/>
              <a:cs typeface="Calibri"/>
            </a:rPr>
            <a:t>в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заимоотношения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между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публично-правовыми образованиями по вопросам осуществления 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бюджетного</a:t>
          </a:r>
          <a:r>
            <a:rPr lang="ru-RU" spc="-3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процесса.</a:t>
          </a:r>
          <a:endParaRPr lang="ru-RU" dirty="0">
            <a:latin typeface="Cambria Math" pitchFamily="18" charset="0"/>
            <a:ea typeface="Cambria Math" pitchFamily="18" charset="0"/>
          </a:endParaRPr>
        </a:p>
      </dgm:t>
    </dgm:pt>
    <dgm:pt modelId="{D3EA18F1-0D60-4178-B4C3-773093B29579}" type="parTrans" cxnId="{D32D3CA1-205D-4271-9BFD-4D499E129D61}">
      <dgm:prSet/>
      <dgm:spPr/>
      <dgm:t>
        <a:bodyPr/>
        <a:lstStyle/>
        <a:p>
          <a:endParaRPr lang="ru-RU"/>
        </a:p>
      </dgm:t>
    </dgm:pt>
    <dgm:pt modelId="{FD402596-86AC-4D24-AB21-DA448C124198}" type="sibTrans" cxnId="{D32D3CA1-205D-4271-9BFD-4D499E129D61}">
      <dgm:prSet/>
      <dgm:spPr/>
      <dgm:t>
        <a:bodyPr/>
        <a:lstStyle/>
        <a:p>
          <a:endParaRPr lang="ru-RU"/>
        </a:p>
      </dgm:t>
    </dgm:pt>
    <dgm:pt modelId="{C9EB16F9-BAC6-4F55-991F-3E415B821A7D}">
      <dgm:prSet phldrT="[Текст]"/>
      <dgm:spPr/>
      <dgm:t>
        <a:bodyPr/>
        <a:lstStyle/>
        <a:p>
          <a:pPr algn="just"/>
          <a:r>
            <a:rPr lang="ru-RU" b="1" spc="-5" dirty="0" err="1" smtClean="0">
              <a:latin typeface="Cambria Math" pitchFamily="18" charset="0"/>
              <a:ea typeface="Cambria Math" pitchFamily="18" charset="0"/>
              <a:cs typeface="Calibri"/>
            </a:rPr>
            <a:t>Непрограммные</a:t>
          </a:r>
          <a:r>
            <a:rPr lang="ru-RU" b="1" spc="-3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b="1" spc="-15" dirty="0" smtClean="0">
              <a:latin typeface="Cambria Math" pitchFamily="18" charset="0"/>
              <a:ea typeface="Cambria Math" pitchFamily="18" charset="0"/>
              <a:cs typeface="Calibri"/>
            </a:rPr>
            <a:t>расходы - </a:t>
          </a:r>
          <a:r>
            <a:rPr lang="ru-RU" b="0" spc="-15" dirty="0" smtClean="0">
              <a:latin typeface="Cambria Math" pitchFamily="18" charset="0"/>
              <a:ea typeface="Cambria Math" pitchFamily="18" charset="0"/>
              <a:cs typeface="Calibri"/>
            </a:rPr>
            <a:t>р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асходные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обязательства, не включенные в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государственные</a:t>
          </a:r>
          <a:r>
            <a:rPr lang="ru-RU" spc="8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программы.</a:t>
          </a:r>
          <a:endParaRPr lang="ru-RU" dirty="0">
            <a:latin typeface="Cambria Math" pitchFamily="18" charset="0"/>
            <a:ea typeface="Cambria Math" pitchFamily="18" charset="0"/>
          </a:endParaRPr>
        </a:p>
      </dgm:t>
    </dgm:pt>
    <dgm:pt modelId="{CA4A54BD-3BCB-49D9-917C-A9E714268708}" type="parTrans" cxnId="{44A41A69-01C4-4D16-B472-BB3661CAA993}">
      <dgm:prSet/>
      <dgm:spPr/>
      <dgm:t>
        <a:bodyPr/>
        <a:lstStyle/>
        <a:p>
          <a:endParaRPr lang="ru-RU"/>
        </a:p>
      </dgm:t>
    </dgm:pt>
    <dgm:pt modelId="{E06BCEC0-3DFA-4198-BD0C-4189367C115C}" type="sibTrans" cxnId="{44A41A69-01C4-4D16-B472-BB3661CAA993}">
      <dgm:prSet/>
      <dgm:spPr/>
      <dgm:t>
        <a:bodyPr/>
        <a:lstStyle/>
        <a:p>
          <a:endParaRPr lang="ru-RU"/>
        </a:p>
      </dgm:t>
    </dgm:pt>
    <dgm:pt modelId="{8E22C807-7EBD-4150-B034-DD98C8535834}">
      <dgm:prSet phldrT="[Текст]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dirty="0" smtClean="0"/>
            <a:t>Н</a:t>
          </a:r>
          <a:endParaRPr lang="ru-RU" dirty="0"/>
        </a:p>
      </dgm:t>
    </dgm:pt>
    <dgm:pt modelId="{942081B5-BFC4-49BF-AF8D-C1BD514CA479}" type="parTrans" cxnId="{8AC4357F-E382-4935-9194-5FEB8EF8F178}">
      <dgm:prSet/>
      <dgm:spPr/>
      <dgm:t>
        <a:bodyPr/>
        <a:lstStyle/>
        <a:p>
          <a:endParaRPr lang="ru-RU"/>
        </a:p>
      </dgm:t>
    </dgm:pt>
    <dgm:pt modelId="{B966ED5D-61CA-4CB3-90F5-D5EDBAF8214A}" type="sibTrans" cxnId="{8AC4357F-E382-4935-9194-5FEB8EF8F178}">
      <dgm:prSet/>
      <dgm:spPr/>
      <dgm:t>
        <a:bodyPr/>
        <a:lstStyle/>
        <a:p>
          <a:endParaRPr lang="ru-RU"/>
        </a:p>
      </dgm:t>
    </dgm:pt>
    <dgm:pt modelId="{5608542D-B9B2-4EEF-8C8A-E32F45EB534C}">
      <dgm:prSet phldrT="[Текст]"/>
      <dgm:spPr/>
      <dgm:t>
        <a:bodyPr/>
        <a:lstStyle/>
        <a:p>
          <a:pPr algn="just"/>
          <a:r>
            <a:rPr lang="ru-RU" b="1" spc="-15" dirty="0" smtClean="0">
              <a:latin typeface="Cambria Math" pitchFamily="18" charset="0"/>
              <a:ea typeface="Cambria Math" pitchFamily="18" charset="0"/>
              <a:cs typeface="Calibri"/>
            </a:rPr>
            <a:t>Межбюджетные </a:t>
          </a:r>
          <a:r>
            <a:rPr lang="ru-RU" b="1" spc="-5" dirty="0" smtClean="0">
              <a:latin typeface="Cambria Math" pitchFamily="18" charset="0"/>
              <a:ea typeface="Cambria Math" pitchFamily="18" charset="0"/>
              <a:cs typeface="Calibri"/>
            </a:rPr>
            <a:t>трансферты - </a:t>
          </a:r>
          <a:r>
            <a:rPr lang="ru-RU" b="0" spc="-5" dirty="0" smtClean="0">
              <a:latin typeface="Cambria Math" pitchFamily="18" charset="0"/>
              <a:ea typeface="Cambria Math" pitchFamily="18" charset="0"/>
              <a:cs typeface="Calibri"/>
            </a:rPr>
            <a:t>с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редства, предоставляемые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одним бюджетом бюджетной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системы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РФ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другому</a:t>
          </a:r>
          <a:r>
            <a:rPr lang="ru-RU" spc="27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pc="-20" dirty="0" smtClean="0">
              <a:latin typeface="Cambria Math" pitchFamily="18" charset="0"/>
              <a:ea typeface="Cambria Math" pitchFamily="18" charset="0"/>
              <a:cs typeface="Calibri"/>
            </a:rPr>
            <a:t>бюджету.</a:t>
          </a:r>
          <a:endParaRPr lang="ru-RU" dirty="0">
            <a:latin typeface="Cambria Math" pitchFamily="18" charset="0"/>
            <a:ea typeface="Cambria Math" pitchFamily="18" charset="0"/>
          </a:endParaRPr>
        </a:p>
      </dgm:t>
    </dgm:pt>
    <dgm:pt modelId="{6483C949-6026-487C-8DCD-BF3622D2824D}" type="parTrans" cxnId="{4EBD7727-DBED-4552-8178-EF0023DFF407}">
      <dgm:prSet/>
      <dgm:spPr/>
      <dgm:t>
        <a:bodyPr/>
        <a:lstStyle/>
        <a:p>
          <a:endParaRPr lang="ru-RU"/>
        </a:p>
      </dgm:t>
    </dgm:pt>
    <dgm:pt modelId="{FC22CE2D-1E59-41D8-ABCE-A1BDCA18488B}" type="sibTrans" cxnId="{4EBD7727-DBED-4552-8178-EF0023DFF407}">
      <dgm:prSet/>
      <dgm:spPr/>
      <dgm:t>
        <a:bodyPr/>
        <a:lstStyle/>
        <a:p>
          <a:endParaRPr lang="ru-RU"/>
        </a:p>
      </dgm:t>
    </dgm:pt>
    <dgm:pt modelId="{4F9DF6AA-662E-431B-98A7-F6A83B6C03B3}">
      <dgm:prSet phldrT="[Текст]"/>
      <dgm:spPr/>
      <dgm:t>
        <a:bodyPr/>
        <a:lstStyle/>
        <a:p>
          <a:pPr algn="l"/>
          <a:endParaRPr lang="ru-RU" dirty="0">
            <a:latin typeface="Cambria Math" pitchFamily="18" charset="0"/>
            <a:ea typeface="Cambria Math" pitchFamily="18" charset="0"/>
          </a:endParaRPr>
        </a:p>
      </dgm:t>
    </dgm:pt>
    <dgm:pt modelId="{CF5297D4-11B9-4545-B8B4-FEC37E3CEFC9}" type="parTrans" cxnId="{7B78FEC3-1A2C-4A0F-A6F7-643490E2B48D}">
      <dgm:prSet/>
      <dgm:spPr/>
      <dgm:t>
        <a:bodyPr/>
        <a:lstStyle/>
        <a:p>
          <a:endParaRPr lang="ru-RU"/>
        </a:p>
      </dgm:t>
    </dgm:pt>
    <dgm:pt modelId="{5ED5061A-37CD-4A47-B65E-9CE7F38FDBE0}" type="sibTrans" cxnId="{7B78FEC3-1A2C-4A0F-A6F7-643490E2B48D}">
      <dgm:prSet/>
      <dgm:spPr/>
      <dgm:t>
        <a:bodyPr/>
        <a:lstStyle/>
        <a:p>
          <a:endParaRPr lang="ru-RU"/>
        </a:p>
      </dgm:t>
    </dgm:pt>
    <dgm:pt modelId="{F9C2643A-B2E5-4148-9F27-595CF048266E}" type="pres">
      <dgm:prSet presAssocID="{31F4B6FF-F9C3-4D23-B557-C8D76116FE2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B70B68F-9DCD-43A0-B1E2-D8AB3105FEFF}" type="pres">
      <dgm:prSet presAssocID="{EB99FAF0-E366-4445-936E-E86605398985}" presName="linNode" presStyleCnt="0"/>
      <dgm:spPr/>
    </dgm:pt>
    <dgm:pt modelId="{6BA4AA54-F438-4AFD-89FC-177EAE6708DD}" type="pres">
      <dgm:prSet presAssocID="{EB99FAF0-E366-4445-936E-E86605398985}" presName="parentText" presStyleLbl="node1" presStyleIdx="0" presStyleCnt="3" custScaleX="4062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C31919-60F5-44FD-9A4B-14BAE02FE3EC}" type="pres">
      <dgm:prSet presAssocID="{EB99FAF0-E366-4445-936E-E86605398985}" presName="descendantText" presStyleLbl="alignAccFollowNode1" presStyleIdx="0" presStyleCnt="3" custScaleX="1326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A3BAF8-60AE-435A-9708-BABC96EC2C0F}" type="pres">
      <dgm:prSet presAssocID="{40119134-FEAD-40BF-ACDE-7ADC9738A93A}" presName="sp" presStyleCnt="0"/>
      <dgm:spPr/>
    </dgm:pt>
    <dgm:pt modelId="{0B0086A8-8883-40A0-B039-A4B7209A67A3}" type="pres">
      <dgm:prSet presAssocID="{63C2FA0B-611D-4100-94F4-EB54BDBBEFDB}" presName="linNode" presStyleCnt="0"/>
      <dgm:spPr/>
    </dgm:pt>
    <dgm:pt modelId="{7BE51F49-C1D1-494C-9FB1-5C99A1C2AB90}" type="pres">
      <dgm:prSet presAssocID="{63C2FA0B-611D-4100-94F4-EB54BDBBEFDB}" presName="parentText" presStyleLbl="node1" presStyleIdx="1" presStyleCnt="3" custScaleX="4270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0A1CC5-0CC0-41A5-991F-27D13713E3DC}" type="pres">
      <dgm:prSet presAssocID="{63C2FA0B-611D-4100-94F4-EB54BDBBEFDB}" presName="descendantText" presStyleLbl="alignAccFollowNode1" presStyleIdx="1" presStyleCnt="3" custScaleX="146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6BC629-83F3-46E4-ADB6-18B265B24C89}" type="pres">
      <dgm:prSet presAssocID="{D244259D-EAC1-4C1E-982F-2E4028157197}" presName="sp" presStyleCnt="0"/>
      <dgm:spPr/>
    </dgm:pt>
    <dgm:pt modelId="{A05053A2-04A1-489F-87E6-03CF522D38E6}" type="pres">
      <dgm:prSet presAssocID="{8E22C807-7EBD-4150-B034-DD98C8535834}" presName="linNode" presStyleCnt="0"/>
      <dgm:spPr/>
    </dgm:pt>
    <dgm:pt modelId="{5022083A-EAE6-49DF-8683-68175292005C}" type="pres">
      <dgm:prSet presAssocID="{8E22C807-7EBD-4150-B034-DD98C8535834}" presName="parentText" presStyleLbl="node1" presStyleIdx="2" presStyleCnt="3" custScaleX="4270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06C365-E95F-47E4-AEAB-CA88723D14BC}" type="pres">
      <dgm:prSet presAssocID="{8E22C807-7EBD-4150-B034-DD98C8535834}" presName="descendantText" presStyleLbl="alignAccFollowNode1" presStyleIdx="2" presStyleCnt="3" custScaleX="1539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8197A86-F24F-4EBA-BF6B-192A609A7B4B}" type="presOf" srcId="{5608542D-B9B2-4EEF-8C8A-E32F45EB534C}" destId="{650A1CC5-0CC0-41A5-991F-27D13713E3DC}" srcOrd="0" destOrd="1" presId="urn:microsoft.com/office/officeart/2005/8/layout/vList5"/>
    <dgm:cxn modelId="{FDF49391-C1D0-4593-A027-E1E938410F27}" type="presOf" srcId="{4F9DF6AA-662E-431B-98A7-F6A83B6C03B3}" destId="{F506C365-E95F-47E4-AEAB-CA88723D14BC}" srcOrd="0" destOrd="1" presId="urn:microsoft.com/office/officeart/2005/8/layout/vList5"/>
    <dgm:cxn modelId="{4EBD7727-DBED-4552-8178-EF0023DFF407}" srcId="{63C2FA0B-611D-4100-94F4-EB54BDBBEFDB}" destId="{5608542D-B9B2-4EEF-8C8A-E32F45EB534C}" srcOrd="1" destOrd="0" parTransId="{6483C949-6026-487C-8DCD-BF3622D2824D}" sibTransId="{FC22CE2D-1E59-41D8-ABCE-A1BDCA18488B}"/>
    <dgm:cxn modelId="{7B78FEC3-1A2C-4A0F-A6F7-643490E2B48D}" srcId="{8E22C807-7EBD-4150-B034-DD98C8535834}" destId="{4F9DF6AA-662E-431B-98A7-F6A83B6C03B3}" srcOrd="1" destOrd="0" parTransId="{CF5297D4-11B9-4545-B8B4-FEC37E3CEFC9}" sibTransId="{5ED5061A-37CD-4A47-B65E-9CE7F38FDBE0}"/>
    <dgm:cxn modelId="{048E6EBF-AAD7-48CC-855B-323A8F961C33}" type="presOf" srcId="{8E22C807-7EBD-4150-B034-DD98C8535834}" destId="{5022083A-EAE6-49DF-8683-68175292005C}" srcOrd="0" destOrd="0" presId="urn:microsoft.com/office/officeart/2005/8/layout/vList5"/>
    <dgm:cxn modelId="{690567AA-AE01-43EF-A227-B7105FA8D81D}" type="presOf" srcId="{C9EB16F9-BAC6-4F55-991F-3E415B821A7D}" destId="{F506C365-E95F-47E4-AEAB-CA88723D14BC}" srcOrd="0" destOrd="0" presId="urn:microsoft.com/office/officeart/2005/8/layout/vList5"/>
    <dgm:cxn modelId="{44A41A69-01C4-4D16-B472-BB3661CAA993}" srcId="{8E22C807-7EBD-4150-B034-DD98C8535834}" destId="{C9EB16F9-BAC6-4F55-991F-3E415B821A7D}" srcOrd="0" destOrd="0" parTransId="{CA4A54BD-3BCB-49D9-917C-A9E714268708}" sibTransId="{E06BCEC0-3DFA-4198-BD0C-4189367C115C}"/>
    <dgm:cxn modelId="{31F8DF2B-16DF-4B32-8DE2-0637409E66F6}" srcId="{EB99FAF0-E366-4445-936E-E86605398985}" destId="{E753CAA9-FEF2-45AF-BA1C-45159ECA543A}" srcOrd="0" destOrd="0" parTransId="{29C15A3E-461C-464C-B36E-5E6E31A346CC}" sibTransId="{635862DB-FE5B-4621-8096-848424B0272B}"/>
    <dgm:cxn modelId="{5EDD46BF-8C55-4AFF-99AF-9BE0EECA422F}" srcId="{31F4B6FF-F9C3-4D23-B557-C8D76116FE2B}" destId="{63C2FA0B-611D-4100-94F4-EB54BDBBEFDB}" srcOrd="1" destOrd="0" parTransId="{9026C1D5-34D0-4ED1-A3D7-D16FFC22F3BF}" sibTransId="{D244259D-EAC1-4C1E-982F-2E4028157197}"/>
    <dgm:cxn modelId="{E8252075-96E4-4312-A53C-37F5099409BA}" type="presOf" srcId="{31F4B6FF-F9C3-4D23-B557-C8D76116FE2B}" destId="{F9C2643A-B2E5-4148-9F27-595CF048266E}" srcOrd="0" destOrd="0" presId="urn:microsoft.com/office/officeart/2005/8/layout/vList5"/>
    <dgm:cxn modelId="{3AAE055B-6295-40FC-8FE6-D688F8056007}" srcId="{31F4B6FF-F9C3-4D23-B557-C8D76116FE2B}" destId="{EB99FAF0-E366-4445-936E-E86605398985}" srcOrd="0" destOrd="0" parTransId="{438BCF4F-08AC-43CF-8E3C-382A9BEAF5C5}" sibTransId="{40119134-FEAD-40BF-ACDE-7ADC9738A93A}"/>
    <dgm:cxn modelId="{D32D3CA1-205D-4271-9BFD-4D499E129D61}" srcId="{63C2FA0B-611D-4100-94F4-EB54BDBBEFDB}" destId="{448F57A5-D50D-4184-9ED6-D57DCE71B5EC}" srcOrd="0" destOrd="0" parTransId="{D3EA18F1-0D60-4178-B4C3-773093B29579}" sibTransId="{FD402596-86AC-4D24-AB21-DA448C124198}"/>
    <dgm:cxn modelId="{49D867D9-9C57-4788-9530-4916708A0979}" type="presOf" srcId="{63C2FA0B-611D-4100-94F4-EB54BDBBEFDB}" destId="{7BE51F49-C1D1-494C-9FB1-5C99A1C2AB90}" srcOrd="0" destOrd="0" presId="urn:microsoft.com/office/officeart/2005/8/layout/vList5"/>
    <dgm:cxn modelId="{FBEF82D7-6A97-4DCF-BA51-9748F62E12D5}" type="presOf" srcId="{448F57A5-D50D-4184-9ED6-D57DCE71B5EC}" destId="{650A1CC5-0CC0-41A5-991F-27D13713E3DC}" srcOrd="0" destOrd="0" presId="urn:microsoft.com/office/officeart/2005/8/layout/vList5"/>
    <dgm:cxn modelId="{BBD6C218-A232-479B-A5FA-047BA86ADD70}" type="presOf" srcId="{E753CAA9-FEF2-45AF-BA1C-45159ECA543A}" destId="{8AC31919-60F5-44FD-9A4B-14BAE02FE3EC}" srcOrd="0" destOrd="0" presId="urn:microsoft.com/office/officeart/2005/8/layout/vList5"/>
    <dgm:cxn modelId="{FF71E19F-FD68-4789-AC98-EF38CBC10A0B}" type="presOf" srcId="{EB99FAF0-E366-4445-936E-E86605398985}" destId="{6BA4AA54-F438-4AFD-89FC-177EAE6708DD}" srcOrd="0" destOrd="0" presId="urn:microsoft.com/office/officeart/2005/8/layout/vList5"/>
    <dgm:cxn modelId="{8AC4357F-E382-4935-9194-5FEB8EF8F178}" srcId="{31F4B6FF-F9C3-4D23-B557-C8D76116FE2B}" destId="{8E22C807-7EBD-4150-B034-DD98C8535834}" srcOrd="2" destOrd="0" parTransId="{942081B5-BFC4-49BF-AF8D-C1BD514CA479}" sibTransId="{B966ED5D-61CA-4CB3-90F5-D5EDBAF8214A}"/>
    <dgm:cxn modelId="{F53EB2B6-A020-4AB6-AEDD-1E1A22A0E69E}" type="presParOf" srcId="{F9C2643A-B2E5-4148-9F27-595CF048266E}" destId="{7B70B68F-9DCD-43A0-B1E2-D8AB3105FEFF}" srcOrd="0" destOrd="0" presId="urn:microsoft.com/office/officeart/2005/8/layout/vList5"/>
    <dgm:cxn modelId="{63E5EC92-6B1E-4C4E-A412-7180FA2BB192}" type="presParOf" srcId="{7B70B68F-9DCD-43A0-B1E2-D8AB3105FEFF}" destId="{6BA4AA54-F438-4AFD-89FC-177EAE6708DD}" srcOrd="0" destOrd="0" presId="urn:microsoft.com/office/officeart/2005/8/layout/vList5"/>
    <dgm:cxn modelId="{5E63E207-F4C3-43BF-B4CC-1D4D2969627B}" type="presParOf" srcId="{7B70B68F-9DCD-43A0-B1E2-D8AB3105FEFF}" destId="{8AC31919-60F5-44FD-9A4B-14BAE02FE3EC}" srcOrd="1" destOrd="0" presId="urn:microsoft.com/office/officeart/2005/8/layout/vList5"/>
    <dgm:cxn modelId="{91CE270F-871A-486B-A9D4-DB5CC5470A98}" type="presParOf" srcId="{F9C2643A-B2E5-4148-9F27-595CF048266E}" destId="{2EA3BAF8-60AE-435A-9708-BABC96EC2C0F}" srcOrd="1" destOrd="0" presId="urn:microsoft.com/office/officeart/2005/8/layout/vList5"/>
    <dgm:cxn modelId="{45D947FD-1B5F-4BB0-AFD4-269656B717B4}" type="presParOf" srcId="{F9C2643A-B2E5-4148-9F27-595CF048266E}" destId="{0B0086A8-8883-40A0-B039-A4B7209A67A3}" srcOrd="2" destOrd="0" presId="urn:microsoft.com/office/officeart/2005/8/layout/vList5"/>
    <dgm:cxn modelId="{C7E1DE8C-31DB-4E55-9754-49CDFD8EECD5}" type="presParOf" srcId="{0B0086A8-8883-40A0-B039-A4B7209A67A3}" destId="{7BE51F49-C1D1-494C-9FB1-5C99A1C2AB90}" srcOrd="0" destOrd="0" presId="urn:microsoft.com/office/officeart/2005/8/layout/vList5"/>
    <dgm:cxn modelId="{C4FBEA31-CD04-476F-B931-D23FC6232307}" type="presParOf" srcId="{0B0086A8-8883-40A0-B039-A4B7209A67A3}" destId="{650A1CC5-0CC0-41A5-991F-27D13713E3DC}" srcOrd="1" destOrd="0" presId="urn:microsoft.com/office/officeart/2005/8/layout/vList5"/>
    <dgm:cxn modelId="{6ED910F1-DB94-4A02-BA04-54E1FF5162B4}" type="presParOf" srcId="{F9C2643A-B2E5-4148-9F27-595CF048266E}" destId="{3F6BC629-83F3-46E4-ADB6-18B265B24C89}" srcOrd="3" destOrd="0" presId="urn:microsoft.com/office/officeart/2005/8/layout/vList5"/>
    <dgm:cxn modelId="{7792DD9D-2126-4D70-8C9C-96607CEBA7B4}" type="presParOf" srcId="{F9C2643A-B2E5-4148-9F27-595CF048266E}" destId="{A05053A2-04A1-489F-87E6-03CF522D38E6}" srcOrd="4" destOrd="0" presId="urn:microsoft.com/office/officeart/2005/8/layout/vList5"/>
    <dgm:cxn modelId="{7D2C96D8-CC7F-4545-87CA-58FCE93490AC}" type="presParOf" srcId="{A05053A2-04A1-489F-87E6-03CF522D38E6}" destId="{5022083A-EAE6-49DF-8683-68175292005C}" srcOrd="0" destOrd="0" presId="urn:microsoft.com/office/officeart/2005/8/layout/vList5"/>
    <dgm:cxn modelId="{E1C8A758-5C79-4B33-BCB4-F2443DE75420}" type="presParOf" srcId="{A05053A2-04A1-489F-87E6-03CF522D38E6}" destId="{F506C365-E95F-47E4-AEAB-CA88723D14B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A758132-CD37-4603-8C6B-B61281CD62A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0AD8CA6-8F61-4CAB-88E8-38039E349370}">
      <dgm:prSet phldrT="[Текст]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dirty="0" smtClean="0"/>
            <a:t>О</a:t>
          </a:r>
          <a:endParaRPr lang="ru-RU" dirty="0"/>
        </a:p>
      </dgm:t>
    </dgm:pt>
    <dgm:pt modelId="{2C746D88-D6EB-40FD-A743-04C4C3D1C1DC}" type="parTrans" cxnId="{47B4248A-29E5-4230-85FE-5459B53DCED0}">
      <dgm:prSet/>
      <dgm:spPr/>
      <dgm:t>
        <a:bodyPr/>
        <a:lstStyle/>
        <a:p>
          <a:endParaRPr lang="ru-RU"/>
        </a:p>
      </dgm:t>
    </dgm:pt>
    <dgm:pt modelId="{0EA17DE4-E41E-4F5A-8F67-B611514BB924}" type="sibTrans" cxnId="{47B4248A-29E5-4230-85FE-5459B53DCED0}">
      <dgm:prSet/>
      <dgm:spPr/>
      <dgm:t>
        <a:bodyPr/>
        <a:lstStyle/>
        <a:p>
          <a:endParaRPr lang="ru-RU"/>
        </a:p>
      </dgm:t>
    </dgm:pt>
    <dgm:pt modelId="{1A74101E-5D6A-4C3E-AF32-FF1285ADB18F}">
      <dgm:prSet phldrT="[Текст]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dirty="0" smtClean="0"/>
            <a:t>П</a:t>
          </a:r>
          <a:endParaRPr lang="ru-RU" dirty="0"/>
        </a:p>
      </dgm:t>
    </dgm:pt>
    <dgm:pt modelId="{F56E35F4-1BBB-4A1C-8B36-E0D6C671808D}" type="parTrans" cxnId="{CBAF682F-130E-4105-BA73-BFB13727DDA0}">
      <dgm:prSet/>
      <dgm:spPr/>
      <dgm:t>
        <a:bodyPr/>
        <a:lstStyle/>
        <a:p>
          <a:endParaRPr lang="ru-RU"/>
        </a:p>
      </dgm:t>
    </dgm:pt>
    <dgm:pt modelId="{BF49547F-9C15-48CA-A5D8-C9858322539D}" type="sibTrans" cxnId="{CBAF682F-130E-4105-BA73-BFB13727DDA0}">
      <dgm:prSet/>
      <dgm:spPr/>
      <dgm:t>
        <a:bodyPr/>
        <a:lstStyle/>
        <a:p>
          <a:endParaRPr lang="ru-RU"/>
        </a:p>
      </dgm:t>
    </dgm:pt>
    <dgm:pt modelId="{E712349D-9B86-45C8-B323-A96A53B2FA9E}">
      <dgm:prSet phldrT="[Текст]" custT="1"/>
      <dgm:spPr/>
      <dgm:t>
        <a:bodyPr/>
        <a:lstStyle/>
        <a:p>
          <a:pPr algn="l"/>
          <a:endParaRPr lang="ru-RU" sz="1600" dirty="0"/>
        </a:p>
      </dgm:t>
    </dgm:pt>
    <dgm:pt modelId="{F0F7B6B7-9A05-4972-B802-C676832D5FDC}" type="parTrans" cxnId="{FC8A8192-3415-4D87-9E92-4CA28A5E4DCC}">
      <dgm:prSet/>
      <dgm:spPr/>
      <dgm:t>
        <a:bodyPr/>
        <a:lstStyle/>
        <a:p>
          <a:endParaRPr lang="ru-RU"/>
        </a:p>
      </dgm:t>
    </dgm:pt>
    <dgm:pt modelId="{CAC37AF5-0394-4BCE-95FC-0C5862BAD704}" type="sibTrans" cxnId="{FC8A8192-3415-4D87-9E92-4CA28A5E4DCC}">
      <dgm:prSet/>
      <dgm:spPr/>
      <dgm:t>
        <a:bodyPr/>
        <a:lstStyle/>
        <a:p>
          <a:endParaRPr lang="ru-RU"/>
        </a:p>
      </dgm:t>
    </dgm:pt>
    <dgm:pt modelId="{74E1EE49-7328-4A98-9BBE-FFA5EAE38C3B}">
      <dgm:prSet phldrT="[Текст]" custT="1"/>
      <dgm:spPr/>
      <dgm:t>
        <a:bodyPr/>
        <a:lstStyle/>
        <a:p>
          <a:pPr algn="l"/>
          <a:endParaRPr lang="ru-RU" sz="1600" dirty="0"/>
        </a:p>
      </dgm:t>
    </dgm:pt>
    <dgm:pt modelId="{6F6F9D7C-D474-436B-8AF1-5F9D7C413091}" type="parTrans" cxnId="{DA525B53-9FA3-4AE0-A2CE-1DCF7EB4DF48}">
      <dgm:prSet/>
      <dgm:spPr/>
      <dgm:t>
        <a:bodyPr/>
        <a:lstStyle/>
        <a:p>
          <a:endParaRPr lang="ru-RU"/>
        </a:p>
      </dgm:t>
    </dgm:pt>
    <dgm:pt modelId="{A8D19FD0-778E-42C3-A4BF-B24D55E2999B}" type="sibTrans" cxnId="{DA525B53-9FA3-4AE0-A2CE-1DCF7EB4DF48}">
      <dgm:prSet/>
      <dgm:spPr/>
      <dgm:t>
        <a:bodyPr/>
        <a:lstStyle/>
        <a:p>
          <a:endParaRPr lang="ru-RU"/>
        </a:p>
      </dgm:t>
    </dgm:pt>
    <dgm:pt modelId="{FB22DF39-4FEF-459D-924F-F83D698E1657}">
      <dgm:prSet phldrT="[Текст]" custT="1"/>
      <dgm:spPr/>
      <dgm:t>
        <a:bodyPr/>
        <a:lstStyle/>
        <a:p>
          <a:pPr algn="just"/>
          <a:r>
            <a:rPr lang="ru-RU" sz="1500" b="1" spc="-5" dirty="0" smtClean="0">
              <a:latin typeface="Cambria Math" pitchFamily="18" charset="0"/>
              <a:ea typeface="Cambria Math" pitchFamily="18" charset="0"/>
              <a:cs typeface="Calibri"/>
            </a:rPr>
            <a:t>Плановый</a:t>
          </a:r>
          <a:r>
            <a:rPr lang="ru-RU" sz="1500" b="1" spc="-8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500" b="1" spc="-10" dirty="0" smtClean="0">
              <a:latin typeface="Cambria Math" pitchFamily="18" charset="0"/>
              <a:ea typeface="Cambria Math" pitchFamily="18" charset="0"/>
              <a:cs typeface="Calibri"/>
            </a:rPr>
            <a:t>период  - </a:t>
          </a:r>
          <a:r>
            <a:rPr lang="ru-RU" sz="1500" b="0" spc="-10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ва финансовых </a:t>
          </a:r>
          <a:r>
            <a:rPr lang="ru-RU" sz="1500" spc="-15" dirty="0" smtClean="0">
              <a:latin typeface="Cambria Math" pitchFamily="18" charset="0"/>
              <a:ea typeface="Cambria Math" pitchFamily="18" charset="0"/>
              <a:cs typeface="Calibri"/>
            </a:rPr>
            <a:t>года, </a:t>
          </a:r>
          <a:r>
            <a:rPr lang="ru-RU" sz="1500" spc="-10" dirty="0" smtClean="0">
              <a:latin typeface="Cambria Math" pitchFamily="18" charset="0"/>
              <a:ea typeface="Cambria Math" pitchFamily="18" charset="0"/>
              <a:cs typeface="Calibri"/>
            </a:rPr>
            <a:t>следующие 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за </a:t>
          </a:r>
          <a:r>
            <a:rPr lang="ru-RU" sz="1500" spc="-10" dirty="0" smtClean="0">
              <a:latin typeface="Cambria Math" pitchFamily="18" charset="0"/>
              <a:ea typeface="Cambria Math" pitchFamily="18" charset="0"/>
              <a:cs typeface="Calibri"/>
            </a:rPr>
            <a:t>очередным ф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инансовым</a:t>
          </a:r>
          <a:r>
            <a:rPr lang="ru-RU" sz="1500" spc="13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500" spc="-20" dirty="0" smtClean="0">
              <a:latin typeface="Cambria Math" pitchFamily="18" charset="0"/>
              <a:ea typeface="Cambria Math" pitchFamily="18" charset="0"/>
              <a:cs typeface="Calibri"/>
            </a:rPr>
            <a:t>годом.</a:t>
          </a:r>
          <a:endParaRPr lang="ru-RU" sz="1500" dirty="0">
            <a:latin typeface="Cambria Math" pitchFamily="18" charset="0"/>
            <a:ea typeface="Cambria Math" pitchFamily="18" charset="0"/>
          </a:endParaRPr>
        </a:p>
      </dgm:t>
    </dgm:pt>
    <dgm:pt modelId="{F4E54913-CFEB-4ADE-92C8-B7197A6E6D9A}" type="parTrans" cxnId="{09FA813E-6259-46AB-B3A9-B8409D20F2C5}">
      <dgm:prSet/>
      <dgm:spPr/>
      <dgm:t>
        <a:bodyPr/>
        <a:lstStyle/>
        <a:p>
          <a:endParaRPr lang="ru-RU"/>
        </a:p>
      </dgm:t>
    </dgm:pt>
    <dgm:pt modelId="{6D6C5497-F3CE-4305-970A-877D6688CA2C}" type="sibTrans" cxnId="{09FA813E-6259-46AB-B3A9-B8409D20F2C5}">
      <dgm:prSet/>
      <dgm:spPr/>
      <dgm:t>
        <a:bodyPr/>
        <a:lstStyle/>
        <a:p>
          <a:endParaRPr lang="ru-RU"/>
        </a:p>
      </dgm:t>
    </dgm:pt>
    <dgm:pt modelId="{F148705B-F199-4E31-8085-7BEC7911AB51}">
      <dgm:prSet phldrT="[Текст]" custT="1"/>
      <dgm:spPr/>
      <dgm:t>
        <a:bodyPr/>
        <a:lstStyle/>
        <a:p>
          <a:pPr algn="l"/>
          <a:endParaRPr lang="ru-RU" sz="1800" dirty="0">
            <a:latin typeface="Cambria Math" pitchFamily="18" charset="0"/>
            <a:ea typeface="Cambria Math" pitchFamily="18" charset="0"/>
          </a:endParaRPr>
        </a:p>
      </dgm:t>
    </dgm:pt>
    <dgm:pt modelId="{E8EC9D24-007B-4D7A-9601-6B538F29228A}" type="parTrans" cxnId="{C81161CD-7C7A-4449-B4F3-9007E69F56C2}">
      <dgm:prSet/>
      <dgm:spPr/>
      <dgm:t>
        <a:bodyPr/>
        <a:lstStyle/>
        <a:p>
          <a:endParaRPr lang="ru-RU"/>
        </a:p>
      </dgm:t>
    </dgm:pt>
    <dgm:pt modelId="{38D81751-D526-4212-8776-E1E7BD52D431}" type="sibTrans" cxnId="{C81161CD-7C7A-4449-B4F3-9007E69F56C2}">
      <dgm:prSet/>
      <dgm:spPr/>
      <dgm:t>
        <a:bodyPr/>
        <a:lstStyle/>
        <a:p>
          <a:endParaRPr lang="ru-RU"/>
        </a:p>
      </dgm:t>
    </dgm:pt>
    <dgm:pt modelId="{E6B2D9F2-1E54-4C39-857D-CA0547AAF64A}">
      <dgm:prSet phldrT="[Текст]" custT="1"/>
      <dgm:spPr/>
      <dgm:t>
        <a:bodyPr/>
        <a:lstStyle/>
        <a:p>
          <a:pPr algn="l"/>
          <a:endParaRPr lang="ru-RU" sz="1600" dirty="0">
            <a:latin typeface="Cambria Math" pitchFamily="18" charset="0"/>
            <a:ea typeface="Cambria Math" pitchFamily="18" charset="0"/>
          </a:endParaRPr>
        </a:p>
      </dgm:t>
    </dgm:pt>
    <dgm:pt modelId="{353DBEDB-0D4D-4DE3-B7A4-A3ECD9CDD725}" type="parTrans" cxnId="{DF51E2A8-8394-4F07-878B-FBB5843FAAC9}">
      <dgm:prSet/>
      <dgm:spPr/>
      <dgm:t>
        <a:bodyPr/>
        <a:lstStyle/>
        <a:p>
          <a:endParaRPr lang="ru-RU"/>
        </a:p>
      </dgm:t>
    </dgm:pt>
    <dgm:pt modelId="{E970C446-6FDD-4664-8957-1174A13CD0F6}" type="sibTrans" cxnId="{DF51E2A8-8394-4F07-878B-FBB5843FAAC9}">
      <dgm:prSet/>
      <dgm:spPr/>
      <dgm:t>
        <a:bodyPr/>
        <a:lstStyle/>
        <a:p>
          <a:endParaRPr lang="ru-RU"/>
        </a:p>
      </dgm:t>
    </dgm:pt>
    <dgm:pt modelId="{D5C6A7F3-C9A1-41DE-B6FB-C4677E8119D1}">
      <dgm:prSet custT="1"/>
      <dgm:spPr/>
      <dgm:t>
        <a:bodyPr/>
        <a:lstStyle/>
        <a:p>
          <a:pPr algn="just"/>
          <a:r>
            <a:rPr lang="ru-RU" sz="1800" b="1" spc="-5" dirty="0" smtClean="0">
              <a:latin typeface="Cambria Math" pitchFamily="18" charset="0"/>
              <a:ea typeface="Cambria Math" pitchFamily="18" charset="0"/>
              <a:cs typeface="Calibri"/>
            </a:rPr>
            <a:t>Обоснование </a:t>
          </a:r>
          <a:r>
            <a:rPr lang="ru-RU" sz="1800" b="1" spc="-10" dirty="0" smtClean="0">
              <a:latin typeface="Cambria Math" pitchFamily="18" charset="0"/>
              <a:ea typeface="Cambria Math" pitchFamily="18" charset="0"/>
              <a:cs typeface="Calibri"/>
            </a:rPr>
            <a:t>бюджетных</a:t>
          </a:r>
          <a:r>
            <a:rPr lang="ru-RU" sz="1800" b="1" spc="-5" dirty="0" smtClean="0">
              <a:latin typeface="Cambria Math" pitchFamily="18" charset="0"/>
              <a:ea typeface="Cambria Math" pitchFamily="18" charset="0"/>
              <a:cs typeface="Calibri"/>
            </a:rPr>
            <a:t> ассигнований - </a:t>
          </a:r>
          <a:r>
            <a:rPr lang="ru-RU" sz="1800" b="0" spc="-5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z="1800" spc="-15" dirty="0" smtClean="0">
              <a:latin typeface="Cambria Math" pitchFamily="18" charset="0"/>
              <a:ea typeface="Cambria Math" pitchFamily="18" charset="0"/>
              <a:cs typeface="Calibri"/>
            </a:rPr>
            <a:t>окумент,  содержащий  </a:t>
          </a:r>
          <a:r>
            <a:rPr lang="ru-RU" sz="1800" spc="-5" dirty="0" smtClean="0">
              <a:latin typeface="Cambria Math" pitchFamily="18" charset="0"/>
              <a:ea typeface="Cambria Math" pitchFamily="18" charset="0"/>
              <a:cs typeface="Calibri"/>
            </a:rPr>
            <a:t>информацию  о  </a:t>
          </a:r>
          <a:r>
            <a:rPr lang="ru-RU" sz="1800" spc="-10" dirty="0" smtClean="0">
              <a:latin typeface="Cambria Math" pitchFamily="18" charset="0"/>
              <a:ea typeface="Cambria Math" pitchFamily="18" charset="0"/>
              <a:cs typeface="Calibri"/>
            </a:rPr>
            <a:t>бюджетных  средствах  </a:t>
          </a:r>
          <a:r>
            <a:rPr lang="ru-RU" sz="1800" spc="-5" dirty="0" smtClean="0">
              <a:latin typeface="Cambria Math" pitchFamily="18" charset="0"/>
              <a:ea typeface="Cambria Math" pitchFamily="18" charset="0"/>
              <a:cs typeface="Calibri"/>
            </a:rPr>
            <a:t>в  очередном  финансовом  </a:t>
          </a:r>
          <a:r>
            <a:rPr lang="ru-RU" sz="1800" spc="12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800" spc="-15" dirty="0" smtClean="0">
              <a:latin typeface="Cambria Math" pitchFamily="18" charset="0"/>
              <a:ea typeface="Cambria Math" pitchFamily="18" charset="0"/>
              <a:cs typeface="Calibri"/>
            </a:rPr>
            <a:t>году </a:t>
          </a:r>
          <a:r>
            <a:rPr lang="ru-RU" sz="1800" spc="-10" dirty="0" smtClean="0">
              <a:latin typeface="Cambria Math" pitchFamily="18" charset="0"/>
              <a:ea typeface="Cambria Math" pitchFamily="18" charset="0"/>
              <a:cs typeface="Calibri"/>
            </a:rPr>
            <a:t>(очередном </a:t>
          </a:r>
          <a:r>
            <a:rPr lang="ru-RU" sz="1800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финансовом </a:t>
          </a:r>
          <a:r>
            <a:rPr lang="ru-RU" sz="1800" spc="-25" dirty="0" smtClean="0">
              <a:latin typeface="Cambria Math" pitchFamily="18" charset="0"/>
              <a:ea typeface="Cambria Math" pitchFamily="18" charset="0"/>
              <a:cs typeface="Calibri"/>
            </a:rPr>
            <a:t>году </a:t>
          </a:r>
          <a:r>
            <a:rPr lang="ru-RU" sz="1800" spc="-5" dirty="0" smtClean="0">
              <a:latin typeface="Cambria Math" pitchFamily="18" charset="0"/>
              <a:ea typeface="Cambria Math" pitchFamily="18" charset="0"/>
              <a:cs typeface="Calibri"/>
            </a:rPr>
            <a:t>и плановом</a:t>
          </a:r>
          <a:r>
            <a:rPr lang="ru-RU" sz="1800" spc="17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800" spc="-15" dirty="0" smtClean="0">
              <a:latin typeface="Cambria Math" pitchFamily="18" charset="0"/>
              <a:ea typeface="Cambria Math" pitchFamily="18" charset="0"/>
              <a:cs typeface="Calibri"/>
            </a:rPr>
            <a:t>периоде).</a:t>
          </a:r>
          <a:endParaRPr lang="ru-RU" sz="18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26D57D56-856B-4842-9ACD-344F6748585C}" type="sibTrans" cxnId="{6869F12E-38D8-4E6C-861D-7B54EEFF0A53}">
      <dgm:prSet/>
      <dgm:spPr/>
      <dgm:t>
        <a:bodyPr/>
        <a:lstStyle/>
        <a:p>
          <a:endParaRPr lang="ru-RU"/>
        </a:p>
      </dgm:t>
    </dgm:pt>
    <dgm:pt modelId="{2A7D1E3D-4AB9-4202-9D5D-1D4EE74E7265}" type="parTrans" cxnId="{6869F12E-38D8-4E6C-861D-7B54EEFF0A53}">
      <dgm:prSet/>
      <dgm:spPr/>
      <dgm:t>
        <a:bodyPr/>
        <a:lstStyle/>
        <a:p>
          <a:endParaRPr lang="ru-RU"/>
        </a:p>
      </dgm:t>
    </dgm:pt>
    <dgm:pt modelId="{CA864FA3-6622-4187-9506-6F4FB2E8769F}">
      <dgm:prSet custT="1"/>
      <dgm:spPr/>
      <dgm:t>
        <a:bodyPr/>
        <a:lstStyle/>
        <a:p>
          <a:pPr algn="just"/>
          <a:r>
            <a:rPr lang="ru-RU" sz="1800" b="1" spc="-5" dirty="0" smtClean="0">
              <a:latin typeface="Cambria Math" pitchFamily="18" charset="0"/>
              <a:ea typeface="Cambria Math" pitchFamily="18" charset="0"/>
              <a:cs typeface="Calibri"/>
            </a:rPr>
            <a:t>Отчетный финансовый</a:t>
          </a:r>
          <a:r>
            <a:rPr lang="ru-RU" sz="1800" b="1" spc="-3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800" b="1" spc="-20" dirty="0" smtClean="0">
              <a:latin typeface="Cambria Math" pitchFamily="18" charset="0"/>
              <a:ea typeface="Cambria Math" pitchFamily="18" charset="0"/>
              <a:cs typeface="Calibri"/>
            </a:rPr>
            <a:t>год - </a:t>
          </a:r>
          <a:r>
            <a:rPr lang="ru-RU" sz="1800" b="0" spc="-20" dirty="0" err="1" smtClean="0">
              <a:latin typeface="Cambria Math" pitchFamily="18" charset="0"/>
              <a:ea typeface="Cambria Math" pitchFamily="18" charset="0"/>
              <a:cs typeface="Calibri"/>
            </a:rPr>
            <a:t>г</a:t>
          </a:r>
          <a:r>
            <a:rPr lang="ru-RU" sz="1800" spc="-45" dirty="0" err="1" smtClean="0">
              <a:latin typeface="Cambria Math" pitchFamily="18" charset="0"/>
              <a:ea typeface="Cambria Math" pitchFamily="18" charset="0"/>
              <a:cs typeface="Calibri"/>
            </a:rPr>
            <a:t>од</a:t>
          </a:r>
          <a:r>
            <a:rPr lang="ru-RU" sz="1800" spc="-45" dirty="0" smtClean="0">
              <a:latin typeface="Cambria Math" pitchFamily="18" charset="0"/>
              <a:ea typeface="Cambria Math" pitchFamily="18" charset="0"/>
              <a:cs typeface="Calibri"/>
            </a:rPr>
            <a:t>, </a:t>
          </a:r>
          <a:r>
            <a:rPr lang="ru-RU" sz="1800" spc="-5" dirty="0" smtClean="0">
              <a:latin typeface="Cambria Math" pitchFamily="18" charset="0"/>
              <a:ea typeface="Cambria Math" pitchFamily="18" charset="0"/>
              <a:cs typeface="Calibri"/>
            </a:rPr>
            <a:t>предшествующий </a:t>
          </a:r>
          <a:r>
            <a:rPr lang="ru-RU" sz="1800" spc="-10" dirty="0" smtClean="0">
              <a:latin typeface="Cambria Math" pitchFamily="18" charset="0"/>
              <a:ea typeface="Cambria Math" pitchFamily="18" charset="0"/>
              <a:cs typeface="Calibri"/>
            </a:rPr>
            <a:t>текущему </a:t>
          </a:r>
          <a:r>
            <a:rPr lang="ru-RU" sz="1800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финансовому</a:t>
          </a:r>
          <a:r>
            <a:rPr lang="ru-RU" sz="1800" spc="11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800" spc="-30" dirty="0" smtClean="0">
              <a:latin typeface="Cambria Math" pitchFamily="18" charset="0"/>
              <a:ea typeface="Cambria Math" pitchFamily="18" charset="0"/>
              <a:cs typeface="Calibri"/>
            </a:rPr>
            <a:t>году.</a:t>
          </a:r>
          <a:endParaRPr lang="ru-RU" sz="1800" dirty="0">
            <a:latin typeface="Cambria Math" pitchFamily="18" charset="0"/>
            <a:ea typeface="Cambria Math" pitchFamily="18" charset="0"/>
            <a:cs typeface="Times New Roman"/>
          </a:endParaRPr>
        </a:p>
      </dgm:t>
    </dgm:pt>
    <dgm:pt modelId="{EC742B0C-CBDA-4D20-846C-E60E2B6A5FB3}" type="parTrans" cxnId="{19A425C8-208B-4727-BA90-42808B4FE406}">
      <dgm:prSet/>
      <dgm:spPr/>
      <dgm:t>
        <a:bodyPr/>
        <a:lstStyle/>
        <a:p>
          <a:endParaRPr lang="ru-RU"/>
        </a:p>
      </dgm:t>
    </dgm:pt>
    <dgm:pt modelId="{36000426-0B3B-4ECE-879B-B62539974D11}" type="sibTrans" cxnId="{19A425C8-208B-4727-BA90-42808B4FE406}">
      <dgm:prSet/>
      <dgm:spPr/>
      <dgm:t>
        <a:bodyPr/>
        <a:lstStyle/>
        <a:p>
          <a:endParaRPr lang="ru-RU"/>
        </a:p>
      </dgm:t>
    </dgm:pt>
    <dgm:pt modelId="{EF22AE05-19FC-4230-8567-A862E2A8C865}">
      <dgm:prSet custT="1"/>
      <dgm:spPr/>
      <dgm:t>
        <a:bodyPr/>
        <a:lstStyle/>
        <a:p>
          <a:pPr algn="just"/>
          <a:r>
            <a:rPr lang="ru-RU" sz="1800" b="1" spc="-10" dirty="0" smtClean="0">
              <a:latin typeface="Cambria Math" pitchFamily="18" charset="0"/>
              <a:ea typeface="Cambria Math" pitchFamily="18" charset="0"/>
              <a:cs typeface="Calibri"/>
            </a:rPr>
            <a:t>Очередной </a:t>
          </a:r>
          <a:r>
            <a:rPr lang="ru-RU" sz="1800" b="1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финансовый</a:t>
          </a:r>
          <a:r>
            <a:rPr lang="ru-RU" sz="1800" b="1" spc="1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800" b="1" spc="-20" dirty="0" smtClean="0">
              <a:latin typeface="Cambria Math" pitchFamily="18" charset="0"/>
              <a:ea typeface="Cambria Math" pitchFamily="18" charset="0"/>
              <a:cs typeface="Calibri"/>
            </a:rPr>
            <a:t>год - </a:t>
          </a:r>
          <a:r>
            <a:rPr lang="ru-RU" sz="1800" b="0" spc="-20" dirty="0" err="1" smtClean="0">
              <a:latin typeface="Cambria Math" pitchFamily="18" charset="0"/>
              <a:ea typeface="Cambria Math" pitchFamily="18" charset="0"/>
              <a:cs typeface="Calibri"/>
            </a:rPr>
            <a:t>г</a:t>
          </a:r>
          <a:r>
            <a:rPr lang="ru-RU" sz="1800" spc="-45" dirty="0" err="1" smtClean="0">
              <a:latin typeface="Cambria Math" pitchFamily="18" charset="0"/>
              <a:ea typeface="Cambria Math" pitchFamily="18" charset="0"/>
              <a:cs typeface="Calibri"/>
            </a:rPr>
            <a:t>од</a:t>
          </a:r>
          <a:r>
            <a:rPr lang="ru-RU" sz="1800" spc="-45" dirty="0" smtClean="0">
              <a:latin typeface="Cambria Math" pitchFamily="18" charset="0"/>
              <a:ea typeface="Cambria Math" pitchFamily="18" charset="0"/>
              <a:cs typeface="Calibri"/>
            </a:rPr>
            <a:t>, </a:t>
          </a:r>
          <a:r>
            <a:rPr lang="ru-RU" sz="1800" spc="-10" dirty="0" smtClean="0">
              <a:latin typeface="Cambria Math" pitchFamily="18" charset="0"/>
              <a:ea typeface="Cambria Math" pitchFamily="18" charset="0"/>
              <a:cs typeface="Calibri"/>
            </a:rPr>
            <a:t>следующий </a:t>
          </a:r>
          <a:r>
            <a:rPr lang="ru-RU" sz="1800" spc="-5" dirty="0" smtClean="0">
              <a:latin typeface="Cambria Math" pitchFamily="18" charset="0"/>
              <a:ea typeface="Cambria Math" pitchFamily="18" charset="0"/>
              <a:cs typeface="Calibri"/>
            </a:rPr>
            <a:t>за текущим финансовым</a:t>
          </a:r>
          <a:r>
            <a:rPr lang="ru-RU" sz="1800" spc="12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800" spc="-20" dirty="0" smtClean="0">
              <a:latin typeface="Cambria Math" pitchFamily="18" charset="0"/>
              <a:ea typeface="Cambria Math" pitchFamily="18" charset="0"/>
              <a:cs typeface="Calibri"/>
            </a:rPr>
            <a:t>годом.</a:t>
          </a:r>
          <a:endParaRPr lang="ru-RU" sz="1800" dirty="0">
            <a:latin typeface="Cambria Math" pitchFamily="18" charset="0"/>
            <a:ea typeface="Cambria Math" pitchFamily="18" charset="0"/>
            <a:cs typeface="Times New Roman"/>
          </a:endParaRPr>
        </a:p>
      </dgm:t>
    </dgm:pt>
    <dgm:pt modelId="{F30EF2EA-12B8-47F6-B73F-975559B41306}" type="parTrans" cxnId="{CCFF56F6-9038-46CD-AB9B-39202BF70BE9}">
      <dgm:prSet/>
      <dgm:spPr/>
      <dgm:t>
        <a:bodyPr/>
        <a:lstStyle/>
        <a:p>
          <a:endParaRPr lang="ru-RU"/>
        </a:p>
      </dgm:t>
    </dgm:pt>
    <dgm:pt modelId="{8817DA39-4A9A-457F-9A4F-23D6FE29AF8E}" type="sibTrans" cxnId="{CCFF56F6-9038-46CD-AB9B-39202BF70BE9}">
      <dgm:prSet/>
      <dgm:spPr/>
      <dgm:t>
        <a:bodyPr/>
        <a:lstStyle/>
        <a:p>
          <a:endParaRPr lang="ru-RU"/>
        </a:p>
      </dgm:t>
    </dgm:pt>
    <dgm:pt modelId="{C85EFB79-D3FE-4DF8-9F58-667ACDFE3CEE}">
      <dgm:prSet custT="1"/>
      <dgm:spPr/>
      <dgm:t>
        <a:bodyPr/>
        <a:lstStyle/>
        <a:p>
          <a:pPr algn="just"/>
          <a:r>
            <a:rPr lang="ru-RU" sz="1500" b="1" spc="-10" dirty="0" smtClean="0">
              <a:latin typeface="Cambria Math" pitchFamily="18" charset="0"/>
              <a:ea typeface="Cambria Math" pitchFamily="18" charset="0"/>
              <a:cs typeface="Calibri"/>
            </a:rPr>
            <a:t>Получатель бюджетных средств</a:t>
          </a:r>
          <a:r>
            <a:rPr lang="ru-RU" sz="1500" b="1" spc="-1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500" b="1" spc="-5" dirty="0" smtClean="0">
              <a:latin typeface="Cambria Math" pitchFamily="18" charset="0"/>
              <a:ea typeface="Cambria Math" pitchFamily="18" charset="0"/>
              <a:cs typeface="Calibri"/>
            </a:rPr>
            <a:t>(ПБС)  - </a:t>
          </a:r>
          <a:r>
            <a:rPr lang="ru-RU" sz="1500" b="0" spc="-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рган </a:t>
          </a:r>
          <a:r>
            <a:rPr lang="ru-RU" sz="15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государственной 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власти (местного самоуправления), орган управления </a:t>
          </a:r>
          <a:r>
            <a:rPr lang="ru-RU" sz="15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государственным  внебюджетным 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фондом, или </a:t>
          </a:r>
          <a:r>
            <a:rPr lang="ru-RU" sz="1500" spc="-15" dirty="0" smtClean="0">
              <a:latin typeface="Cambria Math" pitchFamily="18" charset="0"/>
              <a:ea typeface="Cambria Math" pitchFamily="18" charset="0"/>
              <a:cs typeface="Calibri"/>
            </a:rPr>
            <a:t>находящееся 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в </a:t>
          </a:r>
          <a:r>
            <a:rPr lang="ru-RU" sz="1500" spc="-10" dirty="0" smtClean="0">
              <a:latin typeface="Cambria Math" pitchFamily="18" charset="0"/>
              <a:ea typeface="Cambria Math" pitchFamily="18" charset="0"/>
              <a:cs typeface="Calibri"/>
            </a:rPr>
            <a:t>ведении 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ГРБС </a:t>
          </a:r>
          <a:r>
            <a:rPr lang="ru-RU" sz="1500" spc="-10" dirty="0" smtClean="0">
              <a:latin typeface="Cambria Math" pitchFamily="18" charset="0"/>
              <a:ea typeface="Cambria Math" pitchFamily="18" charset="0"/>
              <a:cs typeface="Calibri"/>
            </a:rPr>
            <a:t>казенное учреждение, 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имеющий(ее)  право на </a:t>
          </a:r>
          <a:r>
            <a:rPr lang="ru-RU" sz="1500" spc="-10" dirty="0" smtClean="0">
              <a:latin typeface="Cambria Math" pitchFamily="18" charset="0"/>
              <a:ea typeface="Cambria Math" pitchFamily="18" charset="0"/>
              <a:cs typeface="Calibri"/>
            </a:rPr>
            <a:t>исполнение 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своих функций за </a:t>
          </a:r>
          <a:r>
            <a:rPr lang="ru-RU" sz="1500" spc="-10" dirty="0" smtClean="0">
              <a:latin typeface="Cambria Math" pitchFamily="18" charset="0"/>
              <a:ea typeface="Cambria Math" pitchFamily="18" charset="0"/>
              <a:cs typeface="Calibri"/>
            </a:rPr>
            <a:t>счет средств соответствующего</a:t>
          </a:r>
          <a:r>
            <a:rPr lang="ru-RU" sz="1500" spc="22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5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бюджета.</a:t>
          </a:r>
          <a:endParaRPr lang="ru-RU" sz="1500" dirty="0">
            <a:latin typeface="Cambria Math" pitchFamily="18" charset="0"/>
            <a:ea typeface="Cambria Math" pitchFamily="18" charset="0"/>
            <a:cs typeface="Times New Roman"/>
          </a:endParaRPr>
        </a:p>
      </dgm:t>
    </dgm:pt>
    <dgm:pt modelId="{C3A90A4F-5EE2-471A-B677-597E3107CEDF}" type="parTrans" cxnId="{ED2E0F5E-4A91-48BF-953D-5AC84B195BC7}">
      <dgm:prSet/>
      <dgm:spPr/>
      <dgm:t>
        <a:bodyPr/>
        <a:lstStyle/>
        <a:p>
          <a:endParaRPr lang="ru-RU"/>
        </a:p>
      </dgm:t>
    </dgm:pt>
    <dgm:pt modelId="{5EDE5787-E34B-4748-90E6-05CB1C8044E7}" type="sibTrans" cxnId="{ED2E0F5E-4A91-48BF-953D-5AC84B195BC7}">
      <dgm:prSet/>
      <dgm:spPr/>
      <dgm:t>
        <a:bodyPr/>
        <a:lstStyle/>
        <a:p>
          <a:endParaRPr lang="ru-RU"/>
        </a:p>
      </dgm:t>
    </dgm:pt>
    <dgm:pt modelId="{2CB76791-4946-4EEF-A8FE-A406A4EFC269}">
      <dgm:prSet custT="1"/>
      <dgm:spPr/>
      <dgm:t>
        <a:bodyPr/>
        <a:lstStyle/>
        <a:p>
          <a:pPr algn="just"/>
          <a:r>
            <a:rPr lang="ru-RU" sz="1500" b="1" spc="-5" dirty="0" err="1" smtClean="0">
              <a:latin typeface="Cambria Math" pitchFamily="18" charset="0"/>
              <a:ea typeface="Cambria Math" pitchFamily="18" charset="0"/>
              <a:cs typeface="Calibri"/>
            </a:rPr>
            <a:t>Профицит</a:t>
          </a:r>
          <a:r>
            <a:rPr lang="ru-RU" sz="1500" b="1" spc="-5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500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- </a:t>
          </a:r>
          <a:r>
            <a:rPr lang="ru-RU" sz="1500" b="0" spc="-15" dirty="0" smtClean="0">
              <a:latin typeface="Cambria Math" pitchFamily="18" charset="0"/>
              <a:ea typeface="Cambria Math" pitchFamily="18" charset="0"/>
              <a:cs typeface="Calibri"/>
            </a:rPr>
            <a:t>п</a:t>
          </a:r>
          <a:r>
            <a:rPr lang="ru-RU" sz="1500" b="0" spc="-5" dirty="0" smtClean="0">
              <a:latin typeface="Cambria Math" pitchFamily="18" charset="0"/>
              <a:ea typeface="Cambria Math" pitchFamily="18" charset="0"/>
              <a:cs typeface="Calibri"/>
            </a:rPr>
            <a:t>р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евышение </a:t>
          </a:r>
          <a:r>
            <a:rPr lang="ru-RU" sz="1500" spc="-25" dirty="0" smtClean="0">
              <a:latin typeface="Cambria Math" pitchFamily="18" charset="0"/>
              <a:ea typeface="Cambria Math" pitchFamily="18" charset="0"/>
              <a:cs typeface="Calibri"/>
            </a:rPr>
            <a:t>доходов </a:t>
          </a:r>
          <a:r>
            <a:rPr lang="ru-RU" sz="15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над </a:t>
          </a:r>
          <a:r>
            <a:rPr lang="ru-RU" sz="1500" spc="-10" dirty="0" smtClean="0">
              <a:latin typeface="Cambria Math" pitchFamily="18" charset="0"/>
              <a:ea typeface="Cambria Math" pitchFamily="18" charset="0"/>
              <a:cs typeface="Calibri"/>
            </a:rPr>
            <a:t>его</a:t>
          </a:r>
          <a:r>
            <a:rPr lang="ru-RU" sz="1500" spc="6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500" spc="-10" dirty="0" smtClean="0">
              <a:latin typeface="Cambria Math" pitchFamily="18" charset="0"/>
              <a:ea typeface="Cambria Math" pitchFamily="18" charset="0"/>
              <a:cs typeface="Calibri"/>
            </a:rPr>
            <a:t>расходами.</a:t>
          </a:r>
          <a:endParaRPr lang="ru-RU" sz="1500" dirty="0">
            <a:latin typeface="Cambria Math" pitchFamily="18" charset="0"/>
            <a:ea typeface="Cambria Math" pitchFamily="18" charset="0"/>
            <a:cs typeface="Times New Roman"/>
          </a:endParaRPr>
        </a:p>
      </dgm:t>
    </dgm:pt>
    <dgm:pt modelId="{1077D710-C6FE-478D-87D0-997F8877F9A5}" type="parTrans" cxnId="{69CE3C5C-894B-490E-ADF4-42C90C141A6A}">
      <dgm:prSet/>
      <dgm:spPr/>
      <dgm:t>
        <a:bodyPr/>
        <a:lstStyle/>
        <a:p>
          <a:endParaRPr lang="ru-RU"/>
        </a:p>
      </dgm:t>
    </dgm:pt>
    <dgm:pt modelId="{48140A35-59F7-4142-B846-119A2F5F6DB6}" type="sibTrans" cxnId="{69CE3C5C-894B-490E-ADF4-42C90C141A6A}">
      <dgm:prSet/>
      <dgm:spPr/>
      <dgm:t>
        <a:bodyPr/>
        <a:lstStyle/>
        <a:p>
          <a:endParaRPr lang="ru-RU"/>
        </a:p>
      </dgm:t>
    </dgm:pt>
    <dgm:pt modelId="{9787BAB2-41CF-48F7-8E2B-A2A95BF75E04}">
      <dgm:prSet custT="1"/>
      <dgm:spPr/>
      <dgm:t>
        <a:bodyPr/>
        <a:lstStyle/>
        <a:p>
          <a:pPr algn="just"/>
          <a:r>
            <a:rPr lang="ru-RU" sz="1500" b="1" spc="-5" dirty="0" smtClean="0">
              <a:latin typeface="Cambria Math" pitchFamily="18" charset="0"/>
              <a:ea typeface="Cambria Math" pitchFamily="18" charset="0"/>
              <a:cs typeface="Calibri"/>
            </a:rPr>
            <a:t>Публичные</a:t>
          </a:r>
          <a:r>
            <a:rPr lang="ru-RU" sz="1500" b="1" spc="-8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500" b="1" spc="-5" dirty="0" smtClean="0">
              <a:latin typeface="Cambria Math" pitchFamily="18" charset="0"/>
              <a:ea typeface="Cambria Math" pitchFamily="18" charset="0"/>
              <a:cs typeface="Calibri"/>
            </a:rPr>
            <a:t>обязательства  - </a:t>
          </a:r>
          <a:r>
            <a:rPr lang="ru-RU" sz="1500" b="0" spc="-5" dirty="0" err="1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500" spc="-10" dirty="0" err="1" smtClean="0">
              <a:latin typeface="Cambria Math" pitchFamily="18" charset="0"/>
              <a:ea typeface="Cambria Math" pitchFamily="18" charset="0"/>
              <a:cs typeface="Calibri"/>
            </a:rPr>
            <a:t>бязательства</a:t>
          </a:r>
          <a:r>
            <a:rPr lang="ru-RU" sz="1500" spc="-1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публично-правового образования, вытекающие из нормативных актов (законов,  постановлений, распоряжений и др.), </a:t>
          </a:r>
          <a:r>
            <a:rPr lang="ru-RU" sz="1500" spc="-10" dirty="0" smtClean="0">
              <a:latin typeface="Cambria Math" pitchFamily="18" charset="0"/>
              <a:ea typeface="Cambria Math" pitchFamily="18" charset="0"/>
              <a:cs typeface="Calibri"/>
            </a:rPr>
            <a:t>перед 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населением, организациями, другими публично-  правовыми</a:t>
          </a:r>
          <a:r>
            <a:rPr lang="ru-RU" sz="1500" spc="-1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образованиями</a:t>
          </a:r>
          <a:endParaRPr lang="ru-RU" sz="1500" dirty="0">
            <a:latin typeface="Cambria Math" pitchFamily="18" charset="0"/>
            <a:ea typeface="Cambria Math" pitchFamily="18" charset="0"/>
            <a:cs typeface="Times New Roman"/>
          </a:endParaRPr>
        </a:p>
      </dgm:t>
    </dgm:pt>
    <dgm:pt modelId="{EB290E80-6A10-4B00-A49A-71B0EE560C53}" type="parTrans" cxnId="{20F3DDFD-2EFB-4533-BC9C-A9F2E6AEA192}">
      <dgm:prSet/>
      <dgm:spPr/>
      <dgm:t>
        <a:bodyPr/>
        <a:lstStyle/>
        <a:p>
          <a:endParaRPr lang="ru-RU"/>
        </a:p>
      </dgm:t>
    </dgm:pt>
    <dgm:pt modelId="{4D807BD1-3F19-451D-A16B-8CA7223ED676}" type="sibTrans" cxnId="{20F3DDFD-2EFB-4533-BC9C-A9F2E6AEA192}">
      <dgm:prSet/>
      <dgm:spPr/>
      <dgm:t>
        <a:bodyPr/>
        <a:lstStyle/>
        <a:p>
          <a:endParaRPr lang="ru-RU"/>
        </a:p>
      </dgm:t>
    </dgm:pt>
    <dgm:pt modelId="{026817D8-2829-4889-B6AB-445EBE41B625}">
      <dgm:prSet phldrT="[Текст]" custT="1"/>
      <dgm:spPr/>
      <dgm:t>
        <a:bodyPr/>
        <a:lstStyle/>
        <a:p>
          <a:pPr algn="l"/>
          <a:endParaRPr lang="ru-RU" sz="1500" dirty="0">
            <a:latin typeface="Cambria Math" pitchFamily="18" charset="0"/>
            <a:ea typeface="Cambria Math" pitchFamily="18" charset="0"/>
          </a:endParaRPr>
        </a:p>
      </dgm:t>
    </dgm:pt>
    <dgm:pt modelId="{4EFD13D7-CFBC-4E87-8B63-5ED15EE4C8C2}" type="parTrans" cxnId="{92A146B1-A482-4709-9312-1DCE8F8677B7}">
      <dgm:prSet/>
      <dgm:spPr/>
      <dgm:t>
        <a:bodyPr/>
        <a:lstStyle/>
        <a:p>
          <a:endParaRPr lang="ru-RU"/>
        </a:p>
      </dgm:t>
    </dgm:pt>
    <dgm:pt modelId="{E7B90B33-9762-4DD0-8193-C63F7F79C784}" type="sibTrans" cxnId="{92A146B1-A482-4709-9312-1DCE8F8677B7}">
      <dgm:prSet/>
      <dgm:spPr/>
      <dgm:t>
        <a:bodyPr/>
        <a:lstStyle/>
        <a:p>
          <a:endParaRPr lang="ru-RU"/>
        </a:p>
      </dgm:t>
    </dgm:pt>
    <dgm:pt modelId="{45F2EBCE-46A7-4B1F-9A83-E2EF69C9CF8B}" type="pres">
      <dgm:prSet presAssocID="{EA758132-CD37-4603-8C6B-B61281CD62A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A889A8B-0473-4E60-B3F5-FBC9FA0C0524}" type="pres">
      <dgm:prSet presAssocID="{D0AD8CA6-8F61-4CAB-88E8-38039E349370}" presName="linNode" presStyleCnt="0"/>
      <dgm:spPr/>
    </dgm:pt>
    <dgm:pt modelId="{E262BEB6-CBFA-4E09-9C06-3A7FB09ED2E2}" type="pres">
      <dgm:prSet presAssocID="{D0AD8CA6-8F61-4CAB-88E8-38039E349370}" presName="parentText" presStyleLbl="node1" presStyleIdx="0" presStyleCnt="2" custScaleX="45720" custScaleY="73204" custLinFactNeighborY="-15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11F437-B5F1-4F8E-880E-E03FD9239929}" type="pres">
      <dgm:prSet presAssocID="{D0AD8CA6-8F61-4CAB-88E8-38039E349370}" presName="descendantText" presStyleLbl="alignAccFollowNode1" presStyleIdx="0" presStyleCnt="2" custScaleX="169612" custLinFactNeighborX="51" custLinFactNeighborY="-1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0B5605-5B3A-49FC-912B-1DC5CF3E0889}" type="pres">
      <dgm:prSet presAssocID="{0EA17DE4-E41E-4F5A-8F67-B611514BB924}" presName="sp" presStyleCnt="0"/>
      <dgm:spPr/>
    </dgm:pt>
    <dgm:pt modelId="{2D62A94A-B79D-4919-8D67-EC799B8FF380}" type="pres">
      <dgm:prSet presAssocID="{1A74101E-5D6A-4C3E-AF32-FF1285ADB18F}" presName="linNode" presStyleCnt="0"/>
      <dgm:spPr/>
    </dgm:pt>
    <dgm:pt modelId="{3C3241D5-66B5-400D-BF0A-31F83C4EF791}" type="pres">
      <dgm:prSet presAssocID="{1A74101E-5D6A-4C3E-AF32-FF1285ADB18F}" presName="parentText" presStyleLbl="node1" presStyleIdx="1" presStyleCnt="2" custScaleX="45720" custScaleY="7218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AA7D18-1E8A-48AD-8CAE-D5E26FD484D9}" type="pres">
      <dgm:prSet presAssocID="{1A74101E-5D6A-4C3E-AF32-FF1285ADB18F}" presName="descendantText" presStyleLbl="alignAccFollowNode1" presStyleIdx="1" presStyleCnt="2" custScaleX="167282" custLinFactNeighborX="4" custLinFactNeighborY="1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7695D2D-E52A-47D1-859C-694CF7000485}" type="presOf" srcId="{E6B2D9F2-1E54-4C39-857D-CA0547AAF64A}" destId="{5911F437-B5F1-4F8E-880E-E03FD9239929}" srcOrd="0" destOrd="0" presId="urn:microsoft.com/office/officeart/2005/8/layout/vList5"/>
    <dgm:cxn modelId="{92A146B1-A482-4709-9312-1DCE8F8677B7}" srcId="{1A74101E-5D6A-4C3E-AF32-FF1285ADB18F}" destId="{026817D8-2829-4889-B6AB-445EBE41B625}" srcOrd="0" destOrd="0" parTransId="{4EFD13D7-CFBC-4E87-8B63-5ED15EE4C8C2}" sibTransId="{E7B90B33-9762-4DD0-8193-C63F7F79C784}"/>
    <dgm:cxn modelId="{BCB7ED6C-83E0-49FD-BA09-BFACE2A7DB8B}" type="presOf" srcId="{FB22DF39-4FEF-459D-924F-F83D698E1657}" destId="{0CAA7D18-1E8A-48AD-8CAE-D5E26FD484D9}" srcOrd="0" destOrd="1" presId="urn:microsoft.com/office/officeart/2005/8/layout/vList5"/>
    <dgm:cxn modelId="{C81161CD-7C7A-4449-B4F3-9007E69F56C2}" srcId="{D0AD8CA6-8F61-4CAB-88E8-38039E349370}" destId="{F148705B-F199-4E31-8085-7BEC7911AB51}" srcOrd="4" destOrd="0" parTransId="{E8EC9D24-007B-4D7A-9601-6B538F29228A}" sibTransId="{38D81751-D526-4212-8776-E1E7BD52D431}"/>
    <dgm:cxn modelId="{50354E1D-3188-4CB3-8EF5-0212B015BB65}" type="presOf" srcId="{74E1EE49-7328-4A98-9BBE-FFA5EAE38C3B}" destId="{0CAA7D18-1E8A-48AD-8CAE-D5E26FD484D9}" srcOrd="0" destOrd="5" presId="urn:microsoft.com/office/officeart/2005/8/layout/vList5"/>
    <dgm:cxn modelId="{20F3DDFD-2EFB-4533-BC9C-A9F2E6AEA192}" srcId="{1A74101E-5D6A-4C3E-AF32-FF1285ADB18F}" destId="{9787BAB2-41CF-48F7-8E2B-A2A95BF75E04}" srcOrd="4" destOrd="0" parTransId="{EB290E80-6A10-4B00-A49A-71B0EE560C53}" sibTransId="{4D807BD1-3F19-451D-A16B-8CA7223ED676}"/>
    <dgm:cxn modelId="{09FA813E-6259-46AB-B3A9-B8409D20F2C5}" srcId="{1A74101E-5D6A-4C3E-AF32-FF1285ADB18F}" destId="{FB22DF39-4FEF-459D-924F-F83D698E1657}" srcOrd="1" destOrd="0" parTransId="{F4E54913-CFEB-4ADE-92C8-B7197A6E6D9A}" sibTransId="{6D6C5497-F3CE-4305-970A-877D6688CA2C}"/>
    <dgm:cxn modelId="{DA525B53-9FA3-4AE0-A2CE-1DCF7EB4DF48}" srcId="{1A74101E-5D6A-4C3E-AF32-FF1285ADB18F}" destId="{74E1EE49-7328-4A98-9BBE-FFA5EAE38C3B}" srcOrd="5" destOrd="0" parTransId="{6F6F9D7C-D474-436B-8AF1-5F9D7C413091}" sibTransId="{A8D19FD0-778E-42C3-A4BF-B24D55E2999B}"/>
    <dgm:cxn modelId="{69CE3C5C-894B-490E-ADF4-42C90C141A6A}" srcId="{1A74101E-5D6A-4C3E-AF32-FF1285ADB18F}" destId="{2CB76791-4946-4EEF-A8FE-A406A4EFC269}" srcOrd="3" destOrd="0" parTransId="{1077D710-C6FE-478D-87D0-997F8877F9A5}" sibTransId="{48140A35-59F7-4142-B846-119A2F5F6DB6}"/>
    <dgm:cxn modelId="{60FBDC2A-0C85-4E57-BE43-B235691FD12B}" type="presOf" srcId="{CA864FA3-6622-4187-9506-6F4FB2E8769F}" destId="{5911F437-B5F1-4F8E-880E-E03FD9239929}" srcOrd="0" destOrd="2" presId="urn:microsoft.com/office/officeart/2005/8/layout/vList5"/>
    <dgm:cxn modelId="{30FB56B6-BA78-4E86-A111-7E7062E3FD24}" type="presOf" srcId="{2CB76791-4946-4EEF-A8FE-A406A4EFC269}" destId="{0CAA7D18-1E8A-48AD-8CAE-D5E26FD484D9}" srcOrd="0" destOrd="3" presId="urn:microsoft.com/office/officeart/2005/8/layout/vList5"/>
    <dgm:cxn modelId="{20D5DB00-42CD-463F-A672-021E8B79E55B}" type="presOf" srcId="{D0AD8CA6-8F61-4CAB-88E8-38039E349370}" destId="{E262BEB6-CBFA-4E09-9C06-3A7FB09ED2E2}" srcOrd="0" destOrd="0" presId="urn:microsoft.com/office/officeart/2005/8/layout/vList5"/>
    <dgm:cxn modelId="{072694A4-F49F-4404-A70C-74EBF7AE570D}" type="presOf" srcId="{1A74101E-5D6A-4C3E-AF32-FF1285ADB18F}" destId="{3C3241D5-66B5-400D-BF0A-31F83C4EF791}" srcOrd="0" destOrd="0" presId="urn:microsoft.com/office/officeart/2005/8/layout/vList5"/>
    <dgm:cxn modelId="{50D962A9-781C-446C-A9EA-B000573B914D}" type="presOf" srcId="{C85EFB79-D3FE-4DF8-9F58-667ACDFE3CEE}" destId="{0CAA7D18-1E8A-48AD-8CAE-D5E26FD484D9}" srcOrd="0" destOrd="2" presId="urn:microsoft.com/office/officeart/2005/8/layout/vList5"/>
    <dgm:cxn modelId="{CCFF56F6-9038-46CD-AB9B-39202BF70BE9}" srcId="{D0AD8CA6-8F61-4CAB-88E8-38039E349370}" destId="{EF22AE05-19FC-4230-8567-A862E2A8C865}" srcOrd="3" destOrd="0" parTransId="{F30EF2EA-12B8-47F6-B73F-975559B41306}" sibTransId="{8817DA39-4A9A-457F-9A4F-23D6FE29AF8E}"/>
    <dgm:cxn modelId="{CBAF682F-130E-4105-BA73-BFB13727DDA0}" srcId="{EA758132-CD37-4603-8C6B-B61281CD62AD}" destId="{1A74101E-5D6A-4C3E-AF32-FF1285ADB18F}" srcOrd="1" destOrd="0" parTransId="{F56E35F4-1BBB-4A1C-8B36-E0D6C671808D}" sibTransId="{BF49547F-9C15-48CA-A5D8-C9858322539D}"/>
    <dgm:cxn modelId="{6869F12E-38D8-4E6C-861D-7B54EEFF0A53}" srcId="{D0AD8CA6-8F61-4CAB-88E8-38039E349370}" destId="{D5C6A7F3-C9A1-41DE-B6FB-C4677E8119D1}" srcOrd="1" destOrd="0" parTransId="{2A7D1E3D-4AB9-4202-9D5D-1D4EE74E7265}" sibTransId="{26D57D56-856B-4842-9ACD-344F6748585C}"/>
    <dgm:cxn modelId="{ED2E0F5E-4A91-48BF-953D-5AC84B195BC7}" srcId="{1A74101E-5D6A-4C3E-AF32-FF1285ADB18F}" destId="{C85EFB79-D3FE-4DF8-9F58-667ACDFE3CEE}" srcOrd="2" destOrd="0" parTransId="{C3A90A4F-5EE2-471A-B677-597E3107CEDF}" sibTransId="{5EDE5787-E34B-4748-90E6-05CB1C8044E7}"/>
    <dgm:cxn modelId="{19A425C8-208B-4727-BA90-42808B4FE406}" srcId="{D0AD8CA6-8F61-4CAB-88E8-38039E349370}" destId="{CA864FA3-6622-4187-9506-6F4FB2E8769F}" srcOrd="2" destOrd="0" parTransId="{EC742B0C-CBDA-4D20-846C-E60E2B6A5FB3}" sibTransId="{36000426-0B3B-4ECE-879B-B62539974D11}"/>
    <dgm:cxn modelId="{4699AF15-9EDA-49CB-BEED-8BF36B03E694}" type="presOf" srcId="{F148705B-F199-4E31-8085-7BEC7911AB51}" destId="{5911F437-B5F1-4F8E-880E-E03FD9239929}" srcOrd="0" destOrd="4" presId="urn:microsoft.com/office/officeart/2005/8/layout/vList5"/>
    <dgm:cxn modelId="{8E33CBB3-7F7D-4D09-AAA6-CD377BB39472}" type="presOf" srcId="{D5C6A7F3-C9A1-41DE-B6FB-C4677E8119D1}" destId="{5911F437-B5F1-4F8E-880E-E03FD9239929}" srcOrd="0" destOrd="1" presId="urn:microsoft.com/office/officeart/2005/8/layout/vList5"/>
    <dgm:cxn modelId="{21A50B99-354E-4F96-9DC7-5EA48E1359E7}" type="presOf" srcId="{EF22AE05-19FC-4230-8567-A862E2A8C865}" destId="{5911F437-B5F1-4F8E-880E-E03FD9239929}" srcOrd="0" destOrd="3" presId="urn:microsoft.com/office/officeart/2005/8/layout/vList5"/>
    <dgm:cxn modelId="{77EB9573-5797-43CC-8DC6-14440460A999}" type="presOf" srcId="{EA758132-CD37-4603-8C6B-B61281CD62AD}" destId="{45F2EBCE-46A7-4B1F-9A83-E2EF69C9CF8B}" srcOrd="0" destOrd="0" presId="urn:microsoft.com/office/officeart/2005/8/layout/vList5"/>
    <dgm:cxn modelId="{86EB0F95-5FF0-4A42-BE8A-EADB5472D267}" type="presOf" srcId="{E712349D-9B86-45C8-B323-A96A53B2FA9E}" destId="{0CAA7D18-1E8A-48AD-8CAE-D5E26FD484D9}" srcOrd="0" destOrd="6" presId="urn:microsoft.com/office/officeart/2005/8/layout/vList5"/>
    <dgm:cxn modelId="{DF51E2A8-8394-4F07-878B-FBB5843FAAC9}" srcId="{D0AD8CA6-8F61-4CAB-88E8-38039E349370}" destId="{E6B2D9F2-1E54-4C39-857D-CA0547AAF64A}" srcOrd="0" destOrd="0" parTransId="{353DBEDB-0D4D-4DE3-B7A4-A3ECD9CDD725}" sibTransId="{E970C446-6FDD-4664-8957-1174A13CD0F6}"/>
    <dgm:cxn modelId="{973352E1-7065-469B-B8FF-97895F9A992D}" type="presOf" srcId="{026817D8-2829-4889-B6AB-445EBE41B625}" destId="{0CAA7D18-1E8A-48AD-8CAE-D5E26FD484D9}" srcOrd="0" destOrd="0" presId="urn:microsoft.com/office/officeart/2005/8/layout/vList5"/>
    <dgm:cxn modelId="{435E34EA-2B52-4ED1-9E3F-822C1C9B4E21}" type="presOf" srcId="{9787BAB2-41CF-48F7-8E2B-A2A95BF75E04}" destId="{0CAA7D18-1E8A-48AD-8CAE-D5E26FD484D9}" srcOrd="0" destOrd="4" presId="urn:microsoft.com/office/officeart/2005/8/layout/vList5"/>
    <dgm:cxn modelId="{47B4248A-29E5-4230-85FE-5459B53DCED0}" srcId="{EA758132-CD37-4603-8C6B-B61281CD62AD}" destId="{D0AD8CA6-8F61-4CAB-88E8-38039E349370}" srcOrd="0" destOrd="0" parTransId="{2C746D88-D6EB-40FD-A743-04C4C3D1C1DC}" sibTransId="{0EA17DE4-E41E-4F5A-8F67-B611514BB924}"/>
    <dgm:cxn modelId="{FC8A8192-3415-4D87-9E92-4CA28A5E4DCC}" srcId="{1A74101E-5D6A-4C3E-AF32-FF1285ADB18F}" destId="{E712349D-9B86-45C8-B323-A96A53B2FA9E}" srcOrd="6" destOrd="0" parTransId="{F0F7B6B7-9A05-4972-B802-C676832D5FDC}" sibTransId="{CAC37AF5-0394-4BCE-95FC-0C5862BAD704}"/>
    <dgm:cxn modelId="{AF1F6AE9-B994-40A8-9D79-6FB66AD34FBF}" type="presParOf" srcId="{45F2EBCE-46A7-4B1F-9A83-E2EF69C9CF8B}" destId="{9A889A8B-0473-4E60-B3F5-FBC9FA0C0524}" srcOrd="0" destOrd="0" presId="urn:microsoft.com/office/officeart/2005/8/layout/vList5"/>
    <dgm:cxn modelId="{C8ACA3E3-3152-4167-AEEA-CA8FA6562226}" type="presParOf" srcId="{9A889A8B-0473-4E60-B3F5-FBC9FA0C0524}" destId="{E262BEB6-CBFA-4E09-9C06-3A7FB09ED2E2}" srcOrd="0" destOrd="0" presId="urn:microsoft.com/office/officeart/2005/8/layout/vList5"/>
    <dgm:cxn modelId="{B2801239-C8E8-46BD-89CD-AEBCCBD3F621}" type="presParOf" srcId="{9A889A8B-0473-4E60-B3F5-FBC9FA0C0524}" destId="{5911F437-B5F1-4F8E-880E-E03FD9239929}" srcOrd="1" destOrd="0" presId="urn:microsoft.com/office/officeart/2005/8/layout/vList5"/>
    <dgm:cxn modelId="{A5873CD3-A32F-48F6-A6BE-53E99C936678}" type="presParOf" srcId="{45F2EBCE-46A7-4B1F-9A83-E2EF69C9CF8B}" destId="{B90B5605-5B3A-49FC-912B-1DC5CF3E0889}" srcOrd="1" destOrd="0" presId="urn:microsoft.com/office/officeart/2005/8/layout/vList5"/>
    <dgm:cxn modelId="{44089AFA-CFC3-4F89-B6DB-7B64C68A2B10}" type="presParOf" srcId="{45F2EBCE-46A7-4B1F-9A83-E2EF69C9CF8B}" destId="{2D62A94A-B79D-4919-8D67-EC799B8FF380}" srcOrd="2" destOrd="0" presId="urn:microsoft.com/office/officeart/2005/8/layout/vList5"/>
    <dgm:cxn modelId="{C6516CD4-3A7B-4880-834E-078D27222086}" type="presParOf" srcId="{2D62A94A-B79D-4919-8D67-EC799B8FF380}" destId="{3C3241D5-66B5-400D-BF0A-31F83C4EF791}" srcOrd="0" destOrd="0" presId="urn:microsoft.com/office/officeart/2005/8/layout/vList5"/>
    <dgm:cxn modelId="{1B60A6C7-802D-4790-A7F5-203803414CC3}" type="presParOf" srcId="{2D62A94A-B79D-4919-8D67-EC799B8FF380}" destId="{0CAA7D18-1E8A-48AD-8CAE-D5E26FD484D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1F4B6FF-F9C3-4D23-B557-C8D76116FE2B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B99FAF0-E366-4445-936E-E86605398985}">
      <dgm:prSet phldrT="[Текст]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dirty="0" smtClean="0"/>
            <a:t>Р</a:t>
          </a:r>
          <a:endParaRPr lang="ru-RU" dirty="0"/>
        </a:p>
      </dgm:t>
    </dgm:pt>
    <dgm:pt modelId="{438BCF4F-08AC-43CF-8E3C-382A9BEAF5C5}" type="parTrans" cxnId="{3AAE055B-6295-40FC-8FE6-D688F8056007}">
      <dgm:prSet/>
      <dgm:spPr/>
      <dgm:t>
        <a:bodyPr/>
        <a:lstStyle/>
        <a:p>
          <a:endParaRPr lang="ru-RU"/>
        </a:p>
      </dgm:t>
    </dgm:pt>
    <dgm:pt modelId="{40119134-FEAD-40BF-ACDE-7ADC9738A93A}" type="sibTrans" cxnId="{3AAE055B-6295-40FC-8FE6-D688F8056007}">
      <dgm:prSet/>
      <dgm:spPr/>
      <dgm:t>
        <a:bodyPr/>
        <a:lstStyle/>
        <a:p>
          <a:endParaRPr lang="ru-RU"/>
        </a:p>
      </dgm:t>
    </dgm:pt>
    <dgm:pt modelId="{E753CAA9-FEF2-45AF-BA1C-45159ECA543A}">
      <dgm:prSet phldrT="[Текст]"/>
      <dgm:spPr/>
      <dgm:t>
        <a:bodyPr/>
        <a:lstStyle/>
        <a:p>
          <a:pPr algn="just"/>
          <a:r>
            <a:rPr lang="ru-RU" b="1" spc="-10" dirty="0" smtClean="0">
              <a:latin typeface="Cambria Math" pitchFamily="18" charset="0"/>
              <a:ea typeface="Cambria Math" pitchFamily="18" charset="0"/>
              <a:cs typeface="Calibri"/>
            </a:rPr>
            <a:t>Расходное</a:t>
          </a:r>
          <a:r>
            <a:rPr lang="ru-RU" b="1" spc="-8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b="1" spc="-5" dirty="0" smtClean="0">
              <a:latin typeface="Cambria Math" pitchFamily="18" charset="0"/>
              <a:ea typeface="Cambria Math" pitchFamily="18" charset="0"/>
              <a:cs typeface="Calibri"/>
            </a:rPr>
            <a:t>обязательство - </a:t>
          </a:r>
          <a:r>
            <a:rPr lang="ru-RU" b="0" spc="-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бязанность публично-правового образования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предоставить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физическому или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юридическому 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лицу,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иному уровню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бюджета,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международной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организации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средства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из соответствующего 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бюджета.</a:t>
          </a:r>
          <a:endParaRPr lang="ru-RU" dirty="0">
            <a:latin typeface="Cambria Math" pitchFamily="18" charset="0"/>
            <a:ea typeface="Cambria Math" pitchFamily="18" charset="0"/>
          </a:endParaRPr>
        </a:p>
      </dgm:t>
    </dgm:pt>
    <dgm:pt modelId="{29C15A3E-461C-464C-B36E-5E6E31A346CC}" type="parTrans" cxnId="{31F8DF2B-16DF-4B32-8DE2-0637409E66F6}">
      <dgm:prSet/>
      <dgm:spPr/>
      <dgm:t>
        <a:bodyPr/>
        <a:lstStyle/>
        <a:p>
          <a:endParaRPr lang="ru-RU"/>
        </a:p>
      </dgm:t>
    </dgm:pt>
    <dgm:pt modelId="{635862DB-FE5B-4621-8096-848424B0272B}" type="sibTrans" cxnId="{31F8DF2B-16DF-4B32-8DE2-0637409E66F6}">
      <dgm:prSet/>
      <dgm:spPr/>
      <dgm:t>
        <a:bodyPr/>
        <a:lstStyle/>
        <a:p>
          <a:endParaRPr lang="ru-RU"/>
        </a:p>
      </dgm:t>
    </dgm:pt>
    <dgm:pt modelId="{63C2FA0B-611D-4100-94F4-EB54BDBBEFDB}">
      <dgm:prSet phldrT="[Текст]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dirty="0" smtClean="0"/>
            <a:t>С</a:t>
          </a:r>
          <a:endParaRPr lang="ru-RU" dirty="0"/>
        </a:p>
      </dgm:t>
    </dgm:pt>
    <dgm:pt modelId="{9026C1D5-34D0-4ED1-A3D7-D16FFC22F3BF}" type="parTrans" cxnId="{5EDD46BF-8C55-4AFF-99AF-9BE0EECA422F}">
      <dgm:prSet/>
      <dgm:spPr/>
      <dgm:t>
        <a:bodyPr/>
        <a:lstStyle/>
        <a:p>
          <a:endParaRPr lang="ru-RU"/>
        </a:p>
      </dgm:t>
    </dgm:pt>
    <dgm:pt modelId="{D244259D-EAC1-4C1E-982F-2E4028157197}" type="sibTrans" cxnId="{5EDD46BF-8C55-4AFF-99AF-9BE0EECA422F}">
      <dgm:prSet/>
      <dgm:spPr/>
      <dgm:t>
        <a:bodyPr/>
        <a:lstStyle/>
        <a:p>
          <a:endParaRPr lang="ru-RU"/>
        </a:p>
      </dgm:t>
    </dgm:pt>
    <dgm:pt modelId="{448F57A5-D50D-4184-9ED6-D57DCE71B5EC}">
      <dgm:prSet phldrT="[Текст]"/>
      <dgm:spPr/>
      <dgm:t>
        <a:bodyPr/>
        <a:lstStyle/>
        <a:p>
          <a:pPr algn="just"/>
          <a:r>
            <a:rPr lang="ru-RU" b="1" spc="-10" dirty="0" smtClean="0">
              <a:latin typeface="Cambria Math" pitchFamily="18" charset="0"/>
              <a:ea typeface="Cambria Math" pitchFamily="18" charset="0"/>
              <a:cs typeface="Calibri"/>
            </a:rPr>
            <a:t>Сводная бюджетная</a:t>
          </a:r>
          <a:r>
            <a:rPr lang="ru-RU" b="1" spc="-3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b="1" spc="-5" dirty="0" smtClean="0">
              <a:latin typeface="Cambria Math" pitchFamily="18" charset="0"/>
              <a:ea typeface="Cambria Math" pitchFamily="18" charset="0"/>
              <a:cs typeface="Calibri"/>
            </a:rPr>
            <a:t>роспись - </a:t>
          </a:r>
          <a:r>
            <a:rPr lang="ru-RU" b="0" spc="-5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окумент, который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составляется и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ведется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финансовым органом (</a:t>
          </a:r>
          <a:r>
            <a:rPr lang="ru-RU" spc="-5" dirty="0" err="1" smtClean="0">
              <a:latin typeface="Cambria Math" pitchFamily="18" charset="0"/>
              <a:ea typeface="Cambria Math" pitchFamily="18" charset="0"/>
              <a:cs typeface="Calibri"/>
            </a:rPr>
            <a:t>органом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 управления 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государственным внебюджетным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фондом) в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целях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организации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исполнения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по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расходам  бюджета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и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источникам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финансирования дефицита</a:t>
          </a:r>
          <a:r>
            <a:rPr lang="ru-RU" spc="7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бюджета.</a:t>
          </a:r>
          <a:endParaRPr lang="ru-RU" dirty="0">
            <a:latin typeface="Cambria Math" pitchFamily="18" charset="0"/>
            <a:ea typeface="Cambria Math" pitchFamily="18" charset="0"/>
          </a:endParaRPr>
        </a:p>
      </dgm:t>
    </dgm:pt>
    <dgm:pt modelId="{D3EA18F1-0D60-4178-B4C3-773093B29579}" type="parTrans" cxnId="{D32D3CA1-205D-4271-9BFD-4D499E129D61}">
      <dgm:prSet/>
      <dgm:spPr/>
      <dgm:t>
        <a:bodyPr/>
        <a:lstStyle/>
        <a:p>
          <a:endParaRPr lang="ru-RU"/>
        </a:p>
      </dgm:t>
    </dgm:pt>
    <dgm:pt modelId="{FD402596-86AC-4D24-AB21-DA448C124198}" type="sibTrans" cxnId="{D32D3CA1-205D-4271-9BFD-4D499E129D61}">
      <dgm:prSet/>
      <dgm:spPr/>
      <dgm:t>
        <a:bodyPr/>
        <a:lstStyle/>
        <a:p>
          <a:endParaRPr lang="ru-RU"/>
        </a:p>
      </dgm:t>
    </dgm:pt>
    <dgm:pt modelId="{C9EB16F9-BAC6-4F55-991F-3E415B821A7D}">
      <dgm:prSet phldrT="[Текст]"/>
      <dgm:spPr>
        <a:solidFill>
          <a:srgbClr val="D5DBE3">
            <a:alpha val="89804"/>
          </a:srgbClr>
        </a:solidFill>
      </dgm:spPr>
      <dgm:t>
        <a:bodyPr/>
        <a:lstStyle/>
        <a:p>
          <a:r>
            <a:rPr lang="ru-RU" b="1" spc="-25" dirty="0" smtClean="0">
              <a:latin typeface="Cambria Math" pitchFamily="18" charset="0"/>
              <a:ea typeface="Cambria Math" pitchFamily="18" charset="0"/>
              <a:cs typeface="Calibri"/>
            </a:rPr>
            <a:t>Текущий </a:t>
          </a:r>
          <a:r>
            <a:rPr lang="ru-RU" b="1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финансовый</a:t>
          </a:r>
          <a:r>
            <a:rPr lang="ru-RU" b="1" spc="-1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b="1" spc="-20" dirty="0" smtClean="0">
              <a:latin typeface="Cambria Math" pitchFamily="18" charset="0"/>
              <a:ea typeface="Cambria Math" pitchFamily="18" charset="0"/>
              <a:cs typeface="Calibri"/>
            </a:rPr>
            <a:t>год  - </a:t>
          </a:r>
          <a:r>
            <a:rPr lang="ru-RU" b="0" spc="-20" dirty="0" err="1" smtClean="0">
              <a:latin typeface="Cambria Math" pitchFamily="18" charset="0"/>
              <a:ea typeface="Cambria Math" pitchFamily="18" charset="0"/>
              <a:cs typeface="Calibri"/>
            </a:rPr>
            <a:t>г</a:t>
          </a:r>
          <a:r>
            <a:rPr lang="ru-RU" spc="-40" dirty="0" err="1" smtClean="0">
              <a:latin typeface="Cambria Math" pitchFamily="18" charset="0"/>
              <a:ea typeface="Cambria Math" pitchFamily="18" charset="0"/>
              <a:cs typeface="Calibri"/>
            </a:rPr>
            <a:t>од</a:t>
          </a:r>
          <a:r>
            <a:rPr lang="ru-RU" spc="-40" dirty="0" smtClean="0">
              <a:latin typeface="Cambria Math" pitchFamily="18" charset="0"/>
              <a:ea typeface="Cambria Math" pitchFamily="18" charset="0"/>
              <a:cs typeface="Calibri"/>
            </a:rPr>
            <a:t>,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в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котором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осуществляется исполнение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бюджета,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составление и рассмотрение проекта 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на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очередной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финансовый </a:t>
          </a:r>
          <a:r>
            <a:rPr lang="ru-RU" spc="-25" dirty="0" smtClean="0">
              <a:latin typeface="Cambria Math" pitchFamily="18" charset="0"/>
              <a:ea typeface="Cambria Math" pitchFamily="18" charset="0"/>
              <a:cs typeface="Calibri"/>
            </a:rPr>
            <a:t>год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и плановый</a:t>
          </a:r>
          <a:r>
            <a:rPr lang="ru-RU" spc="12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период.</a:t>
          </a:r>
          <a:endParaRPr lang="ru-RU" dirty="0">
            <a:latin typeface="Cambria Math" pitchFamily="18" charset="0"/>
            <a:ea typeface="Cambria Math" pitchFamily="18" charset="0"/>
          </a:endParaRPr>
        </a:p>
      </dgm:t>
    </dgm:pt>
    <dgm:pt modelId="{CA4A54BD-3BCB-49D9-917C-A9E714268708}" type="parTrans" cxnId="{44A41A69-01C4-4D16-B472-BB3661CAA993}">
      <dgm:prSet/>
      <dgm:spPr/>
      <dgm:t>
        <a:bodyPr/>
        <a:lstStyle/>
        <a:p>
          <a:endParaRPr lang="ru-RU"/>
        </a:p>
      </dgm:t>
    </dgm:pt>
    <dgm:pt modelId="{E06BCEC0-3DFA-4198-BD0C-4189367C115C}" type="sibTrans" cxnId="{44A41A69-01C4-4D16-B472-BB3661CAA993}">
      <dgm:prSet/>
      <dgm:spPr/>
      <dgm:t>
        <a:bodyPr/>
        <a:lstStyle/>
        <a:p>
          <a:endParaRPr lang="ru-RU"/>
        </a:p>
      </dgm:t>
    </dgm:pt>
    <dgm:pt modelId="{8E22C807-7EBD-4150-B034-DD98C8535834}">
      <dgm:prSet phldrT="[Текст]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dirty="0" smtClean="0"/>
            <a:t>Т</a:t>
          </a:r>
          <a:endParaRPr lang="ru-RU" dirty="0"/>
        </a:p>
      </dgm:t>
    </dgm:pt>
    <dgm:pt modelId="{942081B5-BFC4-49BF-AF8D-C1BD514CA479}" type="parTrans" cxnId="{8AC4357F-E382-4935-9194-5FEB8EF8F178}">
      <dgm:prSet/>
      <dgm:spPr/>
      <dgm:t>
        <a:bodyPr/>
        <a:lstStyle/>
        <a:p>
          <a:endParaRPr lang="ru-RU"/>
        </a:p>
      </dgm:t>
    </dgm:pt>
    <dgm:pt modelId="{B966ED5D-61CA-4CB3-90F5-D5EDBAF8214A}" type="sibTrans" cxnId="{8AC4357F-E382-4935-9194-5FEB8EF8F178}">
      <dgm:prSet/>
      <dgm:spPr/>
      <dgm:t>
        <a:bodyPr/>
        <a:lstStyle/>
        <a:p>
          <a:endParaRPr lang="ru-RU"/>
        </a:p>
      </dgm:t>
    </dgm:pt>
    <dgm:pt modelId="{EE0A3A01-4B6F-4886-AC1E-6C1CA6077184}">
      <dgm:prSet/>
      <dgm:spPr/>
      <dgm:t>
        <a:bodyPr/>
        <a:lstStyle/>
        <a:p>
          <a:pPr algn="just"/>
          <a:r>
            <a:rPr lang="ru-RU" b="1" spc="-15" dirty="0" smtClean="0">
              <a:latin typeface="Cambria Math" pitchFamily="18" charset="0"/>
              <a:ea typeface="Cambria Math" pitchFamily="18" charset="0"/>
              <a:cs typeface="Calibri"/>
            </a:rPr>
            <a:t>Расходы</a:t>
          </a:r>
          <a:r>
            <a:rPr lang="ru-RU" b="1" spc="-4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- </a:t>
          </a:r>
          <a:r>
            <a:rPr lang="ru-RU" b="0" spc="-15" dirty="0" smtClean="0">
              <a:latin typeface="Cambria Math" pitchFamily="18" charset="0"/>
              <a:ea typeface="Cambria Math" pitchFamily="18" charset="0"/>
              <a:cs typeface="Calibri"/>
            </a:rPr>
            <a:t>в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ыплачиваемые из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денежные</a:t>
          </a:r>
          <a:r>
            <a:rPr lang="ru-RU" spc="4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средства.</a:t>
          </a:r>
          <a:endParaRPr lang="ru-RU" dirty="0">
            <a:latin typeface="Cambria Math" pitchFamily="18" charset="0"/>
            <a:ea typeface="Cambria Math" pitchFamily="18" charset="0"/>
            <a:cs typeface="Times New Roman"/>
          </a:endParaRPr>
        </a:p>
      </dgm:t>
    </dgm:pt>
    <dgm:pt modelId="{2B3B0DDE-E880-4DFE-9D25-48817FA4D713}" type="parTrans" cxnId="{83144397-7466-4E3F-B854-6C658D994261}">
      <dgm:prSet/>
      <dgm:spPr/>
      <dgm:t>
        <a:bodyPr/>
        <a:lstStyle/>
        <a:p>
          <a:endParaRPr lang="ru-RU"/>
        </a:p>
      </dgm:t>
    </dgm:pt>
    <dgm:pt modelId="{5AA621FD-9B5B-49C6-A30F-5104611534F6}" type="sibTrans" cxnId="{83144397-7466-4E3F-B854-6C658D994261}">
      <dgm:prSet/>
      <dgm:spPr/>
      <dgm:t>
        <a:bodyPr/>
        <a:lstStyle/>
        <a:p>
          <a:endParaRPr lang="ru-RU"/>
        </a:p>
      </dgm:t>
    </dgm:pt>
    <dgm:pt modelId="{2EE9AA17-75B3-4078-A3B9-993979903F42}">
      <dgm:prSet phldrT="[Текст]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dirty="0" smtClean="0"/>
            <a:t>У</a:t>
          </a:r>
          <a:endParaRPr lang="ru-RU" dirty="0"/>
        </a:p>
      </dgm:t>
    </dgm:pt>
    <dgm:pt modelId="{0399D5E2-D599-47BF-BD32-1DB642740FFC}" type="parTrans" cxnId="{16D75625-7008-40B1-9A43-928A532FA134}">
      <dgm:prSet/>
      <dgm:spPr/>
      <dgm:t>
        <a:bodyPr/>
        <a:lstStyle/>
        <a:p>
          <a:endParaRPr lang="ru-RU"/>
        </a:p>
      </dgm:t>
    </dgm:pt>
    <dgm:pt modelId="{AAC449FC-85A7-4AAA-A06E-C95E33CDC2E1}" type="sibTrans" cxnId="{16D75625-7008-40B1-9A43-928A532FA134}">
      <dgm:prSet/>
      <dgm:spPr/>
      <dgm:t>
        <a:bodyPr/>
        <a:lstStyle/>
        <a:p>
          <a:endParaRPr lang="ru-RU"/>
        </a:p>
      </dgm:t>
    </dgm:pt>
    <dgm:pt modelId="{F9C2643A-B2E5-4148-9F27-595CF048266E}" type="pres">
      <dgm:prSet presAssocID="{31F4B6FF-F9C3-4D23-B557-C8D76116FE2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B70B68F-9DCD-43A0-B1E2-D8AB3105FEFF}" type="pres">
      <dgm:prSet presAssocID="{EB99FAF0-E366-4445-936E-E86605398985}" presName="linNode" presStyleCnt="0"/>
      <dgm:spPr/>
    </dgm:pt>
    <dgm:pt modelId="{6BA4AA54-F438-4AFD-89FC-177EAE6708DD}" type="pres">
      <dgm:prSet presAssocID="{EB99FAF0-E366-4445-936E-E86605398985}" presName="parentText" presStyleLbl="node1" presStyleIdx="0" presStyleCnt="4" custScaleX="3746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C31919-60F5-44FD-9A4B-14BAE02FE3EC}" type="pres">
      <dgm:prSet presAssocID="{EB99FAF0-E366-4445-936E-E86605398985}" presName="descendantText" presStyleLbl="alignAccFollowNode1" presStyleIdx="0" presStyleCnt="3" custScaleX="1326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A3BAF8-60AE-435A-9708-BABC96EC2C0F}" type="pres">
      <dgm:prSet presAssocID="{40119134-FEAD-40BF-ACDE-7ADC9738A93A}" presName="sp" presStyleCnt="0"/>
      <dgm:spPr/>
    </dgm:pt>
    <dgm:pt modelId="{0B0086A8-8883-40A0-B039-A4B7209A67A3}" type="pres">
      <dgm:prSet presAssocID="{63C2FA0B-611D-4100-94F4-EB54BDBBEFDB}" presName="linNode" presStyleCnt="0"/>
      <dgm:spPr/>
    </dgm:pt>
    <dgm:pt modelId="{7BE51F49-C1D1-494C-9FB1-5C99A1C2AB90}" type="pres">
      <dgm:prSet presAssocID="{63C2FA0B-611D-4100-94F4-EB54BDBBEFDB}" presName="parentText" presStyleLbl="node1" presStyleIdx="1" presStyleCnt="4" custScaleX="42356" custScaleY="10125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0A1CC5-0CC0-41A5-991F-27D13713E3DC}" type="pres">
      <dgm:prSet presAssocID="{63C2FA0B-611D-4100-94F4-EB54BDBBEFDB}" presName="descendantText" presStyleLbl="alignAccFollowNode1" presStyleIdx="1" presStyleCnt="3" custScaleX="146169" custLinFactNeighborX="18" custLinFactNeighborY="-2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6BC629-83F3-46E4-ADB6-18B265B24C89}" type="pres">
      <dgm:prSet presAssocID="{D244259D-EAC1-4C1E-982F-2E4028157197}" presName="sp" presStyleCnt="0"/>
      <dgm:spPr/>
    </dgm:pt>
    <dgm:pt modelId="{A05053A2-04A1-489F-87E6-03CF522D38E6}" type="pres">
      <dgm:prSet presAssocID="{8E22C807-7EBD-4150-B034-DD98C8535834}" presName="linNode" presStyleCnt="0"/>
      <dgm:spPr/>
    </dgm:pt>
    <dgm:pt modelId="{5022083A-EAE6-49DF-8683-68175292005C}" type="pres">
      <dgm:prSet presAssocID="{8E22C807-7EBD-4150-B034-DD98C8535834}" presName="parentText" presStyleLbl="node1" presStyleIdx="2" presStyleCnt="4" custScaleX="4270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06C365-E95F-47E4-AEAB-CA88723D14BC}" type="pres">
      <dgm:prSet presAssocID="{8E22C807-7EBD-4150-B034-DD98C8535834}" presName="descendantText" presStyleLbl="alignAccFollowNode1" presStyleIdx="2" presStyleCnt="3" custScaleX="1539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831F2A-ED1B-47F9-A8B5-91A5097D906E}" type="pres">
      <dgm:prSet presAssocID="{B966ED5D-61CA-4CB3-90F5-D5EDBAF8214A}" presName="sp" presStyleCnt="0"/>
      <dgm:spPr/>
    </dgm:pt>
    <dgm:pt modelId="{637AB822-F9D0-485F-9387-D7CB5CA2B019}" type="pres">
      <dgm:prSet presAssocID="{2EE9AA17-75B3-4078-A3B9-993979903F42}" presName="linNode" presStyleCnt="0"/>
      <dgm:spPr/>
    </dgm:pt>
    <dgm:pt modelId="{56ECA1AF-78B4-4D88-A93C-4C3F5B449549}" type="pres">
      <dgm:prSet presAssocID="{2EE9AA17-75B3-4078-A3B9-993979903F42}" presName="parentText" presStyleLbl="node1" presStyleIdx="3" presStyleCnt="4" custScaleX="3746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89CEF2D-8E07-44F3-8C9D-F7086D327610}" type="presOf" srcId="{2EE9AA17-75B3-4078-A3B9-993979903F42}" destId="{56ECA1AF-78B4-4D88-A93C-4C3F5B449549}" srcOrd="0" destOrd="0" presId="urn:microsoft.com/office/officeart/2005/8/layout/vList5"/>
    <dgm:cxn modelId="{F89D943B-896A-4E5E-8175-BC8D91637206}" type="presOf" srcId="{448F57A5-D50D-4184-9ED6-D57DCE71B5EC}" destId="{650A1CC5-0CC0-41A5-991F-27D13713E3DC}" srcOrd="0" destOrd="0" presId="urn:microsoft.com/office/officeart/2005/8/layout/vList5"/>
    <dgm:cxn modelId="{1797CA48-1751-4FCE-88A2-F6C2798F0EA7}" type="presOf" srcId="{31F4B6FF-F9C3-4D23-B557-C8D76116FE2B}" destId="{F9C2643A-B2E5-4148-9F27-595CF048266E}" srcOrd="0" destOrd="0" presId="urn:microsoft.com/office/officeart/2005/8/layout/vList5"/>
    <dgm:cxn modelId="{2550FEC5-9797-48A3-BB06-03AEAEF82F5B}" type="presOf" srcId="{EB99FAF0-E366-4445-936E-E86605398985}" destId="{6BA4AA54-F438-4AFD-89FC-177EAE6708DD}" srcOrd="0" destOrd="0" presId="urn:microsoft.com/office/officeart/2005/8/layout/vList5"/>
    <dgm:cxn modelId="{5EDD46BF-8C55-4AFF-99AF-9BE0EECA422F}" srcId="{31F4B6FF-F9C3-4D23-B557-C8D76116FE2B}" destId="{63C2FA0B-611D-4100-94F4-EB54BDBBEFDB}" srcOrd="1" destOrd="0" parTransId="{9026C1D5-34D0-4ED1-A3D7-D16FFC22F3BF}" sibTransId="{D244259D-EAC1-4C1E-982F-2E4028157197}"/>
    <dgm:cxn modelId="{44A41A69-01C4-4D16-B472-BB3661CAA993}" srcId="{8E22C807-7EBD-4150-B034-DD98C8535834}" destId="{C9EB16F9-BAC6-4F55-991F-3E415B821A7D}" srcOrd="0" destOrd="0" parTransId="{CA4A54BD-3BCB-49D9-917C-A9E714268708}" sibTransId="{E06BCEC0-3DFA-4198-BD0C-4189367C115C}"/>
    <dgm:cxn modelId="{31F8DF2B-16DF-4B32-8DE2-0637409E66F6}" srcId="{EB99FAF0-E366-4445-936E-E86605398985}" destId="{E753CAA9-FEF2-45AF-BA1C-45159ECA543A}" srcOrd="0" destOrd="0" parTransId="{29C15A3E-461C-464C-B36E-5E6E31A346CC}" sibTransId="{635862DB-FE5B-4621-8096-848424B0272B}"/>
    <dgm:cxn modelId="{647D2352-2B8D-4280-8006-C6B13A117D73}" type="presOf" srcId="{63C2FA0B-611D-4100-94F4-EB54BDBBEFDB}" destId="{7BE51F49-C1D1-494C-9FB1-5C99A1C2AB90}" srcOrd="0" destOrd="0" presId="urn:microsoft.com/office/officeart/2005/8/layout/vList5"/>
    <dgm:cxn modelId="{3AAE055B-6295-40FC-8FE6-D688F8056007}" srcId="{31F4B6FF-F9C3-4D23-B557-C8D76116FE2B}" destId="{EB99FAF0-E366-4445-936E-E86605398985}" srcOrd="0" destOrd="0" parTransId="{438BCF4F-08AC-43CF-8E3C-382A9BEAF5C5}" sibTransId="{40119134-FEAD-40BF-ACDE-7ADC9738A93A}"/>
    <dgm:cxn modelId="{D32D3CA1-205D-4271-9BFD-4D499E129D61}" srcId="{63C2FA0B-611D-4100-94F4-EB54BDBBEFDB}" destId="{448F57A5-D50D-4184-9ED6-D57DCE71B5EC}" srcOrd="0" destOrd="0" parTransId="{D3EA18F1-0D60-4178-B4C3-773093B29579}" sibTransId="{FD402596-86AC-4D24-AB21-DA448C124198}"/>
    <dgm:cxn modelId="{A0F25B9E-F284-4DC5-86A3-BAB16D6B8034}" type="presOf" srcId="{C9EB16F9-BAC6-4F55-991F-3E415B821A7D}" destId="{F506C365-E95F-47E4-AEAB-CA88723D14BC}" srcOrd="0" destOrd="0" presId="urn:microsoft.com/office/officeart/2005/8/layout/vList5"/>
    <dgm:cxn modelId="{58494CC9-60F1-4E89-8786-BF286C21ECD1}" type="presOf" srcId="{EE0A3A01-4B6F-4886-AC1E-6C1CA6077184}" destId="{8AC31919-60F5-44FD-9A4B-14BAE02FE3EC}" srcOrd="0" destOrd="1" presId="urn:microsoft.com/office/officeart/2005/8/layout/vList5"/>
    <dgm:cxn modelId="{133CACD3-4A28-464D-AE5A-E62A78094332}" type="presOf" srcId="{E753CAA9-FEF2-45AF-BA1C-45159ECA543A}" destId="{8AC31919-60F5-44FD-9A4B-14BAE02FE3EC}" srcOrd="0" destOrd="0" presId="urn:microsoft.com/office/officeart/2005/8/layout/vList5"/>
    <dgm:cxn modelId="{16D75625-7008-40B1-9A43-928A532FA134}" srcId="{31F4B6FF-F9C3-4D23-B557-C8D76116FE2B}" destId="{2EE9AA17-75B3-4078-A3B9-993979903F42}" srcOrd="3" destOrd="0" parTransId="{0399D5E2-D599-47BF-BD32-1DB642740FFC}" sibTransId="{AAC449FC-85A7-4AAA-A06E-C95E33CDC2E1}"/>
    <dgm:cxn modelId="{2FA5F7F0-0374-479E-9A92-7DE328106944}" type="presOf" srcId="{8E22C807-7EBD-4150-B034-DD98C8535834}" destId="{5022083A-EAE6-49DF-8683-68175292005C}" srcOrd="0" destOrd="0" presId="urn:microsoft.com/office/officeart/2005/8/layout/vList5"/>
    <dgm:cxn modelId="{8AC4357F-E382-4935-9194-5FEB8EF8F178}" srcId="{31F4B6FF-F9C3-4D23-B557-C8D76116FE2B}" destId="{8E22C807-7EBD-4150-B034-DD98C8535834}" srcOrd="2" destOrd="0" parTransId="{942081B5-BFC4-49BF-AF8D-C1BD514CA479}" sibTransId="{B966ED5D-61CA-4CB3-90F5-D5EDBAF8214A}"/>
    <dgm:cxn modelId="{83144397-7466-4E3F-B854-6C658D994261}" srcId="{EB99FAF0-E366-4445-936E-E86605398985}" destId="{EE0A3A01-4B6F-4886-AC1E-6C1CA6077184}" srcOrd="1" destOrd="0" parTransId="{2B3B0DDE-E880-4DFE-9D25-48817FA4D713}" sibTransId="{5AA621FD-9B5B-49C6-A30F-5104611534F6}"/>
    <dgm:cxn modelId="{1C7FEE84-507D-4C0C-AE87-FC3184D95BF3}" type="presParOf" srcId="{F9C2643A-B2E5-4148-9F27-595CF048266E}" destId="{7B70B68F-9DCD-43A0-B1E2-D8AB3105FEFF}" srcOrd="0" destOrd="0" presId="urn:microsoft.com/office/officeart/2005/8/layout/vList5"/>
    <dgm:cxn modelId="{64F3816B-7EE4-4555-8115-4FE1487B59FB}" type="presParOf" srcId="{7B70B68F-9DCD-43A0-B1E2-D8AB3105FEFF}" destId="{6BA4AA54-F438-4AFD-89FC-177EAE6708DD}" srcOrd="0" destOrd="0" presId="urn:microsoft.com/office/officeart/2005/8/layout/vList5"/>
    <dgm:cxn modelId="{75E8DF3D-2D14-45D6-81B1-E860151A6BCF}" type="presParOf" srcId="{7B70B68F-9DCD-43A0-B1E2-D8AB3105FEFF}" destId="{8AC31919-60F5-44FD-9A4B-14BAE02FE3EC}" srcOrd="1" destOrd="0" presId="urn:microsoft.com/office/officeart/2005/8/layout/vList5"/>
    <dgm:cxn modelId="{75681488-BBE5-4FBE-A9B9-82FDB74B5EBB}" type="presParOf" srcId="{F9C2643A-B2E5-4148-9F27-595CF048266E}" destId="{2EA3BAF8-60AE-435A-9708-BABC96EC2C0F}" srcOrd="1" destOrd="0" presId="urn:microsoft.com/office/officeart/2005/8/layout/vList5"/>
    <dgm:cxn modelId="{8D728952-D559-4E89-B002-A4E76186704D}" type="presParOf" srcId="{F9C2643A-B2E5-4148-9F27-595CF048266E}" destId="{0B0086A8-8883-40A0-B039-A4B7209A67A3}" srcOrd="2" destOrd="0" presId="urn:microsoft.com/office/officeart/2005/8/layout/vList5"/>
    <dgm:cxn modelId="{2FF60721-2CA9-4F35-81C4-51A1009256FA}" type="presParOf" srcId="{0B0086A8-8883-40A0-B039-A4B7209A67A3}" destId="{7BE51F49-C1D1-494C-9FB1-5C99A1C2AB90}" srcOrd="0" destOrd="0" presId="urn:microsoft.com/office/officeart/2005/8/layout/vList5"/>
    <dgm:cxn modelId="{F3285795-3F76-4F0E-BFD4-980C92E79353}" type="presParOf" srcId="{0B0086A8-8883-40A0-B039-A4B7209A67A3}" destId="{650A1CC5-0CC0-41A5-991F-27D13713E3DC}" srcOrd="1" destOrd="0" presId="urn:microsoft.com/office/officeart/2005/8/layout/vList5"/>
    <dgm:cxn modelId="{18060B53-72B8-49C7-9C73-057763573A89}" type="presParOf" srcId="{F9C2643A-B2E5-4148-9F27-595CF048266E}" destId="{3F6BC629-83F3-46E4-ADB6-18B265B24C89}" srcOrd="3" destOrd="0" presId="urn:microsoft.com/office/officeart/2005/8/layout/vList5"/>
    <dgm:cxn modelId="{0FE47E2F-FC16-4F71-83E3-3B20C45AF8AC}" type="presParOf" srcId="{F9C2643A-B2E5-4148-9F27-595CF048266E}" destId="{A05053A2-04A1-489F-87E6-03CF522D38E6}" srcOrd="4" destOrd="0" presId="urn:microsoft.com/office/officeart/2005/8/layout/vList5"/>
    <dgm:cxn modelId="{B5DE87EB-5C3F-4A01-8906-CB9AA7B26669}" type="presParOf" srcId="{A05053A2-04A1-489F-87E6-03CF522D38E6}" destId="{5022083A-EAE6-49DF-8683-68175292005C}" srcOrd="0" destOrd="0" presId="urn:microsoft.com/office/officeart/2005/8/layout/vList5"/>
    <dgm:cxn modelId="{6EE9087D-0F98-42A2-97FF-83F4423D24C6}" type="presParOf" srcId="{A05053A2-04A1-489F-87E6-03CF522D38E6}" destId="{F506C365-E95F-47E4-AEAB-CA88723D14BC}" srcOrd="1" destOrd="0" presId="urn:microsoft.com/office/officeart/2005/8/layout/vList5"/>
    <dgm:cxn modelId="{248CAB74-73B5-427A-955A-DD967B3F931E}" type="presParOf" srcId="{F9C2643A-B2E5-4148-9F27-595CF048266E}" destId="{24831F2A-ED1B-47F9-A8B5-91A5097D906E}" srcOrd="5" destOrd="0" presId="urn:microsoft.com/office/officeart/2005/8/layout/vList5"/>
    <dgm:cxn modelId="{DDDC4633-8646-4E17-89D1-546A18C91BA0}" type="presParOf" srcId="{F9C2643A-B2E5-4148-9F27-595CF048266E}" destId="{637AB822-F9D0-485F-9387-D7CB5CA2B019}" srcOrd="6" destOrd="0" presId="urn:microsoft.com/office/officeart/2005/8/layout/vList5"/>
    <dgm:cxn modelId="{AA0023A1-AC83-4823-AB39-30AC5700476C}" type="presParOf" srcId="{637AB822-F9D0-485F-9387-D7CB5CA2B019}" destId="{56ECA1AF-78B4-4D88-A93C-4C3F5B449549}" srcOrd="0" destOrd="0" presId="urn:microsoft.com/office/officeart/2005/8/layout/vList5"/>
  </dgm:cxnLst>
  <dgm:bg>
    <a:solidFill>
      <a:schemeClr val="accent6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C40189F-D19A-48AA-B3FC-22D1388FF467}" type="doc">
      <dgm:prSet loTypeId="urn:microsoft.com/office/officeart/2005/8/layout/radial2" loCatId="relationship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713553F-7BEF-4AF2-8942-4751E5408F8F}">
      <dgm:prSet phldrT="[Текст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E9E28DE5-4C33-4C66-BC61-37EC7FFAE338}" type="parTrans" cxnId="{0A2594A8-9067-47C4-82D9-66585CE6D8BF}">
      <dgm:prSet/>
      <dgm:spPr/>
      <dgm:t>
        <a:bodyPr/>
        <a:lstStyle/>
        <a:p>
          <a:endParaRPr lang="ru-RU" dirty="0"/>
        </a:p>
      </dgm:t>
    </dgm:pt>
    <dgm:pt modelId="{3B678A52-EBEB-4328-BBD3-B2AE1F3CC28F}" type="sibTrans" cxnId="{0A2594A8-9067-47C4-82D9-66585CE6D8BF}">
      <dgm:prSet/>
      <dgm:spPr/>
      <dgm:t>
        <a:bodyPr/>
        <a:lstStyle/>
        <a:p>
          <a:endParaRPr lang="ru-RU"/>
        </a:p>
      </dgm:t>
    </dgm:pt>
    <dgm:pt modelId="{86FC40FE-9B4B-4EC8-AB7F-57C2876278B4}">
      <dgm:prSet phldrT="[Текст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E1F16339-0834-4FBC-B902-443AE8DD8758}" type="parTrans" cxnId="{57E4FF86-2F2C-4207-B16F-AAE2518A165A}">
      <dgm:prSet/>
      <dgm:spPr/>
      <dgm:t>
        <a:bodyPr/>
        <a:lstStyle/>
        <a:p>
          <a:endParaRPr lang="ru-RU" dirty="0"/>
        </a:p>
      </dgm:t>
    </dgm:pt>
    <dgm:pt modelId="{7E8EE4E9-DFCE-4810-8A92-780827220E65}" type="sibTrans" cxnId="{57E4FF86-2F2C-4207-B16F-AAE2518A165A}">
      <dgm:prSet/>
      <dgm:spPr/>
      <dgm:t>
        <a:bodyPr/>
        <a:lstStyle/>
        <a:p>
          <a:endParaRPr lang="ru-RU"/>
        </a:p>
      </dgm:t>
    </dgm:pt>
    <dgm:pt modelId="{9D7B86F5-90A5-4A65-A829-40B067CBAC46}">
      <dgm:prSet phldrT="[Текст]" phldr="1"/>
      <dgm:spPr>
        <a:blipFill rotWithShape="0">
          <a:blip xmlns:r="http://schemas.openxmlformats.org/officeDocument/2006/relationships" r:embed="rId3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6F932804-C572-407E-B65E-B4DC3D4F0E41}" type="parTrans" cxnId="{EBC08A8B-2753-4BA7-AD76-AED3FAAC5030}">
      <dgm:prSet/>
      <dgm:spPr/>
      <dgm:t>
        <a:bodyPr/>
        <a:lstStyle/>
        <a:p>
          <a:endParaRPr lang="ru-RU" dirty="0"/>
        </a:p>
      </dgm:t>
    </dgm:pt>
    <dgm:pt modelId="{645F14DE-8A0F-4C53-87AC-F60C46A9944D}" type="sibTrans" cxnId="{EBC08A8B-2753-4BA7-AD76-AED3FAAC5030}">
      <dgm:prSet/>
      <dgm:spPr/>
      <dgm:t>
        <a:bodyPr/>
        <a:lstStyle/>
        <a:p>
          <a:endParaRPr lang="ru-RU"/>
        </a:p>
      </dgm:t>
    </dgm:pt>
    <dgm:pt modelId="{3C32DC93-5DD0-4A93-B656-F0A7018B2C37}">
      <dgm:prSet phldrT="[Текст]"/>
      <dgm:spPr>
        <a:blipFill rotWithShape="0">
          <a:blip xmlns:r="http://schemas.openxmlformats.org/officeDocument/2006/relationships" r:embed="rId4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E8079A40-4B10-4840-9485-D4659C582AA0}" type="sibTrans" cxnId="{4919844C-555A-4C90-BBC6-C695C87E5813}">
      <dgm:prSet/>
      <dgm:spPr/>
      <dgm:t>
        <a:bodyPr/>
        <a:lstStyle/>
        <a:p>
          <a:endParaRPr lang="ru-RU"/>
        </a:p>
      </dgm:t>
    </dgm:pt>
    <dgm:pt modelId="{A31E9414-3E5E-4EB2-93FA-C6B0BD1EFE05}" type="parTrans" cxnId="{4919844C-555A-4C90-BBC6-C695C87E5813}">
      <dgm:prSet/>
      <dgm:spPr/>
      <dgm:t>
        <a:bodyPr/>
        <a:lstStyle/>
        <a:p>
          <a:endParaRPr lang="ru-RU" dirty="0"/>
        </a:p>
      </dgm:t>
    </dgm:pt>
    <dgm:pt modelId="{2B27F40E-25BC-4393-9E7B-73E72920B24E}">
      <dgm:prSet phldrT="[Текст]"/>
      <dgm:spPr>
        <a:blipFill rotWithShape="0">
          <a:blip xmlns:r="http://schemas.openxmlformats.org/officeDocument/2006/relationships" r:embed="rId5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E6B22CDB-6F6A-447B-9A77-8C3E674B544E}" type="parTrans" cxnId="{7A9790AA-4212-49EE-A2C6-6595420E3298}">
      <dgm:prSet/>
      <dgm:spPr/>
      <dgm:t>
        <a:bodyPr/>
        <a:lstStyle/>
        <a:p>
          <a:endParaRPr lang="ru-RU" dirty="0"/>
        </a:p>
      </dgm:t>
    </dgm:pt>
    <dgm:pt modelId="{4F721EF4-4EA2-47E9-8578-3CEFD52B87DA}" type="sibTrans" cxnId="{7A9790AA-4212-49EE-A2C6-6595420E3298}">
      <dgm:prSet/>
      <dgm:spPr/>
      <dgm:t>
        <a:bodyPr/>
        <a:lstStyle/>
        <a:p>
          <a:endParaRPr lang="ru-RU"/>
        </a:p>
      </dgm:t>
    </dgm:pt>
    <dgm:pt modelId="{F834AE91-0CAF-4F95-9B57-F8AFEF3FA348}">
      <dgm:prSet phldrT="[Текст]"/>
      <dgm:spPr>
        <a:blipFill rotWithShape="0">
          <a:blip xmlns:r="http://schemas.openxmlformats.org/officeDocument/2006/relationships" r:embed="rId6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4BF0DF2F-9E3F-4847-BD17-37D567279D0F}" type="parTrans" cxnId="{39023088-9C1D-4BDB-8A1B-2E022E6A1A97}">
      <dgm:prSet/>
      <dgm:spPr/>
      <dgm:t>
        <a:bodyPr/>
        <a:lstStyle/>
        <a:p>
          <a:endParaRPr lang="ru-RU" dirty="0"/>
        </a:p>
      </dgm:t>
    </dgm:pt>
    <dgm:pt modelId="{7F55EFBA-25E5-466D-BACF-10DC7CA6DF67}" type="sibTrans" cxnId="{39023088-9C1D-4BDB-8A1B-2E022E6A1A97}">
      <dgm:prSet/>
      <dgm:spPr/>
      <dgm:t>
        <a:bodyPr/>
        <a:lstStyle/>
        <a:p>
          <a:endParaRPr lang="ru-RU"/>
        </a:p>
      </dgm:t>
    </dgm:pt>
    <dgm:pt modelId="{8C9E2842-2B59-4958-973B-1A0A2F2F440A}">
      <dgm:prSet phldrT="[Текст]"/>
      <dgm:spPr>
        <a:blipFill rotWithShape="0">
          <a:blip xmlns:r="http://schemas.openxmlformats.org/officeDocument/2006/relationships" r:embed="rId7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89A20920-B2B4-49CC-B7EC-EC67BF36F457}" type="parTrans" cxnId="{7DE6EBC5-DF79-4A93-9F7D-542174A3FA94}">
      <dgm:prSet/>
      <dgm:spPr/>
      <dgm:t>
        <a:bodyPr/>
        <a:lstStyle/>
        <a:p>
          <a:endParaRPr lang="ru-RU" dirty="0"/>
        </a:p>
      </dgm:t>
    </dgm:pt>
    <dgm:pt modelId="{E98BB2EE-AA93-44DF-8E07-E8339428CDD2}" type="sibTrans" cxnId="{7DE6EBC5-DF79-4A93-9F7D-542174A3FA94}">
      <dgm:prSet/>
      <dgm:spPr/>
      <dgm:t>
        <a:bodyPr/>
        <a:lstStyle/>
        <a:p>
          <a:endParaRPr lang="ru-RU"/>
        </a:p>
      </dgm:t>
    </dgm:pt>
    <dgm:pt modelId="{E7613B88-3FAA-4099-A703-329009153911}">
      <dgm:prSet phldrT="[Текст]"/>
      <dgm:spPr>
        <a:blipFill rotWithShape="0">
          <a:blip xmlns:r="http://schemas.openxmlformats.org/officeDocument/2006/relationships" r:embed="rId8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676A8CC4-EA1E-42EE-B816-6226215D7D8B}" type="parTrans" cxnId="{B31A0EE2-9A77-4D39-9D11-629D45C44913}">
      <dgm:prSet/>
      <dgm:spPr/>
      <dgm:t>
        <a:bodyPr/>
        <a:lstStyle/>
        <a:p>
          <a:endParaRPr lang="ru-RU" dirty="0"/>
        </a:p>
      </dgm:t>
    </dgm:pt>
    <dgm:pt modelId="{2D41A86D-5473-44B4-BE84-462579992573}" type="sibTrans" cxnId="{B31A0EE2-9A77-4D39-9D11-629D45C44913}">
      <dgm:prSet/>
      <dgm:spPr/>
      <dgm:t>
        <a:bodyPr/>
        <a:lstStyle/>
        <a:p>
          <a:endParaRPr lang="ru-RU"/>
        </a:p>
      </dgm:t>
    </dgm:pt>
    <dgm:pt modelId="{31282503-A9D1-4455-8703-A57FD6E0FABC}">
      <dgm:prSet phldrT="[Текст]"/>
      <dgm:spPr>
        <a:blipFill rotWithShape="0">
          <a:blip xmlns:r="http://schemas.openxmlformats.org/officeDocument/2006/relationships" r:embed="rId9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A0511776-25A4-48BD-93A4-9279089E182E}" type="parTrans" cxnId="{1EFB58C4-B07E-4FA3-8F31-1FBDA332643E}">
      <dgm:prSet/>
      <dgm:spPr/>
      <dgm:t>
        <a:bodyPr/>
        <a:lstStyle/>
        <a:p>
          <a:endParaRPr lang="ru-RU" dirty="0"/>
        </a:p>
      </dgm:t>
    </dgm:pt>
    <dgm:pt modelId="{10FE4B4C-A38D-46F5-8A7B-12966EF2FB41}" type="sibTrans" cxnId="{1EFB58C4-B07E-4FA3-8F31-1FBDA332643E}">
      <dgm:prSet/>
      <dgm:spPr/>
      <dgm:t>
        <a:bodyPr/>
        <a:lstStyle/>
        <a:p>
          <a:endParaRPr lang="ru-RU"/>
        </a:p>
      </dgm:t>
    </dgm:pt>
    <dgm:pt modelId="{5814D97B-D5E9-4F3E-A182-1B50856825DA}">
      <dgm:prSet phldrT="[Текст]"/>
      <dgm:spPr>
        <a:blipFill rotWithShape="0">
          <a:blip xmlns:r="http://schemas.openxmlformats.org/officeDocument/2006/relationships" r:embed="rId10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D6D08678-047A-4433-9998-2A13F84199C5}" type="parTrans" cxnId="{18DCB77B-575E-45BC-9209-E96D31B8FF0C}">
      <dgm:prSet/>
      <dgm:spPr/>
      <dgm:t>
        <a:bodyPr/>
        <a:lstStyle/>
        <a:p>
          <a:endParaRPr lang="ru-RU" dirty="0"/>
        </a:p>
      </dgm:t>
    </dgm:pt>
    <dgm:pt modelId="{F3CD9E3C-5FB5-42CC-B763-66D62A687D5C}" type="sibTrans" cxnId="{18DCB77B-575E-45BC-9209-E96D31B8FF0C}">
      <dgm:prSet/>
      <dgm:spPr/>
      <dgm:t>
        <a:bodyPr/>
        <a:lstStyle/>
        <a:p>
          <a:endParaRPr lang="ru-RU"/>
        </a:p>
      </dgm:t>
    </dgm:pt>
    <dgm:pt modelId="{DD5C98AD-7219-4E58-B9D7-C34E55FA8EFF}">
      <dgm:prSet phldrT="[Текст]"/>
      <dgm:spPr>
        <a:blipFill rotWithShape="0">
          <a:blip xmlns:r="http://schemas.openxmlformats.org/officeDocument/2006/relationships" r:embed="rId11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072549AA-B7A4-48E3-A555-5BE072E6038A}" type="parTrans" cxnId="{FC2828E6-EEC5-425F-A92F-6BC9401DCDF6}">
      <dgm:prSet/>
      <dgm:spPr/>
      <dgm:t>
        <a:bodyPr/>
        <a:lstStyle/>
        <a:p>
          <a:endParaRPr lang="ru-RU" dirty="0"/>
        </a:p>
      </dgm:t>
    </dgm:pt>
    <dgm:pt modelId="{AE0CD60B-79A6-4A8B-BF7A-9860F0EC9956}" type="sibTrans" cxnId="{FC2828E6-EEC5-425F-A92F-6BC9401DCDF6}">
      <dgm:prSet/>
      <dgm:spPr/>
      <dgm:t>
        <a:bodyPr/>
        <a:lstStyle/>
        <a:p>
          <a:endParaRPr lang="ru-RU"/>
        </a:p>
      </dgm:t>
    </dgm:pt>
    <dgm:pt modelId="{4FFE428E-1F15-4BE0-81DE-E507914FE301}">
      <dgm:prSet phldrT="[Текст]"/>
      <dgm:spPr>
        <a:blipFill rotWithShape="0">
          <a:blip xmlns:r="http://schemas.openxmlformats.org/officeDocument/2006/relationships" r:embed="rId12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201B7E76-4664-463A-9A6B-D4B23B2D0089}" type="parTrans" cxnId="{1182A06E-4944-4B4D-AF90-C3FD06DB02DB}">
      <dgm:prSet/>
      <dgm:spPr/>
      <dgm:t>
        <a:bodyPr/>
        <a:lstStyle/>
        <a:p>
          <a:endParaRPr lang="ru-RU" dirty="0"/>
        </a:p>
      </dgm:t>
    </dgm:pt>
    <dgm:pt modelId="{27038A92-5FE2-40BD-8382-74E4CE17A553}" type="sibTrans" cxnId="{1182A06E-4944-4B4D-AF90-C3FD06DB02DB}">
      <dgm:prSet/>
      <dgm:spPr/>
      <dgm:t>
        <a:bodyPr/>
        <a:lstStyle/>
        <a:p>
          <a:endParaRPr lang="ru-RU"/>
        </a:p>
      </dgm:t>
    </dgm:pt>
    <dgm:pt modelId="{2E1B3A5D-74DE-46A9-8CB0-0C656CC3FDF4}">
      <dgm:prSet phldrT="[Текст]"/>
      <dgm:spPr>
        <a:blipFill rotWithShape="0">
          <a:blip xmlns:r="http://schemas.openxmlformats.org/officeDocument/2006/relationships" r:embed="rId13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D758B7D6-E3B5-4858-90EA-CBD9396AAB8C}" type="parTrans" cxnId="{C45F6DC8-84EB-4B50-BA47-10CEBD0A4EE5}">
      <dgm:prSet/>
      <dgm:spPr/>
      <dgm:t>
        <a:bodyPr/>
        <a:lstStyle/>
        <a:p>
          <a:endParaRPr lang="ru-RU" dirty="0"/>
        </a:p>
      </dgm:t>
    </dgm:pt>
    <dgm:pt modelId="{C205266A-ADA7-4616-8799-1F5D114CF2C8}" type="sibTrans" cxnId="{C45F6DC8-84EB-4B50-BA47-10CEBD0A4EE5}">
      <dgm:prSet/>
      <dgm:spPr/>
      <dgm:t>
        <a:bodyPr/>
        <a:lstStyle/>
        <a:p>
          <a:endParaRPr lang="ru-RU"/>
        </a:p>
      </dgm:t>
    </dgm:pt>
    <dgm:pt modelId="{24B226F6-5172-450B-9859-ABE2298567E6}">
      <dgm:prSet phldrT="[Текст]"/>
      <dgm:spPr>
        <a:blipFill rotWithShape="0">
          <a:blip xmlns:r="http://schemas.openxmlformats.org/officeDocument/2006/relationships" r:embed="rId14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2B94D0B9-0719-474D-A8F4-B36F2DC9696E}" type="parTrans" cxnId="{77AA00C5-7173-45B7-A13C-A947BAEABD0C}">
      <dgm:prSet/>
      <dgm:spPr/>
      <dgm:t>
        <a:bodyPr/>
        <a:lstStyle/>
        <a:p>
          <a:endParaRPr lang="ru-RU" dirty="0"/>
        </a:p>
      </dgm:t>
    </dgm:pt>
    <dgm:pt modelId="{F5882A73-AC77-4110-AC97-400F8F7F39BF}" type="sibTrans" cxnId="{77AA00C5-7173-45B7-A13C-A947BAEABD0C}">
      <dgm:prSet/>
      <dgm:spPr/>
      <dgm:t>
        <a:bodyPr/>
        <a:lstStyle/>
        <a:p>
          <a:endParaRPr lang="ru-RU"/>
        </a:p>
      </dgm:t>
    </dgm:pt>
    <dgm:pt modelId="{15FE5905-A4A0-4F65-A2B1-061CE2611BEC}" type="pres">
      <dgm:prSet presAssocID="{3C40189F-D19A-48AA-B3FC-22D1388FF467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8952D60-51F9-4885-99ED-6BB12491BDDE}" type="pres">
      <dgm:prSet presAssocID="{3C40189F-D19A-48AA-B3FC-22D1388FF467}" presName="cycle" presStyleCnt="0"/>
      <dgm:spPr/>
    </dgm:pt>
    <dgm:pt modelId="{04D3BAAB-F8CC-4FD1-99B7-06A343B4E09C}" type="pres">
      <dgm:prSet presAssocID="{3C40189F-D19A-48AA-B3FC-22D1388FF467}" presName="centerShape" presStyleCnt="0"/>
      <dgm:spPr/>
    </dgm:pt>
    <dgm:pt modelId="{C8E500FD-2B83-4988-A365-550505072627}" type="pres">
      <dgm:prSet presAssocID="{3C40189F-D19A-48AA-B3FC-22D1388FF467}" presName="connSite" presStyleLbl="node1" presStyleIdx="0" presStyleCnt="15"/>
      <dgm:spPr/>
    </dgm:pt>
    <dgm:pt modelId="{89F39C71-D237-43C4-86E6-8BAE2A59EDD1}" type="pres">
      <dgm:prSet presAssocID="{3C40189F-D19A-48AA-B3FC-22D1388FF467}" presName="visible" presStyleLbl="node1" presStyleIdx="0" presStyleCnt="15" custScaleX="276985" custScaleY="389308" custLinFactNeighborX="-2131" custLinFactNeighborY="3315"/>
      <dgm:spPr>
        <a:prstGeom prst="stripedRightArrow">
          <a:avLst/>
        </a:prstGeom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endParaRPr lang="ru-RU"/>
        </a:p>
      </dgm:t>
    </dgm:pt>
    <dgm:pt modelId="{7A90F4D4-2263-401F-AE8A-56804D888AD9}" type="pres">
      <dgm:prSet presAssocID="{E9E28DE5-4C33-4C66-BC61-37EC7FFAE338}" presName="Name25" presStyleLbl="parChTrans1D1" presStyleIdx="0" presStyleCnt="14"/>
      <dgm:spPr/>
      <dgm:t>
        <a:bodyPr/>
        <a:lstStyle/>
        <a:p>
          <a:endParaRPr lang="ru-RU"/>
        </a:p>
      </dgm:t>
    </dgm:pt>
    <dgm:pt modelId="{221F2C60-C135-4B14-92A5-432AE85E525E}" type="pres">
      <dgm:prSet presAssocID="{F713553F-7BEF-4AF2-8942-4751E5408F8F}" presName="node" presStyleCnt="0"/>
      <dgm:spPr/>
    </dgm:pt>
    <dgm:pt modelId="{75AB6B74-B80F-41B8-B80A-01FAEC5696FA}" type="pres">
      <dgm:prSet presAssocID="{F713553F-7BEF-4AF2-8942-4751E5408F8F}" presName="parentNode" presStyleLbl="node1" presStyleIdx="1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E9AD60-411E-44E8-8DE7-95C758E0086B}" type="pres">
      <dgm:prSet presAssocID="{F713553F-7BEF-4AF2-8942-4751E5408F8F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6AF725-378C-4F19-8B91-40DA4E6ED25E}" type="pres">
      <dgm:prSet presAssocID="{E1F16339-0834-4FBC-B902-443AE8DD8758}" presName="Name25" presStyleLbl="parChTrans1D1" presStyleIdx="1" presStyleCnt="14"/>
      <dgm:spPr/>
      <dgm:t>
        <a:bodyPr/>
        <a:lstStyle/>
        <a:p>
          <a:endParaRPr lang="ru-RU"/>
        </a:p>
      </dgm:t>
    </dgm:pt>
    <dgm:pt modelId="{BFF881C5-8D11-4A34-8EC2-AF2613E7F083}" type="pres">
      <dgm:prSet presAssocID="{86FC40FE-9B4B-4EC8-AB7F-57C2876278B4}" presName="node" presStyleCnt="0"/>
      <dgm:spPr/>
    </dgm:pt>
    <dgm:pt modelId="{E1CBCBF4-E03D-41FB-B0BE-F479AB408EF7}" type="pres">
      <dgm:prSet presAssocID="{86FC40FE-9B4B-4EC8-AB7F-57C2876278B4}" presName="parentNode" presStyleLbl="node1" presStyleIdx="2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10328A-94CC-41D9-897F-62FB82D2F181}" type="pres">
      <dgm:prSet presAssocID="{86FC40FE-9B4B-4EC8-AB7F-57C2876278B4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E2D939-B043-4002-B787-BF55118271EB}" type="pres">
      <dgm:prSet presAssocID="{6F932804-C572-407E-B65E-B4DC3D4F0E41}" presName="Name25" presStyleLbl="parChTrans1D1" presStyleIdx="2" presStyleCnt="14"/>
      <dgm:spPr/>
      <dgm:t>
        <a:bodyPr/>
        <a:lstStyle/>
        <a:p>
          <a:endParaRPr lang="ru-RU"/>
        </a:p>
      </dgm:t>
    </dgm:pt>
    <dgm:pt modelId="{1309826B-6530-49B2-A883-0CA6CA09CA3E}" type="pres">
      <dgm:prSet presAssocID="{9D7B86F5-90A5-4A65-A829-40B067CBAC46}" presName="node" presStyleCnt="0"/>
      <dgm:spPr/>
    </dgm:pt>
    <dgm:pt modelId="{31F6A686-4A89-44A1-B250-750DE5BA83A2}" type="pres">
      <dgm:prSet presAssocID="{9D7B86F5-90A5-4A65-A829-40B067CBAC46}" presName="parentNode" presStyleLbl="node1" presStyleIdx="3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63A8E9-6F85-4170-9FCC-4A0978271FD8}" type="pres">
      <dgm:prSet presAssocID="{9D7B86F5-90A5-4A65-A829-40B067CBAC46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B8D6FE-8BBD-4299-85EE-29B020C4DE19}" type="pres">
      <dgm:prSet presAssocID="{E6B22CDB-6F6A-447B-9A77-8C3E674B544E}" presName="Name25" presStyleLbl="parChTrans1D1" presStyleIdx="3" presStyleCnt="14"/>
      <dgm:spPr/>
      <dgm:t>
        <a:bodyPr/>
        <a:lstStyle/>
        <a:p>
          <a:endParaRPr lang="ru-RU"/>
        </a:p>
      </dgm:t>
    </dgm:pt>
    <dgm:pt modelId="{9FFD6B89-C89D-4CE2-9178-2A7552FBCD32}" type="pres">
      <dgm:prSet presAssocID="{2B27F40E-25BC-4393-9E7B-73E72920B24E}" presName="node" presStyleCnt="0"/>
      <dgm:spPr/>
    </dgm:pt>
    <dgm:pt modelId="{AC5E5D73-FB54-4FFC-ABA7-014A246E076E}" type="pres">
      <dgm:prSet presAssocID="{2B27F40E-25BC-4393-9E7B-73E72920B24E}" presName="parentNode" presStyleLbl="node1" presStyleIdx="4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F7B8BE-22C2-4C9F-A22F-9A9E56359EE9}" type="pres">
      <dgm:prSet presAssocID="{2B27F40E-25BC-4393-9E7B-73E72920B24E}" presName="childNode" presStyleLbl="revTx" presStyleIdx="0" presStyleCnt="0">
        <dgm:presLayoutVars>
          <dgm:bulletEnabled val="1"/>
        </dgm:presLayoutVars>
      </dgm:prSet>
      <dgm:spPr/>
    </dgm:pt>
    <dgm:pt modelId="{ED7466BB-5677-4C25-9FC9-1DD96EEE2319}" type="pres">
      <dgm:prSet presAssocID="{4BF0DF2F-9E3F-4847-BD17-37D567279D0F}" presName="Name25" presStyleLbl="parChTrans1D1" presStyleIdx="4" presStyleCnt="14"/>
      <dgm:spPr/>
      <dgm:t>
        <a:bodyPr/>
        <a:lstStyle/>
        <a:p>
          <a:endParaRPr lang="ru-RU"/>
        </a:p>
      </dgm:t>
    </dgm:pt>
    <dgm:pt modelId="{818D48EB-AEF1-4F89-981C-1D4B29253BDC}" type="pres">
      <dgm:prSet presAssocID="{F834AE91-0CAF-4F95-9B57-F8AFEF3FA348}" presName="node" presStyleCnt="0"/>
      <dgm:spPr/>
    </dgm:pt>
    <dgm:pt modelId="{17AC7CF8-761A-4636-946E-BFAED99FA261}" type="pres">
      <dgm:prSet presAssocID="{F834AE91-0CAF-4F95-9B57-F8AFEF3FA348}" presName="parentNode" presStyleLbl="node1" presStyleIdx="5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DA6790-30D2-4C95-B7A7-BBDE757B39B0}" type="pres">
      <dgm:prSet presAssocID="{F834AE91-0CAF-4F95-9B57-F8AFEF3FA348}" presName="childNode" presStyleLbl="revTx" presStyleIdx="0" presStyleCnt="0">
        <dgm:presLayoutVars>
          <dgm:bulletEnabled val="1"/>
        </dgm:presLayoutVars>
      </dgm:prSet>
      <dgm:spPr/>
    </dgm:pt>
    <dgm:pt modelId="{5F62ED47-C9DC-46F8-8C9B-26301DCABF54}" type="pres">
      <dgm:prSet presAssocID="{89A20920-B2B4-49CC-B7EC-EC67BF36F457}" presName="Name25" presStyleLbl="parChTrans1D1" presStyleIdx="5" presStyleCnt="14"/>
      <dgm:spPr/>
      <dgm:t>
        <a:bodyPr/>
        <a:lstStyle/>
        <a:p>
          <a:endParaRPr lang="ru-RU"/>
        </a:p>
      </dgm:t>
    </dgm:pt>
    <dgm:pt modelId="{73A467D8-5629-434E-8F22-A986F804698F}" type="pres">
      <dgm:prSet presAssocID="{8C9E2842-2B59-4958-973B-1A0A2F2F440A}" presName="node" presStyleCnt="0"/>
      <dgm:spPr/>
    </dgm:pt>
    <dgm:pt modelId="{D2D10C41-D208-4F17-BA91-701D6C9CFF7A}" type="pres">
      <dgm:prSet presAssocID="{8C9E2842-2B59-4958-973B-1A0A2F2F440A}" presName="parentNode" presStyleLbl="node1" presStyleIdx="6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0BAABE-5117-441A-9370-B21E2BB3905D}" type="pres">
      <dgm:prSet presAssocID="{8C9E2842-2B59-4958-973B-1A0A2F2F440A}" presName="childNode" presStyleLbl="revTx" presStyleIdx="0" presStyleCnt="0">
        <dgm:presLayoutVars>
          <dgm:bulletEnabled val="1"/>
        </dgm:presLayoutVars>
      </dgm:prSet>
      <dgm:spPr/>
    </dgm:pt>
    <dgm:pt modelId="{34748154-F954-42AF-A706-6CCB558F8A04}" type="pres">
      <dgm:prSet presAssocID="{A31E9414-3E5E-4EB2-93FA-C6B0BD1EFE05}" presName="Name25" presStyleLbl="parChTrans1D1" presStyleIdx="6" presStyleCnt="14"/>
      <dgm:spPr/>
      <dgm:t>
        <a:bodyPr/>
        <a:lstStyle/>
        <a:p>
          <a:endParaRPr lang="ru-RU"/>
        </a:p>
      </dgm:t>
    </dgm:pt>
    <dgm:pt modelId="{32D773B6-0EA0-48FE-BCC6-BFC366526A5B}" type="pres">
      <dgm:prSet presAssocID="{3C32DC93-5DD0-4A93-B656-F0A7018B2C37}" presName="node" presStyleCnt="0"/>
      <dgm:spPr/>
    </dgm:pt>
    <dgm:pt modelId="{C3BDA8BF-517C-4A5B-BCFD-D91ABB464C13}" type="pres">
      <dgm:prSet presAssocID="{3C32DC93-5DD0-4A93-B656-F0A7018B2C37}" presName="parentNode" presStyleLbl="node1" presStyleIdx="7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B7FA02-ED8A-466D-8E46-472FC175DCB1}" type="pres">
      <dgm:prSet presAssocID="{3C32DC93-5DD0-4A93-B656-F0A7018B2C37}" presName="childNode" presStyleLbl="revTx" presStyleIdx="0" presStyleCnt="0">
        <dgm:presLayoutVars>
          <dgm:bulletEnabled val="1"/>
        </dgm:presLayoutVars>
      </dgm:prSet>
      <dgm:spPr/>
    </dgm:pt>
    <dgm:pt modelId="{C74E246B-E256-4EFF-A732-D8C3AA37DE80}" type="pres">
      <dgm:prSet presAssocID="{A0511776-25A4-48BD-93A4-9279089E182E}" presName="Name25" presStyleLbl="parChTrans1D1" presStyleIdx="7" presStyleCnt="14"/>
      <dgm:spPr/>
      <dgm:t>
        <a:bodyPr/>
        <a:lstStyle/>
        <a:p>
          <a:endParaRPr lang="ru-RU"/>
        </a:p>
      </dgm:t>
    </dgm:pt>
    <dgm:pt modelId="{CDD3F956-EDB1-402B-B771-E3ECC26F8B12}" type="pres">
      <dgm:prSet presAssocID="{31282503-A9D1-4455-8703-A57FD6E0FABC}" presName="node" presStyleCnt="0"/>
      <dgm:spPr/>
    </dgm:pt>
    <dgm:pt modelId="{E2C33E65-2CAD-48F2-A1B3-07CDBD863D7F}" type="pres">
      <dgm:prSet presAssocID="{31282503-A9D1-4455-8703-A57FD6E0FABC}" presName="parentNode" presStyleLbl="node1" presStyleIdx="8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316DDB-9B6A-4D5B-91AC-5BC84B0D9EFD}" type="pres">
      <dgm:prSet presAssocID="{31282503-A9D1-4455-8703-A57FD6E0FABC}" presName="childNode" presStyleLbl="revTx" presStyleIdx="0" presStyleCnt="0">
        <dgm:presLayoutVars>
          <dgm:bulletEnabled val="1"/>
        </dgm:presLayoutVars>
      </dgm:prSet>
      <dgm:spPr/>
    </dgm:pt>
    <dgm:pt modelId="{5894ECB2-1A24-4018-AB6B-93DB953D073C}" type="pres">
      <dgm:prSet presAssocID="{D6D08678-047A-4433-9998-2A13F84199C5}" presName="Name25" presStyleLbl="parChTrans1D1" presStyleIdx="8" presStyleCnt="14"/>
      <dgm:spPr/>
      <dgm:t>
        <a:bodyPr/>
        <a:lstStyle/>
        <a:p>
          <a:endParaRPr lang="ru-RU"/>
        </a:p>
      </dgm:t>
    </dgm:pt>
    <dgm:pt modelId="{7D56BF89-F4FE-465D-8CC1-EE99DAFA4442}" type="pres">
      <dgm:prSet presAssocID="{5814D97B-D5E9-4F3E-A182-1B50856825DA}" presName="node" presStyleCnt="0"/>
      <dgm:spPr/>
    </dgm:pt>
    <dgm:pt modelId="{A31CDF55-0E09-4B08-BCE8-D409BBA2E1DE}" type="pres">
      <dgm:prSet presAssocID="{5814D97B-D5E9-4F3E-A182-1B50856825DA}" presName="parentNode" presStyleLbl="node1" presStyleIdx="9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B71CCD-728A-4C54-8D77-476F74139AA9}" type="pres">
      <dgm:prSet presAssocID="{5814D97B-D5E9-4F3E-A182-1B50856825DA}" presName="childNode" presStyleLbl="revTx" presStyleIdx="0" presStyleCnt="0">
        <dgm:presLayoutVars>
          <dgm:bulletEnabled val="1"/>
        </dgm:presLayoutVars>
      </dgm:prSet>
      <dgm:spPr/>
    </dgm:pt>
    <dgm:pt modelId="{38945C62-2A73-4748-B5C1-F3BD6B8C7DE9}" type="pres">
      <dgm:prSet presAssocID="{072549AA-B7A4-48E3-A555-5BE072E6038A}" presName="Name25" presStyleLbl="parChTrans1D1" presStyleIdx="9" presStyleCnt="14"/>
      <dgm:spPr/>
      <dgm:t>
        <a:bodyPr/>
        <a:lstStyle/>
        <a:p>
          <a:endParaRPr lang="ru-RU"/>
        </a:p>
      </dgm:t>
    </dgm:pt>
    <dgm:pt modelId="{A72CA613-5AA6-42E8-B280-117423DA6D53}" type="pres">
      <dgm:prSet presAssocID="{DD5C98AD-7219-4E58-B9D7-C34E55FA8EFF}" presName="node" presStyleCnt="0"/>
      <dgm:spPr/>
    </dgm:pt>
    <dgm:pt modelId="{3ABFA08B-DF7E-464F-881E-20BA20AFECA9}" type="pres">
      <dgm:prSet presAssocID="{DD5C98AD-7219-4E58-B9D7-C34E55FA8EFF}" presName="parentNode" presStyleLbl="node1" presStyleIdx="10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3451A7-E366-489A-A7F2-E050C635CCC3}" type="pres">
      <dgm:prSet presAssocID="{DD5C98AD-7219-4E58-B9D7-C34E55FA8EFF}" presName="childNode" presStyleLbl="revTx" presStyleIdx="0" presStyleCnt="0">
        <dgm:presLayoutVars>
          <dgm:bulletEnabled val="1"/>
        </dgm:presLayoutVars>
      </dgm:prSet>
      <dgm:spPr/>
    </dgm:pt>
    <dgm:pt modelId="{5039533C-3883-430F-A779-471D9F1BC31F}" type="pres">
      <dgm:prSet presAssocID="{201B7E76-4664-463A-9A6B-D4B23B2D0089}" presName="Name25" presStyleLbl="parChTrans1D1" presStyleIdx="10" presStyleCnt="14"/>
      <dgm:spPr/>
      <dgm:t>
        <a:bodyPr/>
        <a:lstStyle/>
        <a:p>
          <a:endParaRPr lang="ru-RU"/>
        </a:p>
      </dgm:t>
    </dgm:pt>
    <dgm:pt modelId="{12917861-DEEE-4EB0-A95F-096203CE7D8C}" type="pres">
      <dgm:prSet presAssocID="{4FFE428E-1F15-4BE0-81DE-E507914FE301}" presName="node" presStyleCnt="0"/>
      <dgm:spPr/>
    </dgm:pt>
    <dgm:pt modelId="{6B91C58B-5FEE-46A0-A376-B9896494DCD3}" type="pres">
      <dgm:prSet presAssocID="{4FFE428E-1F15-4BE0-81DE-E507914FE301}" presName="parentNode" presStyleLbl="node1" presStyleIdx="11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543B0E-784A-4C63-B3BC-CE269B1E8CD8}" type="pres">
      <dgm:prSet presAssocID="{4FFE428E-1F15-4BE0-81DE-E507914FE301}" presName="childNode" presStyleLbl="revTx" presStyleIdx="0" presStyleCnt="0">
        <dgm:presLayoutVars>
          <dgm:bulletEnabled val="1"/>
        </dgm:presLayoutVars>
      </dgm:prSet>
      <dgm:spPr/>
    </dgm:pt>
    <dgm:pt modelId="{2EA014B9-34E5-4A45-A0F2-9C1EE7974462}" type="pres">
      <dgm:prSet presAssocID="{D758B7D6-E3B5-4858-90EA-CBD9396AAB8C}" presName="Name25" presStyleLbl="parChTrans1D1" presStyleIdx="11" presStyleCnt="14"/>
      <dgm:spPr/>
      <dgm:t>
        <a:bodyPr/>
        <a:lstStyle/>
        <a:p>
          <a:endParaRPr lang="ru-RU"/>
        </a:p>
      </dgm:t>
    </dgm:pt>
    <dgm:pt modelId="{3186759D-5E4A-4B6C-A8BD-91F8F9C5A9EB}" type="pres">
      <dgm:prSet presAssocID="{2E1B3A5D-74DE-46A9-8CB0-0C656CC3FDF4}" presName="node" presStyleCnt="0"/>
      <dgm:spPr/>
    </dgm:pt>
    <dgm:pt modelId="{433A4935-48AA-45A3-9B15-D858CE7AAA32}" type="pres">
      <dgm:prSet presAssocID="{2E1B3A5D-74DE-46A9-8CB0-0C656CC3FDF4}" presName="parentNode" presStyleLbl="node1" presStyleIdx="12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F28F94-1902-4EB5-9C0C-0F5C78AD204B}" type="pres">
      <dgm:prSet presAssocID="{2E1B3A5D-74DE-46A9-8CB0-0C656CC3FDF4}" presName="childNode" presStyleLbl="revTx" presStyleIdx="0" presStyleCnt="0">
        <dgm:presLayoutVars>
          <dgm:bulletEnabled val="1"/>
        </dgm:presLayoutVars>
      </dgm:prSet>
      <dgm:spPr/>
    </dgm:pt>
    <dgm:pt modelId="{5D75B17E-2B28-486F-94D7-B6C04E8ACCE0}" type="pres">
      <dgm:prSet presAssocID="{2B94D0B9-0719-474D-A8F4-B36F2DC9696E}" presName="Name25" presStyleLbl="parChTrans1D1" presStyleIdx="12" presStyleCnt="14"/>
      <dgm:spPr/>
      <dgm:t>
        <a:bodyPr/>
        <a:lstStyle/>
        <a:p>
          <a:endParaRPr lang="ru-RU"/>
        </a:p>
      </dgm:t>
    </dgm:pt>
    <dgm:pt modelId="{462FC2B6-E948-41DB-9710-BEF7BF13F710}" type="pres">
      <dgm:prSet presAssocID="{24B226F6-5172-450B-9859-ABE2298567E6}" presName="node" presStyleCnt="0"/>
      <dgm:spPr/>
    </dgm:pt>
    <dgm:pt modelId="{48946C28-28AC-4B31-93CF-7DF64D90376B}" type="pres">
      <dgm:prSet presAssocID="{24B226F6-5172-450B-9859-ABE2298567E6}" presName="parentNode" presStyleLbl="node1" presStyleIdx="13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8F289C-6BC0-4F3C-AA12-D4DE532506F9}" type="pres">
      <dgm:prSet presAssocID="{24B226F6-5172-450B-9859-ABE2298567E6}" presName="childNode" presStyleLbl="revTx" presStyleIdx="0" presStyleCnt="0">
        <dgm:presLayoutVars>
          <dgm:bulletEnabled val="1"/>
        </dgm:presLayoutVars>
      </dgm:prSet>
      <dgm:spPr/>
    </dgm:pt>
    <dgm:pt modelId="{F7C6393A-DE7E-45CD-BC3E-44FE9CB87224}" type="pres">
      <dgm:prSet presAssocID="{676A8CC4-EA1E-42EE-B816-6226215D7D8B}" presName="Name25" presStyleLbl="parChTrans1D1" presStyleIdx="13" presStyleCnt="14"/>
      <dgm:spPr/>
      <dgm:t>
        <a:bodyPr/>
        <a:lstStyle/>
        <a:p>
          <a:endParaRPr lang="ru-RU"/>
        </a:p>
      </dgm:t>
    </dgm:pt>
    <dgm:pt modelId="{4ECF5A65-6808-44E9-854D-B8C9A26945D0}" type="pres">
      <dgm:prSet presAssocID="{E7613B88-3FAA-4099-A703-329009153911}" presName="node" presStyleCnt="0"/>
      <dgm:spPr/>
    </dgm:pt>
    <dgm:pt modelId="{BFD2E206-69D0-498A-9534-056C67182771}" type="pres">
      <dgm:prSet presAssocID="{E7613B88-3FAA-4099-A703-329009153911}" presName="parentNode" presStyleLbl="node1" presStyleIdx="14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CEED78-7D28-4C0C-B286-36C6FB50D738}" type="pres">
      <dgm:prSet presAssocID="{E7613B88-3FAA-4099-A703-329009153911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356720FF-E65A-4C58-A2C2-5DE46F2F48CE}" type="presOf" srcId="{676A8CC4-EA1E-42EE-B816-6226215D7D8B}" destId="{F7C6393A-DE7E-45CD-BC3E-44FE9CB87224}" srcOrd="0" destOrd="0" presId="urn:microsoft.com/office/officeart/2005/8/layout/radial2"/>
    <dgm:cxn modelId="{316938DB-23FD-4918-8250-C6CA640BAC92}" type="presOf" srcId="{E1F16339-0834-4FBC-B902-443AE8DD8758}" destId="{656AF725-378C-4F19-8B91-40DA4E6ED25E}" srcOrd="0" destOrd="0" presId="urn:microsoft.com/office/officeart/2005/8/layout/radial2"/>
    <dgm:cxn modelId="{6E57153A-584C-4574-9D95-9B749BD55773}" type="presOf" srcId="{A0511776-25A4-48BD-93A4-9279089E182E}" destId="{C74E246B-E256-4EFF-A732-D8C3AA37DE80}" srcOrd="0" destOrd="0" presId="urn:microsoft.com/office/officeart/2005/8/layout/radial2"/>
    <dgm:cxn modelId="{EBC08A8B-2753-4BA7-AD76-AED3FAAC5030}" srcId="{3C40189F-D19A-48AA-B3FC-22D1388FF467}" destId="{9D7B86F5-90A5-4A65-A829-40B067CBAC46}" srcOrd="2" destOrd="0" parTransId="{6F932804-C572-407E-B65E-B4DC3D4F0E41}" sibTransId="{645F14DE-8A0F-4C53-87AC-F60C46A9944D}"/>
    <dgm:cxn modelId="{C2A8DA38-5094-4F15-9F37-95FC2E3D5D9E}" type="presOf" srcId="{9D7B86F5-90A5-4A65-A829-40B067CBAC46}" destId="{31F6A686-4A89-44A1-B250-750DE5BA83A2}" srcOrd="0" destOrd="0" presId="urn:microsoft.com/office/officeart/2005/8/layout/radial2"/>
    <dgm:cxn modelId="{B52554C9-2135-458E-8B98-F64633C69C5B}" type="presOf" srcId="{E9E28DE5-4C33-4C66-BC61-37EC7FFAE338}" destId="{7A90F4D4-2263-401F-AE8A-56804D888AD9}" srcOrd="0" destOrd="0" presId="urn:microsoft.com/office/officeart/2005/8/layout/radial2"/>
    <dgm:cxn modelId="{1EFB58C4-B07E-4FA3-8F31-1FBDA332643E}" srcId="{3C40189F-D19A-48AA-B3FC-22D1388FF467}" destId="{31282503-A9D1-4455-8703-A57FD6E0FABC}" srcOrd="7" destOrd="0" parTransId="{A0511776-25A4-48BD-93A4-9279089E182E}" sibTransId="{10FE4B4C-A38D-46F5-8A7B-12966EF2FB41}"/>
    <dgm:cxn modelId="{7DE6EBC5-DF79-4A93-9F7D-542174A3FA94}" srcId="{3C40189F-D19A-48AA-B3FC-22D1388FF467}" destId="{8C9E2842-2B59-4958-973B-1A0A2F2F440A}" srcOrd="5" destOrd="0" parTransId="{89A20920-B2B4-49CC-B7EC-EC67BF36F457}" sibTransId="{E98BB2EE-AA93-44DF-8E07-E8339428CDD2}"/>
    <dgm:cxn modelId="{AC528D55-0DC2-4F05-98ED-E5E4CED8F035}" type="presOf" srcId="{D758B7D6-E3B5-4858-90EA-CBD9396AAB8C}" destId="{2EA014B9-34E5-4A45-A0F2-9C1EE7974462}" srcOrd="0" destOrd="0" presId="urn:microsoft.com/office/officeart/2005/8/layout/radial2"/>
    <dgm:cxn modelId="{827BFAC3-A83E-492F-9FFD-10C5F55A4919}" type="presOf" srcId="{24B226F6-5172-450B-9859-ABE2298567E6}" destId="{48946C28-28AC-4B31-93CF-7DF64D90376B}" srcOrd="0" destOrd="0" presId="urn:microsoft.com/office/officeart/2005/8/layout/radial2"/>
    <dgm:cxn modelId="{119393AD-11EA-4EE3-A732-86450E19FC37}" type="presOf" srcId="{3C40189F-D19A-48AA-B3FC-22D1388FF467}" destId="{15FE5905-A4A0-4F65-A2B1-061CE2611BEC}" srcOrd="0" destOrd="0" presId="urn:microsoft.com/office/officeart/2005/8/layout/radial2"/>
    <dgm:cxn modelId="{B31A0EE2-9A77-4D39-9D11-629D45C44913}" srcId="{3C40189F-D19A-48AA-B3FC-22D1388FF467}" destId="{E7613B88-3FAA-4099-A703-329009153911}" srcOrd="13" destOrd="0" parTransId="{676A8CC4-EA1E-42EE-B816-6226215D7D8B}" sibTransId="{2D41A86D-5473-44B4-BE84-462579992573}"/>
    <dgm:cxn modelId="{C62FDF1B-FB91-4EF8-B32B-DF4D603AF73F}" type="presOf" srcId="{E6B22CDB-6F6A-447B-9A77-8C3E674B544E}" destId="{17B8D6FE-8BBD-4299-85EE-29B020C4DE19}" srcOrd="0" destOrd="0" presId="urn:microsoft.com/office/officeart/2005/8/layout/radial2"/>
    <dgm:cxn modelId="{7A9790AA-4212-49EE-A2C6-6595420E3298}" srcId="{3C40189F-D19A-48AA-B3FC-22D1388FF467}" destId="{2B27F40E-25BC-4393-9E7B-73E72920B24E}" srcOrd="3" destOrd="0" parTransId="{E6B22CDB-6F6A-447B-9A77-8C3E674B544E}" sibTransId="{4F721EF4-4EA2-47E9-8578-3CEFD52B87DA}"/>
    <dgm:cxn modelId="{85989DED-5B71-4F60-A5B8-1C7716160814}" type="presOf" srcId="{5814D97B-D5E9-4F3E-A182-1B50856825DA}" destId="{A31CDF55-0E09-4B08-BCE8-D409BBA2E1DE}" srcOrd="0" destOrd="0" presId="urn:microsoft.com/office/officeart/2005/8/layout/radial2"/>
    <dgm:cxn modelId="{EB74FD88-DCC5-4566-ACF0-7707EAAC5FFC}" type="presOf" srcId="{F834AE91-0CAF-4F95-9B57-F8AFEF3FA348}" destId="{17AC7CF8-761A-4636-946E-BFAED99FA261}" srcOrd="0" destOrd="0" presId="urn:microsoft.com/office/officeart/2005/8/layout/radial2"/>
    <dgm:cxn modelId="{EA4F482A-B9A0-44AB-B3B2-EEFD5643C0F8}" type="presOf" srcId="{3C32DC93-5DD0-4A93-B656-F0A7018B2C37}" destId="{C3BDA8BF-517C-4A5B-BCFD-D91ABB464C13}" srcOrd="0" destOrd="0" presId="urn:microsoft.com/office/officeart/2005/8/layout/radial2"/>
    <dgm:cxn modelId="{E1592F35-CD6B-481C-89E8-D095D2839116}" type="presOf" srcId="{6F932804-C572-407E-B65E-B4DC3D4F0E41}" destId="{CEE2D939-B043-4002-B787-BF55118271EB}" srcOrd="0" destOrd="0" presId="urn:microsoft.com/office/officeart/2005/8/layout/radial2"/>
    <dgm:cxn modelId="{FC5BFF7E-8964-4FF4-BC42-884C5D91A803}" type="presOf" srcId="{D6D08678-047A-4433-9998-2A13F84199C5}" destId="{5894ECB2-1A24-4018-AB6B-93DB953D073C}" srcOrd="0" destOrd="0" presId="urn:microsoft.com/office/officeart/2005/8/layout/radial2"/>
    <dgm:cxn modelId="{E59D760F-7320-415E-B8F7-8F5D80AC3D72}" type="presOf" srcId="{4BF0DF2F-9E3F-4847-BD17-37D567279D0F}" destId="{ED7466BB-5677-4C25-9FC9-1DD96EEE2319}" srcOrd="0" destOrd="0" presId="urn:microsoft.com/office/officeart/2005/8/layout/radial2"/>
    <dgm:cxn modelId="{1A12E49B-154A-4611-BF4F-D4136A766111}" type="presOf" srcId="{31282503-A9D1-4455-8703-A57FD6E0FABC}" destId="{E2C33E65-2CAD-48F2-A1B3-07CDBD863D7F}" srcOrd="0" destOrd="0" presId="urn:microsoft.com/office/officeart/2005/8/layout/radial2"/>
    <dgm:cxn modelId="{A2150D78-E41A-413B-A009-B9DF5B97F035}" type="presOf" srcId="{8C9E2842-2B59-4958-973B-1A0A2F2F440A}" destId="{D2D10C41-D208-4F17-BA91-701D6C9CFF7A}" srcOrd="0" destOrd="0" presId="urn:microsoft.com/office/officeart/2005/8/layout/radial2"/>
    <dgm:cxn modelId="{7D83C87A-C6DB-40B2-9369-0BE1CA1256C2}" type="presOf" srcId="{4FFE428E-1F15-4BE0-81DE-E507914FE301}" destId="{6B91C58B-5FEE-46A0-A376-B9896494DCD3}" srcOrd="0" destOrd="0" presId="urn:microsoft.com/office/officeart/2005/8/layout/radial2"/>
    <dgm:cxn modelId="{66CA8C3A-8769-4AB2-A83F-3661E78BE96F}" type="presOf" srcId="{F713553F-7BEF-4AF2-8942-4751E5408F8F}" destId="{75AB6B74-B80F-41B8-B80A-01FAEC5696FA}" srcOrd="0" destOrd="0" presId="urn:microsoft.com/office/officeart/2005/8/layout/radial2"/>
    <dgm:cxn modelId="{9BA1909D-335F-4068-B3F6-1D40BD00E71C}" type="presOf" srcId="{2B27F40E-25BC-4393-9E7B-73E72920B24E}" destId="{AC5E5D73-FB54-4FFC-ABA7-014A246E076E}" srcOrd="0" destOrd="0" presId="urn:microsoft.com/office/officeart/2005/8/layout/radial2"/>
    <dgm:cxn modelId="{0A2594A8-9067-47C4-82D9-66585CE6D8BF}" srcId="{3C40189F-D19A-48AA-B3FC-22D1388FF467}" destId="{F713553F-7BEF-4AF2-8942-4751E5408F8F}" srcOrd="0" destOrd="0" parTransId="{E9E28DE5-4C33-4C66-BC61-37EC7FFAE338}" sibTransId="{3B678A52-EBEB-4328-BBD3-B2AE1F3CC28F}"/>
    <dgm:cxn modelId="{39023088-9C1D-4BDB-8A1B-2E022E6A1A97}" srcId="{3C40189F-D19A-48AA-B3FC-22D1388FF467}" destId="{F834AE91-0CAF-4F95-9B57-F8AFEF3FA348}" srcOrd="4" destOrd="0" parTransId="{4BF0DF2F-9E3F-4847-BD17-37D567279D0F}" sibTransId="{7F55EFBA-25E5-466D-BACF-10DC7CA6DF67}"/>
    <dgm:cxn modelId="{07AE885C-F19B-48B6-B32B-57D3E1F73BBF}" type="presOf" srcId="{A31E9414-3E5E-4EB2-93FA-C6B0BD1EFE05}" destId="{34748154-F954-42AF-A706-6CCB558F8A04}" srcOrd="0" destOrd="0" presId="urn:microsoft.com/office/officeart/2005/8/layout/radial2"/>
    <dgm:cxn modelId="{2234473F-FDF4-43DA-B616-276BF30DE246}" type="presOf" srcId="{89A20920-B2B4-49CC-B7EC-EC67BF36F457}" destId="{5F62ED47-C9DC-46F8-8C9B-26301DCABF54}" srcOrd="0" destOrd="0" presId="urn:microsoft.com/office/officeart/2005/8/layout/radial2"/>
    <dgm:cxn modelId="{57E4FF86-2F2C-4207-B16F-AAE2518A165A}" srcId="{3C40189F-D19A-48AA-B3FC-22D1388FF467}" destId="{86FC40FE-9B4B-4EC8-AB7F-57C2876278B4}" srcOrd="1" destOrd="0" parTransId="{E1F16339-0834-4FBC-B902-443AE8DD8758}" sibTransId="{7E8EE4E9-DFCE-4810-8A92-780827220E65}"/>
    <dgm:cxn modelId="{C77F2197-11B7-400A-B0F4-DCA389187FE1}" type="presOf" srcId="{E7613B88-3FAA-4099-A703-329009153911}" destId="{BFD2E206-69D0-498A-9534-056C67182771}" srcOrd="0" destOrd="0" presId="urn:microsoft.com/office/officeart/2005/8/layout/radial2"/>
    <dgm:cxn modelId="{3EB8303E-5B28-40E9-9F42-124FECE0C3BC}" type="presOf" srcId="{2E1B3A5D-74DE-46A9-8CB0-0C656CC3FDF4}" destId="{433A4935-48AA-45A3-9B15-D858CE7AAA32}" srcOrd="0" destOrd="0" presId="urn:microsoft.com/office/officeart/2005/8/layout/radial2"/>
    <dgm:cxn modelId="{4919844C-555A-4C90-BBC6-C695C87E5813}" srcId="{3C40189F-D19A-48AA-B3FC-22D1388FF467}" destId="{3C32DC93-5DD0-4A93-B656-F0A7018B2C37}" srcOrd="6" destOrd="0" parTransId="{A31E9414-3E5E-4EB2-93FA-C6B0BD1EFE05}" sibTransId="{E8079A40-4B10-4840-9485-D4659C582AA0}"/>
    <dgm:cxn modelId="{B915F452-DD53-4FDD-B973-29BC1448CE76}" type="presOf" srcId="{2B94D0B9-0719-474D-A8F4-B36F2DC9696E}" destId="{5D75B17E-2B28-486F-94D7-B6C04E8ACCE0}" srcOrd="0" destOrd="0" presId="urn:microsoft.com/office/officeart/2005/8/layout/radial2"/>
    <dgm:cxn modelId="{C45F6DC8-84EB-4B50-BA47-10CEBD0A4EE5}" srcId="{3C40189F-D19A-48AA-B3FC-22D1388FF467}" destId="{2E1B3A5D-74DE-46A9-8CB0-0C656CC3FDF4}" srcOrd="11" destOrd="0" parTransId="{D758B7D6-E3B5-4858-90EA-CBD9396AAB8C}" sibTransId="{C205266A-ADA7-4616-8799-1F5D114CF2C8}"/>
    <dgm:cxn modelId="{1182A06E-4944-4B4D-AF90-C3FD06DB02DB}" srcId="{3C40189F-D19A-48AA-B3FC-22D1388FF467}" destId="{4FFE428E-1F15-4BE0-81DE-E507914FE301}" srcOrd="10" destOrd="0" parTransId="{201B7E76-4664-463A-9A6B-D4B23B2D0089}" sibTransId="{27038A92-5FE2-40BD-8382-74E4CE17A553}"/>
    <dgm:cxn modelId="{332760C2-30E7-47A6-A5A9-DF2B91B7E786}" type="presOf" srcId="{DD5C98AD-7219-4E58-B9D7-C34E55FA8EFF}" destId="{3ABFA08B-DF7E-464F-881E-20BA20AFECA9}" srcOrd="0" destOrd="0" presId="urn:microsoft.com/office/officeart/2005/8/layout/radial2"/>
    <dgm:cxn modelId="{4EBFE43C-3898-47FE-BC06-38653B7E1413}" type="presOf" srcId="{201B7E76-4664-463A-9A6B-D4B23B2D0089}" destId="{5039533C-3883-430F-A779-471D9F1BC31F}" srcOrd="0" destOrd="0" presId="urn:microsoft.com/office/officeart/2005/8/layout/radial2"/>
    <dgm:cxn modelId="{DF481A7F-247A-40A5-9F90-C7DE373A4EAD}" type="presOf" srcId="{86FC40FE-9B4B-4EC8-AB7F-57C2876278B4}" destId="{E1CBCBF4-E03D-41FB-B0BE-F479AB408EF7}" srcOrd="0" destOrd="0" presId="urn:microsoft.com/office/officeart/2005/8/layout/radial2"/>
    <dgm:cxn modelId="{18DCB77B-575E-45BC-9209-E96D31B8FF0C}" srcId="{3C40189F-D19A-48AA-B3FC-22D1388FF467}" destId="{5814D97B-D5E9-4F3E-A182-1B50856825DA}" srcOrd="8" destOrd="0" parTransId="{D6D08678-047A-4433-9998-2A13F84199C5}" sibTransId="{F3CD9E3C-5FB5-42CC-B763-66D62A687D5C}"/>
    <dgm:cxn modelId="{D399567A-DCE9-47FD-831C-F4A337F1C9FE}" type="presOf" srcId="{072549AA-B7A4-48E3-A555-5BE072E6038A}" destId="{38945C62-2A73-4748-B5C1-F3BD6B8C7DE9}" srcOrd="0" destOrd="0" presId="urn:microsoft.com/office/officeart/2005/8/layout/radial2"/>
    <dgm:cxn modelId="{77AA00C5-7173-45B7-A13C-A947BAEABD0C}" srcId="{3C40189F-D19A-48AA-B3FC-22D1388FF467}" destId="{24B226F6-5172-450B-9859-ABE2298567E6}" srcOrd="12" destOrd="0" parTransId="{2B94D0B9-0719-474D-A8F4-B36F2DC9696E}" sibTransId="{F5882A73-AC77-4110-AC97-400F8F7F39BF}"/>
    <dgm:cxn modelId="{FC2828E6-EEC5-425F-A92F-6BC9401DCDF6}" srcId="{3C40189F-D19A-48AA-B3FC-22D1388FF467}" destId="{DD5C98AD-7219-4E58-B9D7-C34E55FA8EFF}" srcOrd="9" destOrd="0" parTransId="{072549AA-B7A4-48E3-A555-5BE072E6038A}" sibTransId="{AE0CD60B-79A6-4A8B-BF7A-9860F0EC9956}"/>
    <dgm:cxn modelId="{41D6AD32-CB9C-4D3C-BC28-19E9D62381F6}" type="presParOf" srcId="{15FE5905-A4A0-4F65-A2B1-061CE2611BEC}" destId="{E8952D60-51F9-4885-99ED-6BB12491BDDE}" srcOrd="0" destOrd="0" presId="urn:microsoft.com/office/officeart/2005/8/layout/radial2"/>
    <dgm:cxn modelId="{16AD71A3-3F44-43B2-8402-939BA8A5F229}" type="presParOf" srcId="{E8952D60-51F9-4885-99ED-6BB12491BDDE}" destId="{04D3BAAB-F8CC-4FD1-99B7-06A343B4E09C}" srcOrd="0" destOrd="0" presId="urn:microsoft.com/office/officeart/2005/8/layout/radial2"/>
    <dgm:cxn modelId="{C35DE768-D015-4193-B624-AAF33042A12C}" type="presParOf" srcId="{04D3BAAB-F8CC-4FD1-99B7-06A343B4E09C}" destId="{C8E500FD-2B83-4988-A365-550505072627}" srcOrd="0" destOrd="0" presId="urn:microsoft.com/office/officeart/2005/8/layout/radial2"/>
    <dgm:cxn modelId="{2733B6D8-C2C0-49EF-A5DD-24083B384493}" type="presParOf" srcId="{04D3BAAB-F8CC-4FD1-99B7-06A343B4E09C}" destId="{89F39C71-D237-43C4-86E6-8BAE2A59EDD1}" srcOrd="1" destOrd="0" presId="urn:microsoft.com/office/officeart/2005/8/layout/radial2"/>
    <dgm:cxn modelId="{2C5FF214-1DA7-4427-8EB6-9316A551F9CD}" type="presParOf" srcId="{E8952D60-51F9-4885-99ED-6BB12491BDDE}" destId="{7A90F4D4-2263-401F-AE8A-56804D888AD9}" srcOrd="1" destOrd="0" presId="urn:microsoft.com/office/officeart/2005/8/layout/radial2"/>
    <dgm:cxn modelId="{19D4A3D2-04BC-4512-8BD1-F8BA0B4F08AE}" type="presParOf" srcId="{E8952D60-51F9-4885-99ED-6BB12491BDDE}" destId="{221F2C60-C135-4B14-92A5-432AE85E525E}" srcOrd="2" destOrd="0" presId="urn:microsoft.com/office/officeart/2005/8/layout/radial2"/>
    <dgm:cxn modelId="{249DD0F2-B68F-4300-960B-94BE7BAB33DA}" type="presParOf" srcId="{221F2C60-C135-4B14-92A5-432AE85E525E}" destId="{75AB6B74-B80F-41B8-B80A-01FAEC5696FA}" srcOrd="0" destOrd="0" presId="urn:microsoft.com/office/officeart/2005/8/layout/radial2"/>
    <dgm:cxn modelId="{D540B31E-539D-4878-967F-6C69C11F3D35}" type="presParOf" srcId="{221F2C60-C135-4B14-92A5-432AE85E525E}" destId="{42E9AD60-411E-44E8-8DE7-95C758E0086B}" srcOrd="1" destOrd="0" presId="urn:microsoft.com/office/officeart/2005/8/layout/radial2"/>
    <dgm:cxn modelId="{6E178425-6758-4CD9-9728-3A07E5302EBD}" type="presParOf" srcId="{E8952D60-51F9-4885-99ED-6BB12491BDDE}" destId="{656AF725-378C-4F19-8B91-40DA4E6ED25E}" srcOrd="3" destOrd="0" presId="urn:microsoft.com/office/officeart/2005/8/layout/radial2"/>
    <dgm:cxn modelId="{87F2A0E2-5C1D-4035-93EF-BEC1FD89A96D}" type="presParOf" srcId="{E8952D60-51F9-4885-99ED-6BB12491BDDE}" destId="{BFF881C5-8D11-4A34-8EC2-AF2613E7F083}" srcOrd="4" destOrd="0" presId="urn:microsoft.com/office/officeart/2005/8/layout/radial2"/>
    <dgm:cxn modelId="{11F5A386-9171-41CA-80B0-6C7DDA310FAF}" type="presParOf" srcId="{BFF881C5-8D11-4A34-8EC2-AF2613E7F083}" destId="{E1CBCBF4-E03D-41FB-B0BE-F479AB408EF7}" srcOrd="0" destOrd="0" presId="urn:microsoft.com/office/officeart/2005/8/layout/radial2"/>
    <dgm:cxn modelId="{3E132B8A-97C7-4B55-BFB6-902962FAE46C}" type="presParOf" srcId="{BFF881C5-8D11-4A34-8EC2-AF2613E7F083}" destId="{D810328A-94CC-41D9-897F-62FB82D2F181}" srcOrd="1" destOrd="0" presId="urn:microsoft.com/office/officeart/2005/8/layout/radial2"/>
    <dgm:cxn modelId="{3931DD27-B9E2-4CE3-9D6A-8BAA9F7AACCE}" type="presParOf" srcId="{E8952D60-51F9-4885-99ED-6BB12491BDDE}" destId="{CEE2D939-B043-4002-B787-BF55118271EB}" srcOrd="5" destOrd="0" presId="urn:microsoft.com/office/officeart/2005/8/layout/radial2"/>
    <dgm:cxn modelId="{72DAA927-19A4-4FD9-96E4-CF9C2950CD62}" type="presParOf" srcId="{E8952D60-51F9-4885-99ED-6BB12491BDDE}" destId="{1309826B-6530-49B2-A883-0CA6CA09CA3E}" srcOrd="6" destOrd="0" presId="urn:microsoft.com/office/officeart/2005/8/layout/radial2"/>
    <dgm:cxn modelId="{B9F09F08-1C95-484D-ABBE-D8430D251428}" type="presParOf" srcId="{1309826B-6530-49B2-A883-0CA6CA09CA3E}" destId="{31F6A686-4A89-44A1-B250-750DE5BA83A2}" srcOrd="0" destOrd="0" presId="urn:microsoft.com/office/officeart/2005/8/layout/radial2"/>
    <dgm:cxn modelId="{5F4688EA-856E-4910-8DA7-297D4D8DE237}" type="presParOf" srcId="{1309826B-6530-49B2-A883-0CA6CA09CA3E}" destId="{E063A8E9-6F85-4170-9FCC-4A0978271FD8}" srcOrd="1" destOrd="0" presId="urn:microsoft.com/office/officeart/2005/8/layout/radial2"/>
    <dgm:cxn modelId="{3F9FADC2-0D08-4FFB-8A0A-14A4ADF388CC}" type="presParOf" srcId="{E8952D60-51F9-4885-99ED-6BB12491BDDE}" destId="{17B8D6FE-8BBD-4299-85EE-29B020C4DE19}" srcOrd="7" destOrd="0" presId="urn:microsoft.com/office/officeart/2005/8/layout/radial2"/>
    <dgm:cxn modelId="{9E170AA5-DA23-4156-B625-9A52485727A8}" type="presParOf" srcId="{E8952D60-51F9-4885-99ED-6BB12491BDDE}" destId="{9FFD6B89-C89D-4CE2-9178-2A7552FBCD32}" srcOrd="8" destOrd="0" presId="urn:microsoft.com/office/officeart/2005/8/layout/radial2"/>
    <dgm:cxn modelId="{C6C3BB62-681D-4B69-A833-972D2A97C17E}" type="presParOf" srcId="{9FFD6B89-C89D-4CE2-9178-2A7552FBCD32}" destId="{AC5E5D73-FB54-4FFC-ABA7-014A246E076E}" srcOrd="0" destOrd="0" presId="urn:microsoft.com/office/officeart/2005/8/layout/radial2"/>
    <dgm:cxn modelId="{66F7B8C6-683B-4BE9-9339-C27EAC276CF4}" type="presParOf" srcId="{9FFD6B89-C89D-4CE2-9178-2A7552FBCD32}" destId="{41F7B8BE-22C2-4C9F-A22F-9A9E56359EE9}" srcOrd="1" destOrd="0" presId="urn:microsoft.com/office/officeart/2005/8/layout/radial2"/>
    <dgm:cxn modelId="{84AA964B-5034-459E-AFAB-8ED75C32C9CE}" type="presParOf" srcId="{E8952D60-51F9-4885-99ED-6BB12491BDDE}" destId="{ED7466BB-5677-4C25-9FC9-1DD96EEE2319}" srcOrd="9" destOrd="0" presId="urn:microsoft.com/office/officeart/2005/8/layout/radial2"/>
    <dgm:cxn modelId="{1FDBE7DA-2ED1-4D9B-832B-AF7B5E636998}" type="presParOf" srcId="{E8952D60-51F9-4885-99ED-6BB12491BDDE}" destId="{818D48EB-AEF1-4F89-981C-1D4B29253BDC}" srcOrd="10" destOrd="0" presId="urn:microsoft.com/office/officeart/2005/8/layout/radial2"/>
    <dgm:cxn modelId="{9D29C453-191C-472A-953E-031693FEC975}" type="presParOf" srcId="{818D48EB-AEF1-4F89-981C-1D4B29253BDC}" destId="{17AC7CF8-761A-4636-946E-BFAED99FA261}" srcOrd="0" destOrd="0" presId="urn:microsoft.com/office/officeart/2005/8/layout/radial2"/>
    <dgm:cxn modelId="{A65CE6E8-554E-42F4-8DEA-41164195E786}" type="presParOf" srcId="{818D48EB-AEF1-4F89-981C-1D4B29253BDC}" destId="{71DA6790-30D2-4C95-B7A7-BBDE757B39B0}" srcOrd="1" destOrd="0" presId="urn:microsoft.com/office/officeart/2005/8/layout/radial2"/>
    <dgm:cxn modelId="{4BF8CE26-3C45-43C9-A966-42E6E2C008B9}" type="presParOf" srcId="{E8952D60-51F9-4885-99ED-6BB12491BDDE}" destId="{5F62ED47-C9DC-46F8-8C9B-26301DCABF54}" srcOrd="11" destOrd="0" presId="urn:microsoft.com/office/officeart/2005/8/layout/radial2"/>
    <dgm:cxn modelId="{7EC22C61-1180-4C25-80A6-80D0DBA43899}" type="presParOf" srcId="{E8952D60-51F9-4885-99ED-6BB12491BDDE}" destId="{73A467D8-5629-434E-8F22-A986F804698F}" srcOrd="12" destOrd="0" presId="urn:microsoft.com/office/officeart/2005/8/layout/radial2"/>
    <dgm:cxn modelId="{B06CAFFE-7EED-4F2D-A9A7-53E499E0CC85}" type="presParOf" srcId="{73A467D8-5629-434E-8F22-A986F804698F}" destId="{D2D10C41-D208-4F17-BA91-701D6C9CFF7A}" srcOrd="0" destOrd="0" presId="urn:microsoft.com/office/officeart/2005/8/layout/radial2"/>
    <dgm:cxn modelId="{73B0B319-8697-4AE9-BBA4-951149288423}" type="presParOf" srcId="{73A467D8-5629-434E-8F22-A986F804698F}" destId="{400BAABE-5117-441A-9370-B21E2BB3905D}" srcOrd="1" destOrd="0" presId="urn:microsoft.com/office/officeart/2005/8/layout/radial2"/>
    <dgm:cxn modelId="{3C0236EB-A193-418C-B356-81650417619E}" type="presParOf" srcId="{E8952D60-51F9-4885-99ED-6BB12491BDDE}" destId="{34748154-F954-42AF-A706-6CCB558F8A04}" srcOrd="13" destOrd="0" presId="urn:microsoft.com/office/officeart/2005/8/layout/radial2"/>
    <dgm:cxn modelId="{22276B88-880B-4A1C-ADFD-33000550DEEE}" type="presParOf" srcId="{E8952D60-51F9-4885-99ED-6BB12491BDDE}" destId="{32D773B6-0EA0-48FE-BCC6-BFC366526A5B}" srcOrd="14" destOrd="0" presId="urn:microsoft.com/office/officeart/2005/8/layout/radial2"/>
    <dgm:cxn modelId="{6C1C7B9A-BB69-4EA4-8822-5F7B416A6056}" type="presParOf" srcId="{32D773B6-0EA0-48FE-BCC6-BFC366526A5B}" destId="{C3BDA8BF-517C-4A5B-BCFD-D91ABB464C13}" srcOrd="0" destOrd="0" presId="urn:microsoft.com/office/officeart/2005/8/layout/radial2"/>
    <dgm:cxn modelId="{805B680A-7588-4734-B7FF-52EBF2993B27}" type="presParOf" srcId="{32D773B6-0EA0-48FE-BCC6-BFC366526A5B}" destId="{C4B7FA02-ED8A-466D-8E46-472FC175DCB1}" srcOrd="1" destOrd="0" presId="urn:microsoft.com/office/officeart/2005/8/layout/radial2"/>
    <dgm:cxn modelId="{F7B145E1-1692-4F23-B8FB-C74799B7CB96}" type="presParOf" srcId="{E8952D60-51F9-4885-99ED-6BB12491BDDE}" destId="{C74E246B-E256-4EFF-A732-D8C3AA37DE80}" srcOrd="15" destOrd="0" presId="urn:microsoft.com/office/officeart/2005/8/layout/radial2"/>
    <dgm:cxn modelId="{E1C077FE-ABB1-47BF-97B3-6297771701C7}" type="presParOf" srcId="{E8952D60-51F9-4885-99ED-6BB12491BDDE}" destId="{CDD3F956-EDB1-402B-B771-E3ECC26F8B12}" srcOrd="16" destOrd="0" presId="urn:microsoft.com/office/officeart/2005/8/layout/radial2"/>
    <dgm:cxn modelId="{D7619D65-5742-4BCC-9283-55F8D06D23E6}" type="presParOf" srcId="{CDD3F956-EDB1-402B-B771-E3ECC26F8B12}" destId="{E2C33E65-2CAD-48F2-A1B3-07CDBD863D7F}" srcOrd="0" destOrd="0" presId="urn:microsoft.com/office/officeart/2005/8/layout/radial2"/>
    <dgm:cxn modelId="{02FE7DB9-446A-4BD3-8CA5-237D3449CE9C}" type="presParOf" srcId="{CDD3F956-EDB1-402B-B771-E3ECC26F8B12}" destId="{0B316DDB-9B6A-4D5B-91AC-5BC84B0D9EFD}" srcOrd="1" destOrd="0" presId="urn:microsoft.com/office/officeart/2005/8/layout/radial2"/>
    <dgm:cxn modelId="{90F17F9B-88B3-4B23-AB15-AB9981B5FA9E}" type="presParOf" srcId="{E8952D60-51F9-4885-99ED-6BB12491BDDE}" destId="{5894ECB2-1A24-4018-AB6B-93DB953D073C}" srcOrd="17" destOrd="0" presId="urn:microsoft.com/office/officeart/2005/8/layout/radial2"/>
    <dgm:cxn modelId="{1AC5C986-05D1-43D7-B836-598208A89362}" type="presParOf" srcId="{E8952D60-51F9-4885-99ED-6BB12491BDDE}" destId="{7D56BF89-F4FE-465D-8CC1-EE99DAFA4442}" srcOrd="18" destOrd="0" presId="urn:microsoft.com/office/officeart/2005/8/layout/radial2"/>
    <dgm:cxn modelId="{09443CE8-E5CB-4441-9E9A-201B277298AC}" type="presParOf" srcId="{7D56BF89-F4FE-465D-8CC1-EE99DAFA4442}" destId="{A31CDF55-0E09-4B08-BCE8-D409BBA2E1DE}" srcOrd="0" destOrd="0" presId="urn:microsoft.com/office/officeart/2005/8/layout/radial2"/>
    <dgm:cxn modelId="{A4EE0A86-5013-4859-80F9-F19CEE1BC797}" type="presParOf" srcId="{7D56BF89-F4FE-465D-8CC1-EE99DAFA4442}" destId="{C0B71CCD-728A-4C54-8D77-476F74139AA9}" srcOrd="1" destOrd="0" presId="urn:microsoft.com/office/officeart/2005/8/layout/radial2"/>
    <dgm:cxn modelId="{193BF351-E33A-4997-BC54-35D316BC3C37}" type="presParOf" srcId="{E8952D60-51F9-4885-99ED-6BB12491BDDE}" destId="{38945C62-2A73-4748-B5C1-F3BD6B8C7DE9}" srcOrd="19" destOrd="0" presId="urn:microsoft.com/office/officeart/2005/8/layout/radial2"/>
    <dgm:cxn modelId="{6F6B40F2-D7B4-4046-92A9-E08269EBFAE7}" type="presParOf" srcId="{E8952D60-51F9-4885-99ED-6BB12491BDDE}" destId="{A72CA613-5AA6-42E8-B280-117423DA6D53}" srcOrd="20" destOrd="0" presId="urn:microsoft.com/office/officeart/2005/8/layout/radial2"/>
    <dgm:cxn modelId="{35FE9CCC-8566-44A5-AAD7-CD3E4E13F3DB}" type="presParOf" srcId="{A72CA613-5AA6-42E8-B280-117423DA6D53}" destId="{3ABFA08B-DF7E-464F-881E-20BA20AFECA9}" srcOrd="0" destOrd="0" presId="urn:microsoft.com/office/officeart/2005/8/layout/radial2"/>
    <dgm:cxn modelId="{E497CDE1-B49A-4E72-95F8-838A099116A9}" type="presParOf" srcId="{A72CA613-5AA6-42E8-B280-117423DA6D53}" destId="{213451A7-E366-489A-A7F2-E050C635CCC3}" srcOrd="1" destOrd="0" presId="urn:microsoft.com/office/officeart/2005/8/layout/radial2"/>
    <dgm:cxn modelId="{DF87CA22-EC11-4B72-8B0E-3C1C6F0A219A}" type="presParOf" srcId="{E8952D60-51F9-4885-99ED-6BB12491BDDE}" destId="{5039533C-3883-430F-A779-471D9F1BC31F}" srcOrd="21" destOrd="0" presId="urn:microsoft.com/office/officeart/2005/8/layout/radial2"/>
    <dgm:cxn modelId="{CB59793B-2D7D-474E-8AEE-BB461FE96CD6}" type="presParOf" srcId="{E8952D60-51F9-4885-99ED-6BB12491BDDE}" destId="{12917861-DEEE-4EB0-A95F-096203CE7D8C}" srcOrd="22" destOrd="0" presId="urn:microsoft.com/office/officeart/2005/8/layout/radial2"/>
    <dgm:cxn modelId="{CBBB0506-023A-416E-9989-8C31420F8CA4}" type="presParOf" srcId="{12917861-DEEE-4EB0-A95F-096203CE7D8C}" destId="{6B91C58B-5FEE-46A0-A376-B9896494DCD3}" srcOrd="0" destOrd="0" presId="urn:microsoft.com/office/officeart/2005/8/layout/radial2"/>
    <dgm:cxn modelId="{B846A5DD-FDF5-417D-96FD-DE6B844E194E}" type="presParOf" srcId="{12917861-DEEE-4EB0-A95F-096203CE7D8C}" destId="{D4543B0E-784A-4C63-B3BC-CE269B1E8CD8}" srcOrd="1" destOrd="0" presId="urn:microsoft.com/office/officeart/2005/8/layout/radial2"/>
    <dgm:cxn modelId="{6F87DEA3-DBE6-40AB-ADF8-222C1EC56891}" type="presParOf" srcId="{E8952D60-51F9-4885-99ED-6BB12491BDDE}" destId="{2EA014B9-34E5-4A45-A0F2-9C1EE7974462}" srcOrd="23" destOrd="0" presId="urn:microsoft.com/office/officeart/2005/8/layout/radial2"/>
    <dgm:cxn modelId="{08F2C3FC-1444-477D-8603-04763AD81308}" type="presParOf" srcId="{E8952D60-51F9-4885-99ED-6BB12491BDDE}" destId="{3186759D-5E4A-4B6C-A8BD-91F8F9C5A9EB}" srcOrd="24" destOrd="0" presId="urn:microsoft.com/office/officeart/2005/8/layout/radial2"/>
    <dgm:cxn modelId="{2F1E3C3C-6822-4C34-A1A4-18CF71A9A76A}" type="presParOf" srcId="{3186759D-5E4A-4B6C-A8BD-91F8F9C5A9EB}" destId="{433A4935-48AA-45A3-9B15-D858CE7AAA32}" srcOrd="0" destOrd="0" presId="urn:microsoft.com/office/officeart/2005/8/layout/radial2"/>
    <dgm:cxn modelId="{DF666D9A-4EBB-4D31-8972-82DDFB903EE4}" type="presParOf" srcId="{3186759D-5E4A-4B6C-A8BD-91F8F9C5A9EB}" destId="{B6F28F94-1902-4EB5-9C0C-0F5C78AD204B}" srcOrd="1" destOrd="0" presId="urn:microsoft.com/office/officeart/2005/8/layout/radial2"/>
    <dgm:cxn modelId="{B9B03B9B-2B48-4922-B5A1-C9CAFB48A0AB}" type="presParOf" srcId="{E8952D60-51F9-4885-99ED-6BB12491BDDE}" destId="{5D75B17E-2B28-486F-94D7-B6C04E8ACCE0}" srcOrd="25" destOrd="0" presId="urn:microsoft.com/office/officeart/2005/8/layout/radial2"/>
    <dgm:cxn modelId="{7AC46641-9D81-4D57-AD8B-E139F56BE842}" type="presParOf" srcId="{E8952D60-51F9-4885-99ED-6BB12491BDDE}" destId="{462FC2B6-E948-41DB-9710-BEF7BF13F710}" srcOrd="26" destOrd="0" presId="urn:microsoft.com/office/officeart/2005/8/layout/radial2"/>
    <dgm:cxn modelId="{C835C053-7F80-4B8D-BD42-8FA57EC1AA9F}" type="presParOf" srcId="{462FC2B6-E948-41DB-9710-BEF7BF13F710}" destId="{48946C28-28AC-4B31-93CF-7DF64D90376B}" srcOrd="0" destOrd="0" presId="urn:microsoft.com/office/officeart/2005/8/layout/radial2"/>
    <dgm:cxn modelId="{1A12B10B-EFBE-40D5-9089-D29E71BF3993}" type="presParOf" srcId="{462FC2B6-E948-41DB-9710-BEF7BF13F710}" destId="{AF8F289C-6BC0-4F3C-AA12-D4DE532506F9}" srcOrd="1" destOrd="0" presId="urn:microsoft.com/office/officeart/2005/8/layout/radial2"/>
    <dgm:cxn modelId="{D749FC95-1DA8-49D0-8F1F-C6CA960A0E8A}" type="presParOf" srcId="{E8952D60-51F9-4885-99ED-6BB12491BDDE}" destId="{F7C6393A-DE7E-45CD-BC3E-44FE9CB87224}" srcOrd="27" destOrd="0" presId="urn:microsoft.com/office/officeart/2005/8/layout/radial2"/>
    <dgm:cxn modelId="{29F6B021-B984-47AF-8165-065170FDCF49}" type="presParOf" srcId="{E8952D60-51F9-4885-99ED-6BB12491BDDE}" destId="{4ECF5A65-6808-44E9-854D-B8C9A26945D0}" srcOrd="28" destOrd="0" presId="urn:microsoft.com/office/officeart/2005/8/layout/radial2"/>
    <dgm:cxn modelId="{7EFBF3F6-C797-4FB1-86B7-52EB74843926}" type="presParOf" srcId="{4ECF5A65-6808-44E9-854D-B8C9A26945D0}" destId="{BFD2E206-69D0-498A-9534-056C67182771}" srcOrd="0" destOrd="0" presId="urn:microsoft.com/office/officeart/2005/8/layout/radial2"/>
    <dgm:cxn modelId="{691CFA51-22C0-4DAA-8519-FE20CE008993}" type="presParOf" srcId="{4ECF5A65-6808-44E9-854D-B8C9A26945D0}" destId="{DECEED78-7D28-4C0C-B286-36C6FB50D738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3226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60335" y="0"/>
            <a:ext cx="2953226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BBFD82-EA22-4299-A1CC-33F542323F9D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3106"/>
            <a:ext cx="2953226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60335" y="9433106"/>
            <a:ext cx="2953226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0FCE7E-2957-439E-B48B-3D275ABA4B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862255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3226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60335" y="0"/>
            <a:ext cx="2953226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799E14-35C6-44F1-B5B6-57B727BEB647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5513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514" y="4717415"/>
            <a:ext cx="5452110" cy="446913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3106"/>
            <a:ext cx="2953226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60335" y="9433106"/>
            <a:ext cx="2953226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629341-FD32-4553-97C8-AFE9309374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6047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30C50E-B3C0-4B53-A2D6-5DD0486516E2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2008F44-2D46-4BC8-A03B-7B30EB6FE933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435452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380799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380799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629341-FD32-4553-97C8-AFE93093742C}" type="slidenum">
              <a:rPr lang="ru-RU" smtClean="0"/>
              <a:pPr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22603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629341-FD32-4553-97C8-AFE93093742C}" type="slidenum">
              <a:rPr lang="ru-RU" smtClean="0"/>
              <a:pPr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22603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629341-FD32-4553-97C8-AFE93093742C}" type="slidenum">
              <a:rPr lang="ru-RU" smtClean="0"/>
              <a:pPr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22603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629341-FD32-4553-97C8-AFE93093742C}" type="slidenum">
              <a:rPr lang="ru-RU" smtClean="0"/>
              <a:pPr/>
              <a:t>43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22603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629341-FD32-4553-97C8-AFE93093742C}" type="slidenum">
              <a:rPr lang="ru-RU" smtClean="0"/>
              <a:pPr/>
              <a:t>44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2260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11/13/2019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28600"/>
            <a:ext cx="7391400" cy="838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724400"/>
          </a:xfrm>
        </p:spPr>
        <p:txBody>
          <a:bodyPr/>
          <a:lstStyle/>
          <a:p>
            <a:pPr lvl="0"/>
            <a:r>
              <a:rPr lang="ru-RU" noProof="0" dirty="0" smtClean="0"/>
              <a:t>Вставка таблицы</a:t>
            </a:r>
            <a:endParaRPr lang="ru-RU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A1C97D-23AA-4F95-8B91-A4170D5A932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620962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13.11.2019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14732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13.11.2019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30647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13.11.2019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22489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13.11.2019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19900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13.11.2019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51657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13.11.2019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6581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13.11.2019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9413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13.11.2019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11715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13.11.2019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4F0C65C-4DC4-4650-9921-0391EEA1C5FD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44692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13.11.2019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37292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13.11.2019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585263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11/13/2019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91580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28600"/>
            <a:ext cx="7391400" cy="838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724400"/>
          </a:xfrm>
        </p:spPr>
        <p:txBody>
          <a:bodyPr/>
          <a:lstStyle/>
          <a:p>
            <a:pPr lvl="0"/>
            <a:r>
              <a:rPr lang="ru-RU" noProof="0" dirty="0" smtClean="0"/>
              <a:t>Вставка таблицы</a:t>
            </a:r>
            <a:endParaRPr lang="ru-RU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A1C97D-23AA-4F95-8B91-A4170D5A9323}" type="slidenum">
              <a:rPr lang="en-US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9095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4F0C65C-4DC4-4650-9921-0391EEA1C5F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5D64860-D520-42B3-911F-E1F820625AEC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4F0C65C-4DC4-4650-9921-0391EEA1C5FD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  <p:sldLayoutId id="2147483759" r:id="rId12"/>
    <p:sldLayoutId id="2147483760" r:id="rId13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5D64860-D520-42B3-911F-E1F820625AEC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13.11.2019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4F0C65C-4DC4-4650-9921-0391EEA1C5FD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24133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  <p:sldLayoutId id="2147483773" r:id="rId12"/>
    <p:sldLayoutId id="2147483774" r:id="rId13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5" Type="http://schemas.openxmlformats.org/officeDocument/2006/relationships/image" Target="../media/image4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Relationship Id="rId1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7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1.xml"/><Relationship Id="rId13" Type="http://schemas.openxmlformats.org/officeDocument/2006/relationships/diagramLayout" Target="../diagrams/layout12.xml"/><Relationship Id="rId3" Type="http://schemas.openxmlformats.org/officeDocument/2006/relationships/image" Target="../media/image49.jpeg"/><Relationship Id="rId7" Type="http://schemas.openxmlformats.org/officeDocument/2006/relationships/diagramColors" Target="../diagrams/colors10.xml"/><Relationship Id="rId12" Type="http://schemas.openxmlformats.org/officeDocument/2006/relationships/diagramData" Target="../diagrams/data12.xml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10.xml"/><Relationship Id="rId11" Type="http://schemas.openxmlformats.org/officeDocument/2006/relationships/diagramColors" Target="../diagrams/colors11.xml"/><Relationship Id="rId5" Type="http://schemas.openxmlformats.org/officeDocument/2006/relationships/diagramLayout" Target="../diagrams/layout10.xml"/><Relationship Id="rId15" Type="http://schemas.openxmlformats.org/officeDocument/2006/relationships/diagramColors" Target="../diagrams/colors12.xml"/><Relationship Id="rId10" Type="http://schemas.openxmlformats.org/officeDocument/2006/relationships/diagramQuickStyle" Target="../diagrams/quickStyle11.xml"/><Relationship Id="rId4" Type="http://schemas.openxmlformats.org/officeDocument/2006/relationships/diagramData" Target="../diagrams/data10.xml"/><Relationship Id="rId9" Type="http://schemas.openxmlformats.org/officeDocument/2006/relationships/diagramLayout" Target="../diagrams/layout11.xml"/><Relationship Id="rId14" Type="http://schemas.openxmlformats.org/officeDocument/2006/relationships/diagramQuickStyle" Target="../diagrams/quickStyle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openxmlformats.org/officeDocument/2006/relationships/image" Target="../media/image53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4.xml"/><Relationship Id="rId3" Type="http://schemas.openxmlformats.org/officeDocument/2006/relationships/image" Target="../media/image55.jpeg"/><Relationship Id="rId7" Type="http://schemas.openxmlformats.org/officeDocument/2006/relationships/diagramLayout" Target="../diagrams/layout14.xml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4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Relationship Id="rId9" Type="http://schemas.openxmlformats.org/officeDocument/2006/relationships/diagramColors" Target="../diagrams/colors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64.png"/><Relationship Id="rId7" Type="http://schemas.openxmlformats.org/officeDocument/2006/relationships/image" Target="../media/image66.gif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8.xml"/><Relationship Id="rId5" Type="http://schemas.microsoft.com/office/2007/relationships/hdphoto" Target="../media/hdphoto1.wdp"/><Relationship Id="rId4" Type="http://schemas.openxmlformats.org/officeDocument/2006/relationships/image" Target="../media/image6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7" Type="http://schemas.openxmlformats.org/officeDocument/2006/relationships/diagramColors" Target="../diagrams/colors1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6.xml"/><Relationship Id="rId5" Type="http://schemas.openxmlformats.org/officeDocument/2006/relationships/diagramLayout" Target="../diagrams/layout16.xml"/><Relationship Id="rId4" Type="http://schemas.openxmlformats.org/officeDocument/2006/relationships/diagramData" Target="../diagrams/data1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emf"/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8.xml"/><Relationship Id="rId13" Type="http://schemas.openxmlformats.org/officeDocument/2006/relationships/chart" Target="../charts/chart11.xml"/><Relationship Id="rId3" Type="http://schemas.openxmlformats.org/officeDocument/2006/relationships/diagramData" Target="../diagrams/data17.xml"/><Relationship Id="rId7" Type="http://schemas.openxmlformats.org/officeDocument/2006/relationships/diagramData" Target="../diagrams/data18.xml"/><Relationship Id="rId12" Type="http://schemas.openxmlformats.org/officeDocument/2006/relationships/chart" Target="../charts/chart10.xml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7.xml"/><Relationship Id="rId11" Type="http://schemas.openxmlformats.org/officeDocument/2006/relationships/chart" Target="../charts/chart9.xml"/><Relationship Id="rId5" Type="http://schemas.openxmlformats.org/officeDocument/2006/relationships/diagramQuickStyle" Target="../diagrams/quickStyle17.xml"/><Relationship Id="rId10" Type="http://schemas.openxmlformats.org/officeDocument/2006/relationships/diagramColors" Target="../diagrams/colors18.xml"/><Relationship Id="rId4" Type="http://schemas.openxmlformats.org/officeDocument/2006/relationships/diagramLayout" Target="../diagrams/layout17.xml"/><Relationship Id="rId9" Type="http://schemas.openxmlformats.org/officeDocument/2006/relationships/diagramQuickStyle" Target="../diagrams/quickStyle18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0.xml"/><Relationship Id="rId13" Type="http://schemas.openxmlformats.org/officeDocument/2006/relationships/chart" Target="../charts/chart14.xml"/><Relationship Id="rId3" Type="http://schemas.openxmlformats.org/officeDocument/2006/relationships/diagramData" Target="../diagrams/data19.xml"/><Relationship Id="rId7" Type="http://schemas.openxmlformats.org/officeDocument/2006/relationships/diagramData" Target="../diagrams/data20.xml"/><Relationship Id="rId12" Type="http://schemas.openxmlformats.org/officeDocument/2006/relationships/chart" Target="../charts/chart13.xml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9.xml"/><Relationship Id="rId11" Type="http://schemas.openxmlformats.org/officeDocument/2006/relationships/chart" Target="../charts/chart12.xml"/><Relationship Id="rId5" Type="http://schemas.openxmlformats.org/officeDocument/2006/relationships/diagramQuickStyle" Target="../diagrams/quickStyle19.xml"/><Relationship Id="rId10" Type="http://schemas.openxmlformats.org/officeDocument/2006/relationships/diagramColors" Target="../diagrams/colors20.xml"/><Relationship Id="rId4" Type="http://schemas.openxmlformats.org/officeDocument/2006/relationships/diagramLayout" Target="../diagrams/layout19.xml"/><Relationship Id="rId9" Type="http://schemas.openxmlformats.org/officeDocument/2006/relationships/diagramQuickStyle" Target="../diagrams/quickStyle20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2.xml"/><Relationship Id="rId13" Type="http://schemas.openxmlformats.org/officeDocument/2006/relationships/image" Target="../media/image76.png"/><Relationship Id="rId3" Type="http://schemas.openxmlformats.org/officeDocument/2006/relationships/diagramLayout" Target="../diagrams/layout21.xml"/><Relationship Id="rId7" Type="http://schemas.openxmlformats.org/officeDocument/2006/relationships/diagramLayout" Target="../diagrams/layout22.xml"/><Relationship Id="rId12" Type="http://schemas.openxmlformats.org/officeDocument/2006/relationships/chart" Target="../charts/chart17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2.xml"/><Relationship Id="rId11" Type="http://schemas.openxmlformats.org/officeDocument/2006/relationships/chart" Target="../charts/chart16.xml"/><Relationship Id="rId5" Type="http://schemas.openxmlformats.org/officeDocument/2006/relationships/diagramColors" Target="../diagrams/colors21.xml"/><Relationship Id="rId10" Type="http://schemas.openxmlformats.org/officeDocument/2006/relationships/chart" Target="../charts/chart15.xml"/><Relationship Id="rId4" Type="http://schemas.openxmlformats.org/officeDocument/2006/relationships/diagramQuickStyle" Target="../diagrams/quickStyle21.xml"/><Relationship Id="rId9" Type="http://schemas.openxmlformats.org/officeDocument/2006/relationships/diagramColors" Target="../diagrams/colors2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0.jpeg"/><Relationship Id="rId4" Type="http://schemas.openxmlformats.org/officeDocument/2006/relationships/image" Target="../media/image79.gif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jpeg"/><Relationship Id="rId3" Type="http://schemas.openxmlformats.org/officeDocument/2006/relationships/image" Target="../media/image82.jpeg"/><Relationship Id="rId7" Type="http://schemas.openxmlformats.org/officeDocument/2006/relationships/image" Target="../media/image86.jpeg"/><Relationship Id="rId12" Type="http://schemas.openxmlformats.org/officeDocument/2006/relationships/image" Target="../media/image80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jpeg"/><Relationship Id="rId11" Type="http://schemas.openxmlformats.org/officeDocument/2006/relationships/image" Target="../media/image90.png"/><Relationship Id="rId5" Type="http://schemas.openxmlformats.org/officeDocument/2006/relationships/image" Target="../media/image84.jpeg"/><Relationship Id="rId10" Type="http://schemas.openxmlformats.org/officeDocument/2006/relationships/image" Target="../media/image89.jpeg"/><Relationship Id="rId4" Type="http://schemas.openxmlformats.org/officeDocument/2006/relationships/image" Target="../media/image83.jpeg"/><Relationship Id="rId9" Type="http://schemas.openxmlformats.org/officeDocument/2006/relationships/image" Target="../media/image88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4.xml"/><Relationship Id="rId13" Type="http://schemas.openxmlformats.org/officeDocument/2006/relationships/chart" Target="../charts/chart20.xml"/><Relationship Id="rId3" Type="http://schemas.openxmlformats.org/officeDocument/2006/relationships/diagramData" Target="../diagrams/data23.xml"/><Relationship Id="rId7" Type="http://schemas.openxmlformats.org/officeDocument/2006/relationships/diagramData" Target="../diagrams/data24.xml"/><Relationship Id="rId12" Type="http://schemas.openxmlformats.org/officeDocument/2006/relationships/chart" Target="../charts/chart19.xml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3.xml"/><Relationship Id="rId11" Type="http://schemas.openxmlformats.org/officeDocument/2006/relationships/chart" Target="../charts/chart18.xml"/><Relationship Id="rId5" Type="http://schemas.openxmlformats.org/officeDocument/2006/relationships/diagramQuickStyle" Target="../diagrams/quickStyle23.xml"/><Relationship Id="rId10" Type="http://schemas.openxmlformats.org/officeDocument/2006/relationships/diagramColors" Target="../diagrams/colors24.xml"/><Relationship Id="rId4" Type="http://schemas.openxmlformats.org/officeDocument/2006/relationships/diagramLayout" Target="../diagrams/layout23.xml"/><Relationship Id="rId9" Type="http://schemas.openxmlformats.org/officeDocument/2006/relationships/diagramQuickStyle" Target="../diagrams/quickStyle2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3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4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6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8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5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5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7" Type="http://schemas.openxmlformats.org/officeDocument/2006/relationships/hyperlink" Target="http://minfin.kalmregion.ru/index.php?option=com_content&amp;view=article&amp;id=14&amp;Itemid=17" TargetMode="External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minfin.kalmregion.ru/" TargetMode="External"/><Relationship Id="rId5" Type="http://schemas.openxmlformats.org/officeDocument/2006/relationships/hyperlink" Target="mailto:org@minfinrk.ru" TargetMode="External"/><Relationship Id="rId4" Type="http://schemas.openxmlformats.org/officeDocument/2006/relationships/hyperlink" Target="mailto:ufp@minfinrk.ru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86322"/>
            <a:ext cx="7772400" cy="85725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475DC9"/>
                </a:solidFill>
                <a:latin typeface="Times New Roman" pitchFamily="18" charset="0"/>
                <a:cs typeface="Times New Roman" pitchFamily="18" charset="0"/>
              </a:rPr>
              <a:t>Бюджет для граждан</a:t>
            </a:r>
            <a:endParaRPr lang="ru-RU" dirty="0">
              <a:solidFill>
                <a:srgbClr val="475DC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4414" y="5786454"/>
            <a:ext cx="6400800" cy="500066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к проекту закона Республики Калмыкия «О республиканском бюджете на 2020 год и на плановый период 2021 и 2022 годов»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2976" y="142852"/>
            <a:ext cx="742952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3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финансов Республики Калмыкия</a:t>
            </a:r>
            <a:endParaRPr lang="ru-RU" sz="23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66" name="Picture 2" descr="http://minfin.kalmregion.ru/images/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42852"/>
            <a:ext cx="720912" cy="785794"/>
          </a:xfrm>
          <a:prstGeom prst="rect">
            <a:avLst/>
          </a:prstGeom>
          <a:noFill/>
        </p:spPr>
      </p:pic>
      <p:pic>
        <p:nvPicPr>
          <p:cNvPr id="7" name="Рисунок 6" descr="calculator_balancesheet-budge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14480" y="1071546"/>
            <a:ext cx="5643602" cy="3761017"/>
          </a:xfrm>
          <a:prstGeom prst="rect">
            <a:avLst/>
          </a:prstGeom>
        </p:spPr>
      </p:pic>
      <p:pic>
        <p:nvPicPr>
          <p:cNvPr id="8" name="Рисунок 7" descr="Budget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0214" y="1071546"/>
            <a:ext cx="5792134" cy="38576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Схема 9"/>
          <p:cNvGraphicFramePr/>
          <p:nvPr/>
        </p:nvGraphicFramePr>
        <p:xfrm>
          <a:off x="0" y="1071546"/>
          <a:ext cx="9144000" cy="5786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C:\Users\Kokldanov-NA\Downloads\74418025.jp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335117" y="0"/>
            <a:ext cx="1329998" cy="102971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428992" y="142852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ГЛОССАРИЙ</a:t>
            </a:r>
            <a:endParaRPr lang="ru-RU" sz="28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0" y="1071546"/>
          <a:ext cx="9144000" cy="5786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5" name="Группа 4"/>
          <p:cNvGrpSpPr/>
          <p:nvPr/>
        </p:nvGrpSpPr>
        <p:grpSpPr>
          <a:xfrm>
            <a:off x="1235511" y="5572140"/>
            <a:ext cx="7908489" cy="1112084"/>
            <a:chOff x="1234886" y="3075679"/>
            <a:chExt cx="7908489" cy="1112084"/>
          </a:xfrm>
        </p:grpSpPr>
        <p:sp>
          <p:nvSpPr>
            <p:cNvPr id="6" name="Прямоугольник с двумя скругленными соседними углами 5"/>
            <p:cNvSpPr/>
            <p:nvPr/>
          </p:nvSpPr>
          <p:spPr>
            <a:xfrm rot="5400000">
              <a:off x="4633089" y="-322524"/>
              <a:ext cx="1112084" cy="7908489"/>
            </a:xfrm>
            <a:prstGeom prst="round2SameRect">
              <a:avLst/>
            </a:prstGeom>
            <a:solidFill>
              <a:srgbClr val="D5DBE3">
                <a:alpha val="89804"/>
              </a:srgbClr>
            </a:solidFill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Прямоугольник 6"/>
            <p:cNvSpPr/>
            <p:nvPr/>
          </p:nvSpPr>
          <p:spPr>
            <a:xfrm>
              <a:off x="1234887" y="3129966"/>
              <a:ext cx="7854202" cy="100351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960" tIns="30480" rIns="60960" bIns="30480" numCol="1" spcCol="1270" anchor="ctr" anchorCtr="0">
              <a:noAutofit/>
            </a:bodyPr>
            <a:lstStyle/>
            <a:p>
              <a:pPr algn="just">
                <a:buFont typeface="Arial" pitchFamily="34" charset="0"/>
                <a:buChar char="•"/>
              </a:pPr>
              <a:r>
                <a:rPr lang="ru-RU" b="1" spc="-25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 </a:t>
              </a:r>
              <a:r>
                <a:rPr lang="ru-RU" sz="1600" b="1" spc="-25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Участники бюджетного процесса  - </a:t>
              </a:r>
              <a:r>
                <a:rPr lang="ru-RU" sz="1600" spc="-25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с</a:t>
              </a:r>
              <a:r>
                <a:rPr lang="ru-RU" sz="1600" spc="-5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убъекты, осуществляющие </a:t>
              </a:r>
              <a:r>
                <a:rPr lang="ru-RU" sz="1600" spc="-10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деятельность </a:t>
              </a:r>
              <a:r>
                <a:rPr lang="ru-RU" sz="1600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по </a:t>
              </a:r>
              <a:r>
                <a:rPr lang="ru-RU" sz="1600" spc="-5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составлению и рассмотрению проектов </a:t>
              </a:r>
              <a:r>
                <a:rPr lang="ru-RU" sz="1600" spc="-15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бюджетов,  </a:t>
              </a:r>
              <a:r>
                <a:rPr lang="ru-RU" sz="1600" spc="-5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утверждению и исполнению </a:t>
              </a:r>
              <a:r>
                <a:rPr lang="ru-RU" sz="1600" spc="-15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бюджетов, </a:t>
              </a:r>
              <a:r>
                <a:rPr lang="ru-RU" sz="1600" spc="-10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контролю </a:t>
              </a:r>
              <a:r>
                <a:rPr lang="ru-RU" sz="1600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за </a:t>
              </a:r>
              <a:r>
                <a:rPr lang="ru-RU" sz="1600" spc="-5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их исполнением, осуществлению </a:t>
              </a:r>
              <a:r>
                <a:rPr lang="ru-RU" sz="1600" spc="-15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бюджетного  </a:t>
              </a:r>
              <a:r>
                <a:rPr lang="ru-RU" sz="1600" spc="-10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учета, </a:t>
              </a:r>
              <a:r>
                <a:rPr lang="ru-RU" sz="1600" spc="-5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составлению, внешней проверке, рассмотрению и утверждению </a:t>
              </a:r>
              <a:r>
                <a:rPr lang="ru-RU" sz="1600" spc="-15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бюджетной</a:t>
              </a:r>
              <a:r>
                <a:rPr lang="ru-RU" sz="1600" spc="200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 </a:t>
              </a:r>
              <a:r>
                <a:rPr lang="ru-RU" sz="1600" spc="-10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отчетности.</a:t>
              </a:r>
              <a:endParaRPr lang="ru-RU" sz="1600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cs typeface="Calibri"/>
              </a:endParaRPr>
            </a:p>
          </p:txBody>
        </p:sp>
      </p:grpSp>
      <p:pic>
        <p:nvPicPr>
          <p:cNvPr id="8" name="Picture 2" descr="C:\Users\Kokldanov-NA\Downloads\74418025.jp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335117" y="0"/>
            <a:ext cx="1329998" cy="102971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428992" y="142852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ГЛОССАРИЙ</a:t>
            </a:r>
            <a:endParaRPr lang="ru-RU" sz="28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Kokldanov-NA\Downloads\33070296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858017" y="5274957"/>
            <a:ext cx="2285984" cy="152303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-321471"/>
            <a:ext cx="8143932" cy="64294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Доходы республиканского бюджета формируются за счет: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571612"/>
            <a:ext cx="4000528" cy="2643206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Поступления от уплаты налогов, установленных Налоговым кодексом РФ:</a:t>
            </a:r>
            <a:endParaRPr lang="ru-RU" b="1" dirty="0" smtClean="0"/>
          </a:p>
          <a:p>
            <a:pPr marL="0" indent="0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Налог на прибыль </a:t>
            </a:r>
            <a:endParaRPr lang="ru-RU" b="1" dirty="0" smtClean="0"/>
          </a:p>
          <a:p>
            <a:pPr marL="0" indent="0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Налог на доходы физических лиц</a:t>
            </a:r>
          </a:p>
          <a:p>
            <a:pPr marL="0" indent="0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Акцизы по подакцизным товарам (продукции), производимым на территории Российской Федерации</a:t>
            </a:r>
          </a:p>
          <a:p>
            <a:pPr marL="0" indent="0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Налоги на имущество </a:t>
            </a:r>
          </a:p>
          <a:p>
            <a:pPr marL="0" indent="0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Налоги на совокупный доход </a:t>
            </a:r>
          </a:p>
          <a:p>
            <a:pPr marL="0" indent="0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Государственная пошлина</a:t>
            </a:r>
          </a:p>
          <a:p>
            <a:pPr marL="0" indent="0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Прочие налоговые доходы</a:t>
            </a:r>
            <a:endParaRPr lang="ru-RU" b="1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000100" y="5214950"/>
            <a:ext cx="628654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5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Поступления от других бюджетов (межбюджетные трансферты):</a:t>
            </a:r>
            <a:endParaRPr lang="ru-RU" sz="1500" b="1" dirty="0" smtClean="0"/>
          </a:p>
          <a:p>
            <a:pPr lvl="0">
              <a:buFont typeface="Arial" pitchFamily="34" charset="0"/>
              <a:buChar char="•"/>
            </a:pPr>
            <a:r>
              <a:rPr lang="ru-RU" sz="15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Дотации</a:t>
            </a:r>
            <a:endParaRPr lang="ru-RU" sz="1500" b="1" dirty="0" smtClean="0"/>
          </a:p>
          <a:p>
            <a:pPr lvl="0">
              <a:buFont typeface="Arial" pitchFamily="34" charset="0"/>
              <a:buChar char="•"/>
            </a:pPr>
            <a:r>
              <a:rPr lang="ru-RU" sz="15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Субсидии</a:t>
            </a:r>
          </a:p>
          <a:p>
            <a:pPr lvl="0">
              <a:buFont typeface="Arial" pitchFamily="34" charset="0"/>
              <a:buChar char="•"/>
            </a:pPr>
            <a:r>
              <a:rPr lang="ru-RU" sz="15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Субвенции</a:t>
            </a:r>
          </a:p>
          <a:p>
            <a:pPr lvl="0">
              <a:buFont typeface="Arial" pitchFamily="34" charset="0"/>
              <a:buChar char="•"/>
            </a:pPr>
            <a:r>
              <a:rPr lang="ru-RU" sz="15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Иные межбюджетные трансферты</a:t>
            </a:r>
            <a:endParaRPr lang="ru-RU" sz="15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072066" y="1571612"/>
            <a:ext cx="3786214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5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Поступления от уплаты других сборов, установленных законодательством РФ, а также штрафов за нарушение законодательства:</a:t>
            </a:r>
            <a:endParaRPr lang="ru-RU" sz="1500" b="1" dirty="0" smtClean="0"/>
          </a:p>
          <a:p>
            <a:pPr lvl="0">
              <a:buFont typeface="Arial" pitchFamily="34" charset="0"/>
              <a:buChar char="•"/>
            </a:pPr>
            <a:r>
              <a:rPr lang="ru-RU" sz="15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Доходы от использования имущества, находящегося в государственной или муниципальной собственности</a:t>
            </a:r>
            <a:endParaRPr lang="ru-RU" sz="1500" b="1" dirty="0" smtClean="0"/>
          </a:p>
          <a:p>
            <a:pPr lvl="0">
              <a:buFont typeface="Arial" pitchFamily="34" charset="0"/>
              <a:buChar char="•"/>
            </a:pPr>
            <a:r>
              <a:rPr lang="ru-RU" sz="15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Доходы от продажи имущества</a:t>
            </a:r>
          </a:p>
          <a:p>
            <a:pPr lvl="0">
              <a:buFont typeface="Arial" pitchFamily="34" charset="0"/>
              <a:buChar char="•"/>
            </a:pPr>
            <a:r>
              <a:rPr lang="ru-RU" sz="15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Доходы от платных услуг, оказываемых казёнными учреждениями</a:t>
            </a:r>
          </a:p>
          <a:p>
            <a:pPr lvl="0">
              <a:buFont typeface="Arial" pitchFamily="34" charset="0"/>
              <a:buChar char="•"/>
            </a:pPr>
            <a:r>
              <a:rPr lang="ru-RU" sz="15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Плата за негативное воздействие на окружающею среду</a:t>
            </a:r>
          </a:p>
          <a:p>
            <a:pPr lvl="0">
              <a:buFont typeface="Arial" pitchFamily="34" charset="0"/>
              <a:buChar char="•"/>
            </a:pPr>
            <a:r>
              <a:rPr lang="ru-RU" sz="15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Платежи за пользование недрами</a:t>
            </a:r>
          </a:p>
          <a:p>
            <a:pPr lvl="0">
              <a:buFont typeface="Arial" pitchFamily="34" charset="0"/>
              <a:buChar char="•"/>
            </a:pPr>
            <a:r>
              <a:rPr lang="ru-RU" sz="15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Штрафы, санкции и возмещение ущерба</a:t>
            </a:r>
          </a:p>
          <a:p>
            <a:pPr lvl="0">
              <a:buFont typeface="Arial" pitchFamily="34" charset="0"/>
              <a:buChar char="•"/>
            </a:pPr>
            <a:r>
              <a:rPr lang="ru-RU" sz="15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Прочие неналоговые доходы</a:t>
            </a:r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85786" y="4500570"/>
            <a:ext cx="881999" cy="881999"/>
          </a:xfrm>
          <a:prstGeom prst="rect">
            <a:avLst/>
          </a:prstGeom>
          <a:blipFill rotWithShape="0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Прямоугольник 8"/>
          <p:cNvSpPr/>
          <p:nvPr/>
        </p:nvSpPr>
        <p:spPr>
          <a:xfrm>
            <a:off x="4857752" y="857232"/>
            <a:ext cx="881999" cy="881999"/>
          </a:xfrm>
          <a:prstGeom prst="rect">
            <a:avLst/>
          </a:prstGeom>
          <a:blipFill rotWithShape="0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Прямоугольник 9"/>
          <p:cNvSpPr/>
          <p:nvPr/>
        </p:nvSpPr>
        <p:spPr>
          <a:xfrm>
            <a:off x="500034" y="785794"/>
            <a:ext cx="881999" cy="881999"/>
          </a:xfrm>
          <a:prstGeom prst="rect">
            <a:avLst/>
          </a:prstGeom>
          <a:blipFill rotWithShape="0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TextBox 11"/>
          <p:cNvSpPr txBox="1"/>
          <p:nvPr/>
        </p:nvSpPr>
        <p:spPr>
          <a:xfrm>
            <a:off x="1428728" y="1071546"/>
            <a:ext cx="2286016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Налоговых доходов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5786446" y="1071546"/>
            <a:ext cx="2714644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Неналоговых доходов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643042" y="4786322"/>
            <a:ext cx="3286148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Безвозмездных поступлений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-1500230" y="1000108"/>
          <a:ext cx="9144000" cy="5857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071934" y="857232"/>
            <a:ext cx="3401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Общегосударственные вопросы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4876" y="1571612"/>
            <a:ext cx="3071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Национальная безопасность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57686" y="1214422"/>
            <a:ext cx="25683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Национальная оборона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72066" y="2071678"/>
            <a:ext cx="28130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Национальная экономика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57753" y="2500306"/>
            <a:ext cx="4286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Жилищно-коммунальное хозяйство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57818" y="3000372"/>
            <a:ext cx="30066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Охрана окружающей среды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29256" y="3500438"/>
            <a:ext cx="1519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Образование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57818" y="4000504"/>
            <a:ext cx="287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Культура, кинематография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57818" y="4500570"/>
            <a:ext cx="19793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Здравоохранение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14942" y="4929198"/>
            <a:ext cx="2381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Социальная политика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00628" y="5357826"/>
            <a:ext cx="30916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Физическая культура и спорт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86314" y="5715016"/>
            <a:ext cx="34751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Средства массовой информации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00562" y="6143644"/>
            <a:ext cx="4127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Обслуживание государственного долга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14810" y="6488668"/>
            <a:ext cx="3124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Межбюджетные трансферты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57158" y="3500438"/>
            <a:ext cx="157163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Расходы бюджета</a:t>
            </a:r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285852" y="0"/>
            <a:ext cx="69633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Разделы классификации расходов бюджетов</a:t>
            </a:r>
          </a:p>
          <a:p>
            <a:endParaRPr lang="ru-RU" sz="24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142844" y="1071546"/>
            <a:ext cx="221454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Каждый из разделов классификации имеет перечень подразделов, которые отражают основные направления реализации соответствующей функции</a:t>
            </a:r>
          </a:p>
          <a:p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214282" y="5143512"/>
            <a:ext cx="207167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b="0" i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Полный перечень разделов и подразделов классификации расходов бюджетов приведен в статье 21 Бюджетного кодекса Российской Федерации</a:t>
            </a:r>
            <a:endParaRPr lang="ru-RU" sz="1400" i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6072"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357298"/>
            <a:ext cx="6715139" cy="506059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929718" cy="642918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Республика Калмыкия - субъект Российской Федерации в составе Южного федерального округа</a:t>
            </a:r>
          </a:p>
        </p:txBody>
      </p:sp>
      <p:sp>
        <p:nvSpPr>
          <p:cNvPr id="7172" name="TextBox 7"/>
          <p:cNvSpPr txBox="1">
            <a:spLocks noChangeArrowheads="1"/>
          </p:cNvSpPr>
          <p:nvPr/>
        </p:nvSpPr>
        <p:spPr bwMode="auto">
          <a:xfrm>
            <a:off x="6215074" y="1357298"/>
            <a:ext cx="2714644" cy="30777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Территория - 74,7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тыс. км. </a:t>
            </a:r>
            <a:r>
              <a:rPr lang="ru-RU" sz="1400" b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3" name="TextBox 8"/>
          <p:cNvSpPr txBox="1">
            <a:spLocks noChangeArrowheads="1"/>
          </p:cNvSpPr>
          <p:nvPr/>
        </p:nvSpPr>
        <p:spPr bwMode="auto">
          <a:xfrm>
            <a:off x="6215074" y="3929066"/>
            <a:ext cx="2714644" cy="1200329"/>
          </a:xfrm>
          <a:prstGeom prst="rect">
            <a:avLst/>
          </a:prstGeom>
          <a:solidFill>
            <a:srgbClr val="C3D1DD">
              <a:alpha val="59000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Население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– 272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 тыс.чел. (на начало 2019 г.)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b="0" dirty="0">
                <a:latin typeface="Times New Roman" pitchFamily="18" charset="0"/>
                <a:cs typeface="Times New Roman" pitchFamily="18" charset="0"/>
              </a:rPr>
              <a:t>в том числе:</a:t>
            </a:r>
          </a:p>
          <a:p>
            <a:pPr>
              <a:buFont typeface="Wingdings" pitchFamily="2" charset="2"/>
              <a:buChar char="q"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Городское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1200" dirty="0" smtClean="0"/>
              <a:t>124</a:t>
            </a:r>
            <a:r>
              <a:rPr lang="en-US" sz="1200" dirty="0" smtClean="0"/>
              <a:t>,</a:t>
            </a:r>
            <a:r>
              <a:rPr lang="ru-RU" sz="1200" dirty="0" smtClean="0"/>
              <a:t>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тыс. чел</a:t>
            </a:r>
            <a:r>
              <a:rPr lang="ru-RU" sz="1200" b="0" dirty="0">
                <a:latin typeface="Times New Roman" pitchFamily="18" charset="0"/>
                <a:cs typeface="Times New Roman" pitchFamily="18" charset="0"/>
              </a:rPr>
              <a:t>. (</a:t>
            </a:r>
            <a:r>
              <a:rPr lang="ru-RU" sz="1200" b="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1200" b="0" dirty="0" smtClean="0">
                <a:latin typeface="Times New Roman" pitchFamily="18" charset="0"/>
                <a:cs typeface="Times New Roman" pitchFamily="18" charset="0"/>
              </a:rPr>
              <a:t>5,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0" dirty="0">
                <a:latin typeface="Times New Roman" pitchFamily="18" charset="0"/>
                <a:cs typeface="Times New Roman" pitchFamily="18" charset="0"/>
              </a:rPr>
              <a:t>%)</a:t>
            </a:r>
          </a:p>
          <a:p>
            <a:pPr>
              <a:buFont typeface="Wingdings" pitchFamily="2" charset="2"/>
              <a:buChar char="q"/>
            </a:pPr>
            <a:r>
              <a:rPr lang="ru-RU" sz="1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Сельское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148</a:t>
            </a:r>
            <a:r>
              <a:rPr lang="ru-RU" sz="1200" dirty="0" smtClean="0"/>
              <a:t>,4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тыс.чел</a:t>
            </a:r>
            <a:r>
              <a:rPr lang="ru-RU" sz="1200" b="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0" dirty="0" smtClean="0">
                <a:latin typeface="Times New Roman" pitchFamily="18" charset="0"/>
                <a:cs typeface="Times New Roman" pitchFamily="18" charset="0"/>
              </a:rPr>
              <a:t>(5</a:t>
            </a:r>
            <a:r>
              <a:rPr lang="en-US" sz="1200" b="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00" b="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0" dirty="0">
                <a:latin typeface="Times New Roman" pitchFamily="18" charset="0"/>
                <a:cs typeface="Times New Roman" pitchFamily="18" charset="0"/>
              </a:rPr>
              <a:t>%)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4" name="TextBox 9"/>
          <p:cNvSpPr txBox="1">
            <a:spLocks noChangeArrowheads="1"/>
          </p:cNvSpPr>
          <p:nvPr/>
        </p:nvSpPr>
        <p:spPr bwMode="auto">
          <a:xfrm>
            <a:off x="6215074" y="1857364"/>
            <a:ext cx="2714644" cy="1892826"/>
          </a:xfrm>
          <a:prstGeom prst="rect">
            <a:avLst/>
          </a:prstGeom>
          <a:solidFill>
            <a:srgbClr val="C3D1DD">
              <a:alpha val="48000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Столица</a:t>
            </a: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b="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400" b="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Элиста</a:t>
            </a:r>
          </a:p>
          <a:p>
            <a:pPr algn="r"/>
            <a:endParaRPr lang="ru-RU" sz="500" b="1" i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Граничит:</a:t>
            </a:r>
          </a:p>
          <a:p>
            <a:pPr algn="r"/>
            <a:r>
              <a:rPr lang="ru-RU" sz="1200" b="0" i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0" i="1" dirty="0">
                <a:latin typeface="Times New Roman" pitchFamily="18" charset="0"/>
                <a:cs typeface="Times New Roman" pitchFamily="18" charset="0"/>
              </a:rPr>
              <a:t>юге с Республикой </a:t>
            </a:r>
            <a:r>
              <a:rPr lang="ru-RU" sz="1200" b="0" i="1" dirty="0" smtClean="0">
                <a:latin typeface="Times New Roman" pitchFamily="18" charset="0"/>
                <a:cs typeface="Times New Roman" pitchFamily="18" charset="0"/>
              </a:rPr>
              <a:t> Дагестан</a:t>
            </a:r>
            <a:r>
              <a:rPr lang="ru-RU" sz="1200" b="0" i="1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r"/>
            <a:r>
              <a:rPr lang="ru-RU" sz="1200" b="0" i="1" dirty="0">
                <a:latin typeface="Times New Roman" pitchFamily="18" charset="0"/>
                <a:cs typeface="Times New Roman" pitchFamily="18" charset="0"/>
              </a:rPr>
              <a:t>на юго-западе - со Ставропольским краем,</a:t>
            </a:r>
          </a:p>
          <a:p>
            <a:pPr algn="r"/>
            <a:r>
              <a:rPr lang="ru-RU" sz="1200" b="0" i="1" dirty="0">
                <a:latin typeface="Times New Roman" pitchFamily="18" charset="0"/>
                <a:cs typeface="Times New Roman" pitchFamily="18" charset="0"/>
              </a:rPr>
              <a:t>на западе - с Ростовской областью,</a:t>
            </a:r>
          </a:p>
          <a:p>
            <a:pPr algn="r"/>
            <a:r>
              <a:rPr lang="ru-RU" sz="1200" b="0" i="1" dirty="0">
                <a:latin typeface="Times New Roman" pitchFamily="18" charset="0"/>
                <a:cs typeface="Times New Roman" pitchFamily="18" charset="0"/>
              </a:rPr>
              <a:t>на северо-западе -с Волгоградской,</a:t>
            </a:r>
          </a:p>
          <a:p>
            <a:pPr algn="r"/>
            <a:r>
              <a:rPr lang="ru-RU" sz="1200" b="0" i="1" dirty="0">
                <a:latin typeface="Times New Roman" pitchFamily="18" charset="0"/>
                <a:cs typeface="Times New Roman" pitchFamily="18" charset="0"/>
              </a:rPr>
              <a:t>на востоке -с Астраханской </a:t>
            </a:r>
            <a:r>
              <a:rPr lang="ru-RU" sz="1200" b="0" i="1" dirty="0" smtClean="0">
                <a:latin typeface="Times New Roman" pitchFamily="18" charset="0"/>
                <a:cs typeface="Times New Roman" pitchFamily="18" charset="0"/>
              </a:rPr>
              <a:t>областями</a:t>
            </a:r>
            <a:endParaRPr lang="ru-RU" sz="1200" b="0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5736706"/>
              </p:ext>
            </p:extLst>
          </p:nvPr>
        </p:nvGraphicFramePr>
        <p:xfrm>
          <a:off x="0" y="600756"/>
          <a:ext cx="3286116" cy="4714475"/>
        </p:xfrm>
        <a:graphic>
          <a:graphicData uri="http://schemas.openxmlformats.org/drawingml/2006/table">
            <a:tbl>
              <a:tblPr firstRow="1" firstCol="1" bandRow="1">
                <a:tableStyleId>{68D230F3-CF80-4859-8CE7-A43EE81993B5}</a:tableStyleId>
              </a:tblPr>
              <a:tblGrid>
                <a:gridCol w="1604830"/>
                <a:gridCol w="752592"/>
                <a:gridCol w="928694"/>
              </a:tblGrid>
              <a:tr h="612248">
                <a:tc>
                  <a:txBody>
                    <a:bodyPr/>
                    <a:lstStyle/>
                    <a:p>
                      <a:pPr marL="0" indent="0" algn="ctr">
                        <a:tabLst>
                          <a:tab pos="1074738" algn="l"/>
                        </a:tabLst>
                      </a:pPr>
                      <a:r>
                        <a:rPr lang="ru-RU" sz="9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Наименование муниципального</a:t>
                      </a:r>
                      <a:r>
                        <a:rPr lang="ru-RU" sz="9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образования</a:t>
                      </a:r>
                      <a:endParaRPr lang="ru-RU" sz="9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Площадь, </a:t>
                      </a:r>
                    </a:p>
                    <a:p>
                      <a:pPr algn="ctr"/>
                      <a:r>
                        <a:rPr lang="ru-RU" sz="9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тыс. км </a:t>
                      </a:r>
                      <a:r>
                        <a:rPr lang="ru-RU" sz="900" baseline="30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</a:t>
                      </a:r>
                      <a:endParaRPr lang="ru-RU" sz="900" b="1" baseline="300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Численность населения, тыс.чел.</a:t>
                      </a:r>
                      <a:endParaRPr lang="ru-RU" sz="9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>
                        <a:alpha val="66000"/>
                      </a:srgbClr>
                    </a:solidFill>
                  </a:tcPr>
                </a:tc>
              </a:tr>
              <a:tr h="371936">
                <a:tc>
                  <a:txBody>
                    <a:bodyPr/>
                    <a:lstStyle/>
                    <a:p>
                      <a:pPr marL="0" indent="0" algn="l">
                        <a:tabLst/>
                      </a:pPr>
                      <a:r>
                        <a:rPr lang="ru-RU" sz="1050" u="none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1. г. Элиста</a:t>
                      </a:r>
                      <a:endParaRPr lang="ru-RU" sz="1050" b="1" i="1" u="none" baseline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0,4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107,2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</a:tr>
              <a:tr h="284588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2. </a:t>
                      </a:r>
                      <a:r>
                        <a:rPr lang="ru-RU" sz="1050" u="none" strike="noStrike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Городовиковский</a:t>
                      </a:r>
                      <a:endParaRPr lang="ru-RU" sz="1050" b="1" i="1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1,1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r>
                        <a:rPr lang="en-US" sz="1200" u="none" strike="noStrike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</a:t>
                      </a:r>
                      <a:r>
                        <a:rPr lang="ru-RU" sz="1200" u="none" strike="noStrike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,3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</a:tr>
              <a:tr h="284588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3. </a:t>
                      </a:r>
                      <a:r>
                        <a:rPr lang="ru-RU" sz="1050" u="none" strike="noStrike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Ики-Бурульский</a:t>
                      </a:r>
                      <a:endParaRPr lang="ru-RU" sz="1050" b="1" i="1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6,4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10,0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</a:tr>
              <a:tr h="284588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4. </a:t>
                      </a:r>
                      <a:r>
                        <a:rPr lang="ru-RU" sz="1050" u="none" strike="noStrike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Кетченеровский</a:t>
                      </a:r>
                      <a:endParaRPr lang="ru-RU" sz="1050" b="1" i="1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6,5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9,4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</a:tr>
              <a:tr h="284588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5. </a:t>
                      </a:r>
                      <a:r>
                        <a:rPr lang="ru-RU" sz="1050" u="none" strike="noStrike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Лаганский</a:t>
                      </a:r>
                      <a:endParaRPr lang="ru-RU" sz="1050" b="1" i="1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4,7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r>
                        <a:rPr lang="en-US" sz="1200" u="none" strike="noStrike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</a:t>
                      </a:r>
                      <a:r>
                        <a:rPr lang="ru-RU" sz="1200" u="none" strike="noStrike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,1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</a:tr>
              <a:tr h="3152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6. </a:t>
                      </a:r>
                      <a:r>
                        <a:rPr lang="ru-RU" sz="1050" u="none" strike="noStrike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Малодербетовский</a:t>
                      </a:r>
                      <a:endParaRPr lang="ru-RU" sz="1050" b="1" i="1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3,6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9,7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</a:tr>
              <a:tr h="284588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7. Октябрьский</a:t>
                      </a:r>
                      <a:endParaRPr lang="ru-RU" sz="1050" b="1" i="1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3,7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8,2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</a:tr>
              <a:tr h="284588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8. </a:t>
                      </a:r>
                      <a:r>
                        <a:rPr lang="ru-RU" sz="1050" u="none" strike="noStrike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Приютненский</a:t>
                      </a:r>
                      <a:endParaRPr lang="ru-RU" sz="1050" b="1" i="1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3,1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r>
                        <a:rPr lang="en-US" sz="1200" u="none" strike="noStrike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0,</a:t>
                      </a:r>
                      <a:r>
                        <a:rPr lang="ru-RU" sz="1200" u="none" strike="noStrike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</a:tr>
              <a:tr h="284588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9. </a:t>
                      </a:r>
                      <a:r>
                        <a:rPr lang="ru-RU" sz="1050" u="none" strike="noStrike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Сарпинский</a:t>
                      </a:r>
                      <a:endParaRPr lang="ru-RU" sz="1050" b="1" i="1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3,7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11,8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</a:tr>
              <a:tr h="284588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10. Целинный</a:t>
                      </a:r>
                      <a:endParaRPr lang="ru-RU" sz="1050" b="1" i="1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5,3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20,4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</a:tr>
              <a:tr h="284588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11. Черноземельский</a:t>
                      </a:r>
                      <a:endParaRPr lang="ru-RU" sz="1050" b="1" i="1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14,0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12,3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</a:tr>
              <a:tr h="284588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12. </a:t>
                      </a:r>
                      <a:r>
                        <a:rPr lang="ru-RU" sz="1050" u="none" strike="noStrike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Юстинский</a:t>
                      </a:r>
                      <a:endParaRPr lang="ru-RU" sz="1050" b="1" i="1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8,0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+mn-cs"/>
                        </a:rPr>
                        <a:t>9,9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</a:tr>
              <a:tr h="284588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13. </a:t>
                      </a:r>
                      <a:r>
                        <a:rPr lang="ru-RU" sz="1050" u="none" strike="noStrike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Яшалтинский</a:t>
                      </a:r>
                      <a:endParaRPr lang="ru-RU" sz="1050" b="1" i="1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2,4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15,1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</a:tr>
              <a:tr h="284588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14. </a:t>
                      </a:r>
                      <a:r>
                        <a:rPr lang="ru-RU" sz="1050" u="none" strike="noStrike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Яшкульский</a:t>
                      </a:r>
                      <a:endParaRPr lang="ru-RU" sz="1050" b="1" i="1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11,8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14,9</a:t>
                      </a:r>
                      <a:endParaRPr lang="ru-RU" sz="1200" b="1" i="1" u="none" strike="noStrike" baseline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3D1DD">
                        <a:alpha val="66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7237" name="TextBox 12"/>
          <p:cNvSpPr txBox="1">
            <a:spLocks noChangeArrowheads="1"/>
          </p:cNvSpPr>
          <p:nvPr/>
        </p:nvSpPr>
        <p:spPr bwMode="auto">
          <a:xfrm>
            <a:off x="285720" y="5357826"/>
            <a:ext cx="464343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В состав республики входят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1200" b="0" dirty="0">
                <a:latin typeface="Times New Roman" pitchFamily="18" charset="0"/>
                <a:cs typeface="Times New Roman" pitchFamily="18" charset="0"/>
              </a:rPr>
              <a:t> 1 городской округ – г. Элиста</a:t>
            </a:r>
          </a:p>
          <a:p>
            <a:pPr>
              <a:buFont typeface="Wingdings" pitchFamily="2" charset="2"/>
              <a:buChar char="q"/>
            </a:pPr>
            <a:r>
              <a:rPr lang="ru-RU" sz="1200" b="0" dirty="0">
                <a:latin typeface="Times New Roman" pitchFamily="18" charset="0"/>
                <a:cs typeface="Times New Roman" pitchFamily="18" charset="0"/>
              </a:rPr>
              <a:t> 2 городских поселения – г. </a:t>
            </a:r>
            <a:r>
              <a:rPr lang="ru-RU" sz="1200" b="0" dirty="0" err="1">
                <a:latin typeface="Times New Roman" pitchFamily="18" charset="0"/>
                <a:cs typeface="Times New Roman" pitchFamily="18" charset="0"/>
              </a:rPr>
              <a:t>Городовиковск</a:t>
            </a:r>
            <a:r>
              <a:rPr lang="ru-RU" sz="1200" b="0" dirty="0">
                <a:latin typeface="Times New Roman" pitchFamily="18" charset="0"/>
                <a:cs typeface="Times New Roman" pitchFamily="18" charset="0"/>
              </a:rPr>
              <a:t>, г. </a:t>
            </a:r>
            <a:r>
              <a:rPr lang="ru-RU" sz="1200" b="0" dirty="0" err="1">
                <a:latin typeface="Times New Roman" pitchFamily="18" charset="0"/>
                <a:cs typeface="Times New Roman" pitchFamily="18" charset="0"/>
              </a:rPr>
              <a:t>Лагань</a:t>
            </a:r>
            <a:endParaRPr lang="ru-RU" sz="1200" b="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1200" b="0" dirty="0">
                <a:latin typeface="Times New Roman" pitchFamily="18" charset="0"/>
                <a:cs typeface="Times New Roman" pitchFamily="18" charset="0"/>
              </a:rPr>
              <a:t> 13 муниципальных районов</a:t>
            </a:r>
          </a:p>
          <a:p>
            <a:pPr>
              <a:buFont typeface="Wingdings" pitchFamily="2" charset="2"/>
              <a:buChar char="q"/>
            </a:pPr>
            <a:r>
              <a:rPr lang="ru-RU" sz="1200" b="0" dirty="0">
                <a:latin typeface="Times New Roman" pitchFamily="18" charset="0"/>
                <a:cs typeface="Times New Roman" pitchFamily="18" charset="0"/>
              </a:rPr>
              <a:t> 111 </a:t>
            </a:r>
            <a:r>
              <a:rPr lang="ru-RU" sz="1200" b="0" dirty="0" smtClean="0">
                <a:latin typeface="Times New Roman" pitchFamily="18" charset="0"/>
                <a:cs typeface="Times New Roman" pitchFamily="18" charset="0"/>
              </a:rPr>
              <a:t>сельских населенных пункт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ов</a:t>
            </a:r>
            <a:endParaRPr lang="ru-RU" sz="1200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003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55000"/>
                    </a14:imgEffect>
                    <a14:imgEffect>
                      <a14:brightnessContrast contrast="3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771" y="1067940"/>
            <a:ext cx="9036495" cy="57159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 Box 18"/>
          <p:cNvSpPr txBox="1">
            <a:spLocks noChangeArrowheads="1"/>
          </p:cNvSpPr>
          <p:nvPr/>
        </p:nvSpPr>
        <p:spPr bwMode="gray">
          <a:xfrm>
            <a:off x="683568" y="1875433"/>
            <a:ext cx="3520628" cy="707886"/>
          </a:xfrm>
          <a:prstGeom prst="rect">
            <a:avLst/>
          </a:prstGeom>
          <a:ln/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2000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Консолидированный бюджет Республики Калмыкия</a:t>
            </a:r>
            <a:endParaRPr lang="ru-RU" sz="20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 Box 18"/>
          <p:cNvSpPr txBox="1">
            <a:spLocks noChangeArrowheads="1"/>
          </p:cNvSpPr>
          <p:nvPr/>
        </p:nvSpPr>
        <p:spPr bwMode="gray">
          <a:xfrm>
            <a:off x="5080000" y="1784995"/>
            <a:ext cx="3813175" cy="923925"/>
          </a:xfrm>
          <a:prstGeom prst="rect">
            <a:avLst/>
          </a:prstGeom>
          <a:ln/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 территориального фонда обязательного медицинского фонда Республики Калмыкия  </a:t>
            </a:r>
            <a:endParaRPr lang="ru-RU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165" name="Прямая со стрелкой 48"/>
          <p:cNvCxnSpPr>
            <a:cxnSpLocks noChangeShapeType="1"/>
          </p:cNvCxnSpPr>
          <p:nvPr/>
        </p:nvCxnSpPr>
        <p:spPr bwMode="auto">
          <a:xfrm flipH="1">
            <a:off x="1659484" y="2709664"/>
            <a:ext cx="176212" cy="431304"/>
          </a:xfrm>
          <a:prstGeom prst="straightConnector1">
            <a:avLst/>
          </a:prstGeom>
          <a:ln>
            <a:headEnd/>
            <a:tailEnd type="arrow" w="med" len="med"/>
          </a:ln>
          <a:ex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166" name="Прямая со стрелкой 49"/>
          <p:cNvCxnSpPr>
            <a:cxnSpLocks noChangeShapeType="1"/>
          </p:cNvCxnSpPr>
          <p:nvPr/>
        </p:nvCxnSpPr>
        <p:spPr bwMode="auto">
          <a:xfrm>
            <a:off x="3707904" y="2708077"/>
            <a:ext cx="141288" cy="432891"/>
          </a:xfrm>
          <a:prstGeom prst="straightConnector1">
            <a:avLst/>
          </a:prstGeom>
          <a:ln>
            <a:headEnd/>
            <a:tailEnd type="arrow" w="med" len="med"/>
          </a:ln>
          <a:extLst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61" name="Text Box 18"/>
          <p:cNvSpPr txBox="1">
            <a:spLocks noChangeArrowheads="1"/>
          </p:cNvSpPr>
          <p:nvPr/>
        </p:nvSpPr>
        <p:spPr bwMode="gray">
          <a:xfrm>
            <a:off x="323528" y="3202583"/>
            <a:ext cx="2511425" cy="646112"/>
          </a:xfrm>
          <a:prstGeom prst="rect">
            <a:avLst/>
          </a:prstGeom>
          <a:ln/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Республиканский бюджет</a:t>
            </a:r>
            <a:endParaRPr lang="ru-RU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Text Box 18"/>
          <p:cNvSpPr txBox="1">
            <a:spLocks noChangeArrowheads="1"/>
          </p:cNvSpPr>
          <p:nvPr/>
        </p:nvSpPr>
        <p:spPr bwMode="gray">
          <a:xfrm>
            <a:off x="2987353" y="3200995"/>
            <a:ext cx="2008188" cy="646331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Муниципальные</a:t>
            </a:r>
          </a:p>
          <a:p>
            <a:pPr algn="ctr" eaLnBrk="1" hangingPunct="1">
              <a:defRPr/>
            </a:pPr>
            <a:r>
              <a:rPr lang="ru-RU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бюджеты</a:t>
            </a:r>
            <a:endParaRPr lang="ru-RU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172" name="Прямая со стрелкой 65"/>
          <p:cNvCxnSpPr>
            <a:cxnSpLocks noChangeShapeType="1"/>
          </p:cNvCxnSpPr>
          <p:nvPr/>
        </p:nvCxnSpPr>
        <p:spPr bwMode="auto">
          <a:xfrm>
            <a:off x="4059578" y="4509994"/>
            <a:ext cx="0" cy="989015"/>
          </a:xfrm>
          <a:prstGeom prst="straightConnector1">
            <a:avLst/>
          </a:prstGeom>
          <a:ln>
            <a:headEnd/>
            <a:tailEnd type="arrow" w="med" len="med"/>
          </a:ln>
          <a:extLst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6173" name="Прямая со стрелкой 66"/>
          <p:cNvCxnSpPr>
            <a:cxnSpLocks noChangeShapeType="1"/>
          </p:cNvCxnSpPr>
          <p:nvPr/>
        </p:nvCxnSpPr>
        <p:spPr bwMode="auto">
          <a:xfrm>
            <a:off x="4995541" y="4221088"/>
            <a:ext cx="1904528" cy="1160467"/>
          </a:xfrm>
          <a:prstGeom prst="straightConnector1">
            <a:avLst/>
          </a:prstGeom>
          <a:ln>
            <a:headEnd/>
            <a:tailEnd type="arrow" w="med" len="med"/>
          </a:ln>
          <a:extLst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6174" name="Прямая со стрелкой 71"/>
          <p:cNvCxnSpPr>
            <a:cxnSpLocks noChangeShapeType="1"/>
          </p:cNvCxnSpPr>
          <p:nvPr/>
        </p:nvCxnSpPr>
        <p:spPr bwMode="auto">
          <a:xfrm flipH="1">
            <a:off x="1556601" y="4221088"/>
            <a:ext cx="1616543" cy="1096304"/>
          </a:xfrm>
          <a:prstGeom prst="straightConnector1">
            <a:avLst/>
          </a:prstGeom>
          <a:ln>
            <a:headEnd/>
            <a:tailEnd type="arrow" w="med" len="med"/>
          </a:ln>
          <a:extLst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75" name="Text Box 18"/>
          <p:cNvSpPr txBox="1">
            <a:spLocks noChangeArrowheads="1"/>
          </p:cNvSpPr>
          <p:nvPr/>
        </p:nvSpPr>
        <p:spPr bwMode="gray">
          <a:xfrm>
            <a:off x="3173144" y="5597369"/>
            <a:ext cx="2299295" cy="800219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endParaRPr lang="ru-RU" sz="500" i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 бюджет городского округа</a:t>
            </a:r>
          </a:p>
          <a:p>
            <a:pPr algn="ctr" eaLnBrk="1" hangingPunct="1">
              <a:defRPr/>
            </a:pPr>
            <a:endParaRPr lang="ru-RU" sz="5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Text Box 18"/>
          <p:cNvSpPr txBox="1">
            <a:spLocks noChangeArrowheads="1"/>
          </p:cNvSpPr>
          <p:nvPr/>
        </p:nvSpPr>
        <p:spPr bwMode="gray">
          <a:xfrm>
            <a:off x="547687" y="5499009"/>
            <a:ext cx="2008188" cy="923330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13 бюджетов муниципальных районов</a:t>
            </a:r>
            <a:endParaRPr lang="ru-RU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Text Box 18"/>
          <p:cNvSpPr txBox="1">
            <a:spLocks noChangeArrowheads="1"/>
          </p:cNvSpPr>
          <p:nvPr/>
        </p:nvSpPr>
        <p:spPr bwMode="gray">
          <a:xfrm>
            <a:off x="6380360" y="5474258"/>
            <a:ext cx="2368104" cy="923330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 бюджета городских и 111 сельских поселений</a:t>
            </a:r>
            <a:endParaRPr lang="ru-RU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071538" y="0"/>
            <a:ext cx="72618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Бюджетная система Республики Калмыкия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Двойная стрелка влево/вправо 16"/>
          <p:cNvSpPr/>
          <p:nvPr/>
        </p:nvSpPr>
        <p:spPr>
          <a:xfrm>
            <a:off x="4286248" y="1928802"/>
            <a:ext cx="714348" cy="484632"/>
          </a:xfrm>
          <a:prstGeom prst="leftRightArrow">
            <a:avLst/>
          </a:prstGeom>
          <a:noFill/>
          <a:ln w="508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Левая фигурная скобка 17"/>
          <p:cNvSpPr/>
          <p:nvPr/>
        </p:nvSpPr>
        <p:spPr>
          <a:xfrm rot="5400000">
            <a:off x="4321967" y="-2964701"/>
            <a:ext cx="500066" cy="7858180"/>
          </a:xfrm>
          <a:prstGeom prst="leftBrace">
            <a:avLst/>
          </a:prstGeom>
          <a:ln w="412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1223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Kokldanov-NA\Downloads\181356859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3000372"/>
            <a:ext cx="2667018" cy="2143140"/>
          </a:xfrm>
          <a:prstGeom prst="rect">
            <a:avLst/>
          </a:prstGeom>
          <a:noFill/>
        </p:spPr>
      </p:pic>
      <p:sp>
        <p:nvSpPr>
          <p:cNvPr id="3" name="object 3"/>
          <p:cNvSpPr/>
          <p:nvPr/>
        </p:nvSpPr>
        <p:spPr>
          <a:xfrm>
            <a:off x="6721475" y="1097533"/>
            <a:ext cx="2027555" cy="917575"/>
          </a:xfrm>
          <a:custGeom>
            <a:avLst/>
            <a:gdLst/>
            <a:ahLst/>
            <a:cxnLst/>
            <a:rect l="l" t="t" r="r" b="b"/>
            <a:pathLst>
              <a:path w="2027554" h="917575">
                <a:moveTo>
                  <a:pt x="364108" y="0"/>
                </a:moveTo>
                <a:lnTo>
                  <a:pt x="641350" y="0"/>
                </a:lnTo>
                <a:lnTo>
                  <a:pt x="1057021" y="0"/>
                </a:lnTo>
                <a:lnTo>
                  <a:pt x="2027047" y="0"/>
                </a:lnTo>
                <a:lnTo>
                  <a:pt x="2027047" y="384810"/>
                </a:lnTo>
                <a:lnTo>
                  <a:pt x="2027047" y="549782"/>
                </a:lnTo>
                <a:lnTo>
                  <a:pt x="2027047" y="659764"/>
                </a:lnTo>
                <a:lnTo>
                  <a:pt x="1057021" y="659764"/>
                </a:lnTo>
                <a:lnTo>
                  <a:pt x="0" y="917575"/>
                </a:lnTo>
                <a:lnTo>
                  <a:pt x="641350" y="659764"/>
                </a:lnTo>
                <a:lnTo>
                  <a:pt x="364108" y="659764"/>
                </a:lnTo>
                <a:lnTo>
                  <a:pt x="364108" y="549782"/>
                </a:lnTo>
                <a:lnTo>
                  <a:pt x="364108" y="384810"/>
                </a:lnTo>
                <a:lnTo>
                  <a:pt x="364108" y="0"/>
                </a:lnTo>
                <a:close/>
              </a:path>
            </a:pathLst>
          </a:custGeom>
          <a:solidFill>
            <a:srgbClr val="92D050">
              <a:alpha val="64000"/>
            </a:srgbClr>
          </a:solidFill>
          <a:ln w="12700">
            <a:solidFill>
              <a:srgbClr val="9BBA58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003291" y="1071547"/>
            <a:ext cx="1780032" cy="34882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143500" y="1484375"/>
            <a:ext cx="1466088" cy="108508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269484" y="1521078"/>
            <a:ext cx="1216025" cy="9988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</a:pPr>
            <a:r>
              <a:rPr sz="1600" b="1" spc="-30" dirty="0">
                <a:latin typeface="Calibri"/>
                <a:cs typeface="Calibri"/>
              </a:rPr>
              <a:t>У</a:t>
            </a:r>
            <a:r>
              <a:rPr sz="1600" b="1" spc="-5" dirty="0">
                <a:latin typeface="Calibri"/>
                <a:cs typeface="Calibri"/>
              </a:rPr>
              <a:t>тве</a:t>
            </a:r>
            <a:r>
              <a:rPr sz="1600" b="1" spc="-20" dirty="0">
                <a:latin typeface="Calibri"/>
                <a:cs typeface="Calibri"/>
              </a:rPr>
              <a:t>р</a:t>
            </a:r>
            <a:r>
              <a:rPr sz="1600" b="1" spc="-5" dirty="0">
                <a:latin typeface="Calibri"/>
                <a:cs typeface="Calibri"/>
              </a:rPr>
              <a:t>ж</a:t>
            </a:r>
            <a:r>
              <a:rPr sz="1600" b="1" spc="-25" dirty="0">
                <a:latin typeface="Calibri"/>
                <a:cs typeface="Calibri"/>
              </a:rPr>
              <a:t>д</a:t>
            </a:r>
            <a:r>
              <a:rPr sz="1600" b="1" spc="-5" dirty="0">
                <a:latin typeface="Calibri"/>
                <a:cs typeface="Calibri"/>
              </a:rPr>
              <a:t>е</a:t>
            </a:r>
            <a:r>
              <a:rPr sz="1600" b="1" dirty="0">
                <a:latin typeface="Calibri"/>
                <a:cs typeface="Calibri"/>
              </a:rPr>
              <a:t>н</a:t>
            </a:r>
            <a:r>
              <a:rPr sz="1600" b="1" spc="-5" dirty="0">
                <a:latin typeface="Calibri"/>
                <a:cs typeface="Calibri"/>
              </a:rPr>
              <a:t>ие  </a:t>
            </a:r>
            <a:r>
              <a:rPr sz="1600" b="1" spc="-15" dirty="0">
                <a:latin typeface="Calibri"/>
                <a:cs typeface="Calibri"/>
              </a:rPr>
              <a:t>бюджета  </a:t>
            </a:r>
            <a:r>
              <a:rPr sz="1600" b="1" spc="-10" dirty="0">
                <a:latin typeface="Calibri"/>
                <a:cs typeface="Calibri"/>
              </a:rPr>
              <a:t>очередного  </a:t>
            </a:r>
            <a:r>
              <a:rPr sz="1600" b="1" spc="-20" dirty="0">
                <a:latin typeface="Calibri"/>
                <a:cs typeface="Calibri"/>
              </a:rPr>
              <a:t>года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512052" y="4671059"/>
            <a:ext cx="1363979" cy="135331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731507" y="2979420"/>
            <a:ext cx="1780031" cy="348234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6983730" y="3510533"/>
            <a:ext cx="1237615" cy="7543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-1905" algn="ctr">
              <a:lnSpc>
                <a:spcPct val="100000"/>
              </a:lnSpc>
            </a:pPr>
            <a:r>
              <a:rPr sz="1600" b="1" spc="-5" dirty="0">
                <a:latin typeface="Calibri"/>
                <a:cs typeface="Calibri"/>
              </a:rPr>
              <a:t>Исполнение  </a:t>
            </a:r>
            <a:r>
              <a:rPr sz="1600" b="1" spc="-15" dirty="0">
                <a:latin typeface="Calibri"/>
                <a:cs typeface="Calibri"/>
              </a:rPr>
              <a:t>бюджета </a:t>
            </a:r>
            <a:r>
              <a:rPr sz="1600" b="1" spc="-5" dirty="0">
                <a:latin typeface="Calibri"/>
                <a:cs typeface="Calibri"/>
              </a:rPr>
              <a:t>в  </a:t>
            </a:r>
            <a:r>
              <a:rPr sz="1600" b="1" spc="-10" dirty="0">
                <a:latin typeface="Calibri"/>
                <a:cs typeface="Calibri"/>
              </a:rPr>
              <a:t>текущем</a:t>
            </a:r>
            <a:r>
              <a:rPr sz="1600" b="1" spc="-80" dirty="0">
                <a:latin typeface="Calibri"/>
                <a:cs typeface="Calibri"/>
              </a:rPr>
              <a:t> </a:t>
            </a:r>
            <a:r>
              <a:rPr sz="1600" b="1" spc="-25" dirty="0">
                <a:latin typeface="Calibri"/>
                <a:cs typeface="Calibri"/>
              </a:rPr>
              <a:t>году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5013959" y="4966715"/>
            <a:ext cx="1780032" cy="189128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5270753" y="5297042"/>
            <a:ext cx="1224915" cy="13023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Фор</a:t>
            </a:r>
            <a:r>
              <a:rPr sz="1400" b="1" spc="-10" dirty="0">
                <a:latin typeface="Calibri"/>
                <a:cs typeface="Calibri"/>
              </a:rPr>
              <a:t>м</a:t>
            </a:r>
            <a:r>
              <a:rPr sz="1400" b="1" dirty="0">
                <a:latin typeface="Calibri"/>
                <a:cs typeface="Calibri"/>
              </a:rPr>
              <a:t>иров</a:t>
            </a:r>
            <a:r>
              <a:rPr sz="1400" b="1" spc="-10" dirty="0">
                <a:latin typeface="Calibri"/>
                <a:cs typeface="Calibri"/>
              </a:rPr>
              <a:t>ан</a:t>
            </a:r>
            <a:r>
              <a:rPr sz="1400" b="1" dirty="0">
                <a:latin typeface="Calibri"/>
                <a:cs typeface="Calibri"/>
              </a:rPr>
              <a:t>ие  отчета об  </a:t>
            </a:r>
            <a:r>
              <a:rPr sz="1400" b="1" spc="-5" dirty="0">
                <a:latin typeface="Calibri"/>
                <a:cs typeface="Calibri"/>
              </a:rPr>
              <a:t>исполнении  </a:t>
            </a:r>
            <a:r>
              <a:rPr sz="1400" b="1" spc="-10" dirty="0">
                <a:latin typeface="Calibri"/>
                <a:cs typeface="Calibri"/>
              </a:rPr>
              <a:t>бюджета  предыдущего  </a:t>
            </a:r>
            <a:r>
              <a:rPr sz="1400" b="1" spc="-15" dirty="0">
                <a:latin typeface="Calibri"/>
                <a:cs typeface="Calibri"/>
              </a:rPr>
              <a:t>года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505455" y="4945379"/>
            <a:ext cx="1780032" cy="191261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2838957" y="5247004"/>
            <a:ext cx="1104265" cy="13023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indent="-635" algn="ctr">
              <a:lnSpc>
                <a:spcPct val="100000"/>
              </a:lnSpc>
            </a:pPr>
            <a:r>
              <a:rPr sz="1400" b="1" spc="-5" dirty="0">
                <a:latin typeface="Calibri"/>
                <a:cs typeface="Calibri"/>
              </a:rPr>
              <a:t>Утверждение  </a:t>
            </a:r>
            <a:r>
              <a:rPr sz="1400" b="1" dirty="0">
                <a:latin typeface="Calibri"/>
                <a:cs typeface="Calibri"/>
              </a:rPr>
              <a:t>отчета об  </a:t>
            </a:r>
            <a:r>
              <a:rPr sz="1400" b="1" spc="-5" dirty="0">
                <a:latin typeface="Calibri"/>
                <a:cs typeface="Calibri"/>
              </a:rPr>
              <a:t>исполнении  </a:t>
            </a:r>
            <a:r>
              <a:rPr sz="1400" b="1" spc="-10" dirty="0">
                <a:latin typeface="Calibri"/>
                <a:cs typeface="Calibri"/>
              </a:rPr>
              <a:t>бюджета  </a:t>
            </a:r>
            <a:r>
              <a:rPr sz="1400" b="1" dirty="0">
                <a:latin typeface="Calibri"/>
                <a:cs typeface="Calibri"/>
              </a:rPr>
              <a:t>пр</a:t>
            </a:r>
            <a:r>
              <a:rPr sz="1400" b="1" spc="-20" dirty="0">
                <a:latin typeface="Calibri"/>
                <a:cs typeface="Calibri"/>
              </a:rPr>
              <a:t>е</a:t>
            </a:r>
            <a:r>
              <a:rPr sz="1400" b="1" dirty="0">
                <a:latin typeface="Calibri"/>
                <a:cs typeface="Calibri"/>
              </a:rPr>
              <a:t>д</a:t>
            </a:r>
            <a:r>
              <a:rPr sz="1400" b="1" spc="-5" dirty="0">
                <a:latin typeface="Calibri"/>
                <a:cs typeface="Calibri"/>
              </a:rPr>
              <a:t>ы</a:t>
            </a:r>
            <a:r>
              <a:rPr sz="1400" b="1" spc="-30" dirty="0">
                <a:latin typeface="Calibri"/>
                <a:cs typeface="Calibri"/>
              </a:rPr>
              <a:t>д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spc="-20" dirty="0">
                <a:latin typeface="Calibri"/>
                <a:cs typeface="Calibri"/>
              </a:rPr>
              <a:t>щ</a:t>
            </a:r>
            <a:r>
              <a:rPr sz="1400" b="1" dirty="0">
                <a:latin typeface="Calibri"/>
                <a:cs typeface="Calibri"/>
              </a:rPr>
              <a:t>е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  </a:t>
            </a:r>
            <a:r>
              <a:rPr sz="1400" b="1" spc="-15" dirty="0">
                <a:latin typeface="Calibri"/>
                <a:cs typeface="Calibri"/>
              </a:rPr>
              <a:t>года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827532" y="3025139"/>
            <a:ext cx="1778508" cy="348081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1125423" y="3372992"/>
            <a:ext cx="1140460" cy="12420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</a:pPr>
            <a:r>
              <a:rPr sz="1600" b="1" spc="-5" dirty="0">
                <a:latin typeface="Calibri"/>
                <a:cs typeface="Calibri"/>
              </a:rPr>
              <a:t>Соста</a:t>
            </a:r>
            <a:r>
              <a:rPr sz="1600" b="1" spc="-15" dirty="0">
                <a:latin typeface="Calibri"/>
                <a:cs typeface="Calibri"/>
              </a:rPr>
              <a:t>в</a:t>
            </a:r>
            <a:r>
              <a:rPr sz="1600" b="1" spc="-5" dirty="0">
                <a:latin typeface="Calibri"/>
                <a:cs typeface="Calibri"/>
              </a:rPr>
              <a:t>ле</a:t>
            </a:r>
            <a:r>
              <a:rPr sz="1600" b="1" dirty="0">
                <a:latin typeface="Calibri"/>
                <a:cs typeface="Calibri"/>
              </a:rPr>
              <a:t>н</a:t>
            </a:r>
            <a:r>
              <a:rPr sz="1600" b="1" spc="-5" dirty="0">
                <a:latin typeface="Calibri"/>
                <a:cs typeface="Calibri"/>
              </a:rPr>
              <a:t>ие  проекта  </a:t>
            </a:r>
            <a:r>
              <a:rPr sz="1600" b="1" spc="-15" dirty="0">
                <a:latin typeface="Calibri"/>
                <a:cs typeface="Calibri"/>
              </a:rPr>
              <a:t>бюджета  </a:t>
            </a:r>
            <a:r>
              <a:rPr sz="1600" b="1" spc="-10" dirty="0">
                <a:latin typeface="Calibri"/>
                <a:cs typeface="Calibri"/>
              </a:rPr>
              <a:t>очередного  </a:t>
            </a:r>
            <a:r>
              <a:rPr sz="1600" b="1" spc="-20" dirty="0">
                <a:latin typeface="Calibri"/>
                <a:cs typeface="Calibri"/>
              </a:rPr>
              <a:t>года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2500298" y="1071546"/>
            <a:ext cx="1780032" cy="348233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2726563" y="1460753"/>
            <a:ext cx="1271905" cy="12426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</a:pPr>
            <a:r>
              <a:rPr sz="1600" b="1" spc="-5" dirty="0">
                <a:latin typeface="Calibri"/>
                <a:cs typeface="Calibri"/>
              </a:rPr>
              <a:t>Ра</a:t>
            </a:r>
            <a:r>
              <a:rPr sz="1600" b="1" spc="-15" dirty="0">
                <a:latin typeface="Calibri"/>
                <a:cs typeface="Calibri"/>
              </a:rPr>
              <a:t>с</a:t>
            </a:r>
            <a:r>
              <a:rPr sz="1600" b="1" spc="-5" dirty="0">
                <a:latin typeface="Calibri"/>
                <a:cs typeface="Calibri"/>
              </a:rPr>
              <a:t>смот</a:t>
            </a:r>
            <a:r>
              <a:rPr sz="1600" b="1" spc="-15" dirty="0">
                <a:latin typeface="Calibri"/>
                <a:cs typeface="Calibri"/>
              </a:rPr>
              <a:t>р</a:t>
            </a:r>
            <a:r>
              <a:rPr sz="1600" b="1" spc="-5" dirty="0">
                <a:latin typeface="Calibri"/>
                <a:cs typeface="Calibri"/>
              </a:rPr>
              <a:t>е</a:t>
            </a:r>
            <a:r>
              <a:rPr sz="1600" b="1" dirty="0">
                <a:latin typeface="Calibri"/>
                <a:cs typeface="Calibri"/>
              </a:rPr>
              <a:t>н</a:t>
            </a:r>
            <a:r>
              <a:rPr sz="1600" b="1" spc="-5" dirty="0">
                <a:latin typeface="Calibri"/>
                <a:cs typeface="Calibri"/>
              </a:rPr>
              <a:t>ие  проекта  </a:t>
            </a:r>
            <a:r>
              <a:rPr sz="1600" b="1" spc="-15" dirty="0">
                <a:latin typeface="Calibri"/>
                <a:cs typeface="Calibri"/>
              </a:rPr>
              <a:t>бюджета  </a:t>
            </a:r>
            <a:r>
              <a:rPr sz="1600" b="1" spc="-10" dirty="0">
                <a:latin typeface="Calibri"/>
                <a:cs typeface="Calibri"/>
              </a:rPr>
              <a:t>очередного  </a:t>
            </a:r>
            <a:r>
              <a:rPr sz="1600" b="1" spc="-20" dirty="0">
                <a:latin typeface="Calibri"/>
                <a:cs typeface="Calibri"/>
              </a:rPr>
              <a:t>года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1399032" y="4678679"/>
            <a:ext cx="1107947" cy="1411224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322832" y="1850135"/>
            <a:ext cx="1380744" cy="1222248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656831" y="1801367"/>
            <a:ext cx="1152144" cy="1403603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104132" y="1098803"/>
            <a:ext cx="1078991" cy="790956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064508" y="5929882"/>
            <a:ext cx="1109472" cy="886968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7208646" y="1079246"/>
            <a:ext cx="1474470" cy="662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indent="1905" algn="ctr">
              <a:lnSpc>
                <a:spcPct val="100000"/>
              </a:lnSpc>
            </a:pPr>
            <a:r>
              <a:rPr sz="1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Законодательные</a:t>
            </a:r>
            <a:r>
              <a:rPr sz="1400" b="1" spc="-1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, </a:t>
            </a:r>
            <a:r>
              <a:rPr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пр</a:t>
            </a:r>
            <a:r>
              <a:rPr sz="1400" b="1" spc="-2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400" b="1" spc="-15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став</a:t>
            </a:r>
            <a:r>
              <a:rPr sz="1400" b="1" spc="-15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</a:t>
            </a:r>
            <a:r>
              <a:rPr sz="1400" b="1" spc="-1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400" b="1" spc="-25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400" b="1" spc="-1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</a:t>
            </a:r>
            <a:r>
              <a:rPr sz="1400" b="1" spc="-15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ь</a:t>
            </a:r>
            <a:r>
              <a:rPr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ные  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органы</a:t>
            </a:r>
            <a:r>
              <a:rPr sz="1400" b="1" spc="-114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власти</a:t>
            </a:r>
            <a:endParaRPr sz="1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285720" y="5786454"/>
            <a:ext cx="2209800" cy="800735"/>
          </a:xfrm>
          <a:custGeom>
            <a:avLst/>
            <a:gdLst/>
            <a:ahLst/>
            <a:cxnLst/>
            <a:rect l="l" t="t" r="r" b="b"/>
            <a:pathLst>
              <a:path w="2209800" h="800734">
                <a:moveTo>
                  <a:pt x="0" y="140728"/>
                </a:moveTo>
                <a:lnTo>
                  <a:pt x="969962" y="140728"/>
                </a:lnTo>
                <a:lnTo>
                  <a:pt x="1385633" y="140728"/>
                </a:lnTo>
                <a:lnTo>
                  <a:pt x="1662874" y="140728"/>
                </a:lnTo>
                <a:lnTo>
                  <a:pt x="1662874" y="250697"/>
                </a:lnTo>
                <a:lnTo>
                  <a:pt x="2209736" y="0"/>
                </a:lnTo>
                <a:lnTo>
                  <a:pt x="1662874" y="415632"/>
                </a:lnTo>
                <a:lnTo>
                  <a:pt x="1662874" y="800506"/>
                </a:lnTo>
                <a:lnTo>
                  <a:pt x="1385633" y="800506"/>
                </a:lnTo>
                <a:lnTo>
                  <a:pt x="969962" y="800506"/>
                </a:lnTo>
                <a:lnTo>
                  <a:pt x="0" y="800506"/>
                </a:lnTo>
                <a:lnTo>
                  <a:pt x="0" y="415632"/>
                </a:lnTo>
                <a:lnTo>
                  <a:pt x="0" y="250697"/>
                </a:lnTo>
                <a:lnTo>
                  <a:pt x="0" y="140728"/>
                </a:lnTo>
                <a:close/>
              </a:path>
            </a:pathLst>
          </a:custGeom>
          <a:solidFill>
            <a:srgbClr val="4F81BD">
              <a:alpha val="38000"/>
            </a:srgbClr>
          </a:solidFill>
          <a:ln w="12700">
            <a:solidFill>
              <a:srgbClr val="375F92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428596" y="5929330"/>
            <a:ext cx="1474470" cy="662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1905" algn="ctr">
              <a:lnSpc>
                <a:spcPct val="100000"/>
              </a:lnSpc>
            </a:pPr>
            <a:r>
              <a:rPr sz="1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Законодательные</a:t>
            </a:r>
            <a:r>
              <a:rPr sz="1400" b="1" spc="-1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, </a:t>
            </a:r>
            <a:r>
              <a:rPr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пр</a:t>
            </a:r>
            <a:r>
              <a:rPr sz="1400" b="1" spc="-2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400" b="1" spc="-15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став</a:t>
            </a:r>
            <a:r>
              <a:rPr sz="1400" b="1" spc="-15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</a:t>
            </a:r>
            <a:r>
              <a:rPr sz="1400" b="1" spc="-1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400" b="1" spc="-25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400" b="1" spc="-1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</a:t>
            </a:r>
            <a:r>
              <a:rPr sz="1400" b="1" spc="-15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ь</a:t>
            </a:r>
            <a:r>
              <a:rPr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ные  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органы</a:t>
            </a:r>
            <a:r>
              <a:rPr sz="1400" b="1" spc="-114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власти</a:t>
            </a:r>
            <a:endParaRPr sz="1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371005" y="1150111"/>
            <a:ext cx="2125345" cy="765175"/>
          </a:xfrm>
          <a:custGeom>
            <a:avLst/>
            <a:gdLst/>
            <a:ahLst/>
            <a:cxnLst/>
            <a:rect l="l" t="t" r="r" b="b"/>
            <a:pathLst>
              <a:path w="2125345" h="765175">
                <a:moveTo>
                  <a:pt x="0" y="0"/>
                </a:moveTo>
                <a:lnTo>
                  <a:pt x="969987" y="0"/>
                </a:lnTo>
                <a:lnTo>
                  <a:pt x="1385658" y="0"/>
                </a:lnTo>
                <a:lnTo>
                  <a:pt x="1662772" y="0"/>
                </a:lnTo>
                <a:lnTo>
                  <a:pt x="1662772" y="384810"/>
                </a:lnTo>
                <a:lnTo>
                  <a:pt x="2125052" y="765175"/>
                </a:lnTo>
                <a:lnTo>
                  <a:pt x="1662772" y="549783"/>
                </a:lnTo>
                <a:lnTo>
                  <a:pt x="1662772" y="659764"/>
                </a:lnTo>
                <a:lnTo>
                  <a:pt x="1385658" y="659764"/>
                </a:lnTo>
                <a:lnTo>
                  <a:pt x="969987" y="659764"/>
                </a:lnTo>
                <a:lnTo>
                  <a:pt x="0" y="659764"/>
                </a:lnTo>
                <a:lnTo>
                  <a:pt x="0" y="549783"/>
                </a:lnTo>
                <a:lnTo>
                  <a:pt x="0" y="384810"/>
                </a:lnTo>
                <a:lnTo>
                  <a:pt x="0" y="0"/>
                </a:lnTo>
                <a:close/>
              </a:path>
            </a:pathLst>
          </a:custGeom>
          <a:solidFill>
            <a:srgbClr val="FF0000">
              <a:alpha val="28000"/>
            </a:srgbClr>
          </a:solidFill>
          <a:ln w="12700">
            <a:solidFill>
              <a:srgbClr val="FF000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492963" y="1131951"/>
            <a:ext cx="1474470" cy="662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1905" algn="ctr">
              <a:lnSpc>
                <a:spcPct val="100000"/>
              </a:lnSpc>
            </a:pPr>
            <a:r>
              <a:rPr sz="1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Законодательные</a:t>
            </a:r>
            <a:r>
              <a:rPr sz="1400" b="1" spc="-1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, </a:t>
            </a:r>
            <a:r>
              <a:rPr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пр</a:t>
            </a:r>
            <a:r>
              <a:rPr sz="1400" b="1" spc="-2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400" b="1" spc="-15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став</a:t>
            </a:r>
            <a:r>
              <a:rPr sz="1400" b="1" spc="-15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</a:t>
            </a:r>
            <a:r>
              <a:rPr sz="1400" b="1" spc="-1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400" b="1" spc="-25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400" b="1" spc="-1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</a:t>
            </a:r>
            <a:r>
              <a:rPr sz="1400" b="1" spc="-15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ь</a:t>
            </a:r>
            <a:r>
              <a:rPr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ные  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органы</a:t>
            </a:r>
            <a:r>
              <a:rPr sz="1400" b="1" spc="-114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власти</a:t>
            </a:r>
            <a:endParaRPr sz="1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4986909" y="3104642"/>
            <a:ext cx="1851025" cy="1332865"/>
          </a:xfrm>
          <a:custGeom>
            <a:avLst/>
            <a:gdLst/>
            <a:ahLst/>
            <a:cxnLst/>
            <a:rect l="l" t="t" r="r" b="b"/>
            <a:pathLst>
              <a:path w="1851025" h="1332864">
                <a:moveTo>
                  <a:pt x="0" y="0"/>
                </a:moveTo>
                <a:lnTo>
                  <a:pt x="850011" y="0"/>
                </a:lnTo>
                <a:lnTo>
                  <a:pt x="1214374" y="0"/>
                </a:lnTo>
                <a:lnTo>
                  <a:pt x="1457325" y="0"/>
                </a:lnTo>
                <a:lnTo>
                  <a:pt x="1457325" y="222123"/>
                </a:lnTo>
                <a:lnTo>
                  <a:pt x="1850516" y="473202"/>
                </a:lnTo>
                <a:lnTo>
                  <a:pt x="1457325" y="555244"/>
                </a:lnTo>
                <a:lnTo>
                  <a:pt x="1457325" y="1332484"/>
                </a:lnTo>
                <a:lnTo>
                  <a:pt x="1214374" y="1332484"/>
                </a:lnTo>
                <a:lnTo>
                  <a:pt x="850011" y="1332484"/>
                </a:lnTo>
                <a:lnTo>
                  <a:pt x="0" y="1332484"/>
                </a:lnTo>
                <a:lnTo>
                  <a:pt x="0" y="555244"/>
                </a:lnTo>
                <a:lnTo>
                  <a:pt x="0" y="222123"/>
                </a:lnTo>
                <a:lnTo>
                  <a:pt x="0" y="0"/>
                </a:lnTo>
                <a:close/>
              </a:path>
            </a:pathLst>
          </a:custGeom>
          <a:solidFill>
            <a:srgbClr val="4F81BD">
              <a:alpha val="41000"/>
            </a:srgbClr>
          </a:solidFill>
          <a:ln w="12700">
            <a:solidFill>
              <a:srgbClr val="375F92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5068061" y="3086861"/>
            <a:ext cx="1305560" cy="13023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</a:pP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Органы  исп</a:t>
            </a:r>
            <a:r>
              <a:rPr sz="14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лни</a:t>
            </a:r>
            <a:r>
              <a:rPr sz="1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4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</a:t>
            </a:r>
            <a:r>
              <a:rPr sz="1400" b="1" spc="-1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ь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й  власти, местная  адм</a:t>
            </a:r>
            <a:r>
              <a:rPr sz="1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нис</a:t>
            </a:r>
            <a:r>
              <a:rPr sz="1400" b="1" spc="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ра</a:t>
            </a:r>
            <a:r>
              <a:rPr sz="1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ц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</a:t>
            </a:r>
            <a:r>
              <a:rPr sz="1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я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,  финансовые  органы</a:t>
            </a:r>
            <a:endParaRPr sz="1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6744081" y="5911176"/>
            <a:ext cx="2061210" cy="758190"/>
          </a:xfrm>
          <a:custGeom>
            <a:avLst/>
            <a:gdLst/>
            <a:ahLst/>
            <a:cxnLst/>
            <a:rect l="l" t="t" r="r" b="b"/>
            <a:pathLst>
              <a:path w="2061209" h="758190">
                <a:moveTo>
                  <a:pt x="398018" y="98412"/>
                </a:moveTo>
                <a:lnTo>
                  <a:pt x="675132" y="98412"/>
                </a:lnTo>
                <a:lnTo>
                  <a:pt x="1090802" y="98412"/>
                </a:lnTo>
                <a:lnTo>
                  <a:pt x="2060828" y="98412"/>
                </a:lnTo>
                <a:lnTo>
                  <a:pt x="2060828" y="208381"/>
                </a:lnTo>
                <a:lnTo>
                  <a:pt x="2060828" y="373316"/>
                </a:lnTo>
                <a:lnTo>
                  <a:pt x="2060828" y="758177"/>
                </a:lnTo>
                <a:lnTo>
                  <a:pt x="1090802" y="758177"/>
                </a:lnTo>
                <a:lnTo>
                  <a:pt x="675132" y="758177"/>
                </a:lnTo>
                <a:lnTo>
                  <a:pt x="398018" y="758177"/>
                </a:lnTo>
                <a:lnTo>
                  <a:pt x="398018" y="373316"/>
                </a:lnTo>
                <a:lnTo>
                  <a:pt x="0" y="0"/>
                </a:lnTo>
                <a:lnTo>
                  <a:pt x="398018" y="208381"/>
                </a:lnTo>
                <a:lnTo>
                  <a:pt x="398018" y="98412"/>
                </a:lnTo>
                <a:close/>
              </a:path>
            </a:pathLst>
          </a:custGeom>
          <a:solidFill>
            <a:srgbClr val="4F81BD">
              <a:alpha val="28000"/>
            </a:srgbClr>
          </a:solidFill>
          <a:ln w="12700">
            <a:solidFill>
              <a:srgbClr val="375F92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7350632" y="5992266"/>
            <a:ext cx="1305560" cy="662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</a:pP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Органы  исп</a:t>
            </a:r>
            <a:r>
              <a:rPr sz="14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лни</a:t>
            </a:r>
            <a:r>
              <a:rPr sz="1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4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</a:t>
            </a:r>
            <a:r>
              <a:rPr sz="1400" b="1" spc="-1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ь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й  власти</a:t>
            </a:r>
            <a:endParaRPr sz="1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179514" y="2235073"/>
            <a:ext cx="1296670" cy="892175"/>
          </a:xfrm>
          <a:custGeom>
            <a:avLst/>
            <a:gdLst/>
            <a:ahLst/>
            <a:cxnLst/>
            <a:rect l="l" t="t" r="r" b="b"/>
            <a:pathLst>
              <a:path w="1296670" h="892175">
                <a:moveTo>
                  <a:pt x="0" y="0"/>
                </a:moveTo>
                <a:lnTo>
                  <a:pt x="756081" y="0"/>
                </a:lnTo>
                <a:lnTo>
                  <a:pt x="1080122" y="0"/>
                </a:lnTo>
                <a:lnTo>
                  <a:pt x="1296098" y="0"/>
                </a:lnTo>
                <a:lnTo>
                  <a:pt x="1296098" y="384810"/>
                </a:lnTo>
                <a:lnTo>
                  <a:pt x="1296098" y="549782"/>
                </a:lnTo>
                <a:lnTo>
                  <a:pt x="1296098" y="659764"/>
                </a:lnTo>
                <a:lnTo>
                  <a:pt x="1080122" y="659764"/>
                </a:lnTo>
                <a:lnTo>
                  <a:pt x="1219136" y="892175"/>
                </a:lnTo>
                <a:lnTo>
                  <a:pt x="756081" y="659764"/>
                </a:lnTo>
                <a:lnTo>
                  <a:pt x="0" y="659764"/>
                </a:lnTo>
                <a:lnTo>
                  <a:pt x="0" y="549782"/>
                </a:lnTo>
                <a:lnTo>
                  <a:pt x="0" y="384810"/>
                </a:lnTo>
                <a:lnTo>
                  <a:pt x="0" y="0"/>
                </a:lnTo>
                <a:close/>
              </a:path>
            </a:pathLst>
          </a:custGeom>
          <a:solidFill>
            <a:srgbClr val="4F81BD">
              <a:alpha val="49000"/>
            </a:srgbClr>
          </a:solidFill>
          <a:ln w="12700">
            <a:solidFill>
              <a:srgbClr val="375F92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218643" y="2201143"/>
            <a:ext cx="1208405" cy="670560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marL="12065" marR="5080" algn="ctr">
              <a:lnSpc>
                <a:spcPct val="103699"/>
              </a:lnSpc>
            </a:pP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Органы  </a:t>
            </a:r>
            <a:r>
              <a:rPr sz="1300"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исп</a:t>
            </a:r>
            <a:r>
              <a:rPr sz="1300" b="1" spc="-3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300"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лни</a:t>
            </a:r>
            <a:r>
              <a:rPr sz="13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300" b="1" spc="-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300"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ль</a:t>
            </a:r>
            <a:r>
              <a:rPr sz="1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300"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ой  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власти</a:t>
            </a:r>
            <a:endParaRPr sz="1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14282" y="0"/>
            <a:ext cx="878687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Бюджетный процесс - ежегодное формирование и исполнение бюджета </a:t>
            </a:r>
            <a:endParaRPr lang="ru-RU" sz="2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Demidenko-ev\Desktop\67\1240254_1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428992" y="4071941"/>
            <a:ext cx="2857520" cy="2500331"/>
          </a:xfrm>
          <a:prstGeom prst="rect">
            <a:avLst/>
          </a:prstGeom>
          <a:noFill/>
        </p:spPr>
      </p:pic>
      <p:pic>
        <p:nvPicPr>
          <p:cNvPr id="11266" name="Picture 2" descr="C:\Users\Meltenov_PA\Desktop\Печатная книг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868" y="1428736"/>
            <a:ext cx="2664296" cy="199822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>
          <a:xfrm>
            <a:off x="428596" y="1071546"/>
            <a:ext cx="8280920" cy="360040"/>
          </a:xfr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200" b="1" i="1" kern="1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Составление</a:t>
            </a:r>
            <a:r>
              <a:rPr lang="ru-RU" sz="2000" b="1" i="1" kern="1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2000" b="1" i="1" kern="12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проекта </a:t>
            </a:r>
            <a:r>
              <a:rPr lang="ru-RU" sz="2000" b="1" i="1" kern="1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республиканского бюджета основывается на: </a:t>
            </a:r>
            <a:endParaRPr lang="en-US" sz="2000" b="1" i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138" name="Text Box 18"/>
          <p:cNvSpPr txBox="1">
            <a:spLocks noChangeArrowheads="1"/>
          </p:cNvSpPr>
          <p:nvPr/>
        </p:nvSpPr>
        <p:spPr bwMode="gray">
          <a:xfrm>
            <a:off x="6215074" y="6085886"/>
            <a:ext cx="2928926" cy="55399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ru-RU" sz="15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Государственных программах Республики Калмыкия</a:t>
            </a:r>
            <a:endParaRPr lang="en-US" sz="15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81" name="Text Box 22"/>
          <p:cNvSpPr txBox="1">
            <a:spLocks noChangeArrowheads="1"/>
          </p:cNvSpPr>
          <p:nvPr/>
        </p:nvSpPr>
        <p:spPr bwMode="gray">
          <a:xfrm>
            <a:off x="684213" y="3332163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42910" y="3143248"/>
            <a:ext cx="264513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ru-RU" sz="15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Бюджетном послании Президента Российской Федерации</a:t>
            </a:r>
            <a:endParaRPr lang="en-US" sz="15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5857892"/>
            <a:ext cx="2974950" cy="7848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15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Бюджетном прогнозе и прогнозе </a:t>
            </a:r>
            <a:r>
              <a:rPr lang="ru-RU" sz="15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социально-экономического развития Республики Калмыкия</a:t>
            </a:r>
          </a:p>
        </p:txBody>
      </p:sp>
      <p:sp>
        <p:nvSpPr>
          <p:cNvPr id="7188" name="Прямоугольник 6"/>
          <p:cNvSpPr>
            <a:spLocks noChangeArrowheads="1"/>
          </p:cNvSpPr>
          <p:nvPr/>
        </p:nvSpPr>
        <p:spPr bwMode="auto">
          <a:xfrm>
            <a:off x="3211828" y="3218191"/>
            <a:ext cx="3000399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15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Основных направлениях бюджетной и налоговой политики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" y="0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чем основано составление проекта</a:t>
            </a:r>
          </a:p>
          <a:p>
            <a:pPr algn="ctr">
              <a:defRPr/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республиканского бюджета?</a:t>
            </a:r>
          </a:p>
        </p:txBody>
      </p:sp>
      <p:pic>
        <p:nvPicPr>
          <p:cNvPr id="21" name="Таблица 31" descr="pic_1363709930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14348" y="1500174"/>
            <a:ext cx="2342403" cy="1644775"/>
          </a:xfrm>
          <a:prstGeom prst="rect">
            <a:avLst/>
          </a:prstGeom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 rot="1339888">
            <a:off x="4082632" y="1887005"/>
            <a:ext cx="1487231" cy="707886"/>
          </a:xfrm>
          <a:prstGeom prst="rect">
            <a:avLst/>
          </a:prstGeom>
          <a:scene3d>
            <a:camera prst="perspectiveHeroicExtremeLeftFacing"/>
            <a:lightRig rig="threePt" dir="t"/>
          </a:scene3d>
        </p:spPr>
        <p:txBody>
          <a:bodyPr wrap="square">
            <a:spAutoFit/>
          </a:bodyPr>
          <a:lstStyle/>
          <a:p>
            <a:pPr algn="ctr"/>
            <a:r>
              <a:rPr lang="ru-RU" sz="10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направления </a:t>
            </a:r>
            <a:r>
              <a:rPr lang="ru-RU" sz="10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бюджетной и налоговой </a:t>
            </a:r>
            <a:r>
              <a:rPr lang="ru-RU" sz="10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политики Республики Калмыкия</a:t>
            </a:r>
            <a:endParaRPr lang="ru-RU" sz="10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7" name="Picture 3" descr="C:\Users\Meltenov_PA\Desktop\c04fb8e359f8aad697bb5855a4873a40.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786" y="4071942"/>
            <a:ext cx="2135258" cy="1609656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C:\Users\Meltenov_PA\Desktop\638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69651" y="4357694"/>
            <a:ext cx="2874349" cy="161816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7133747" y="4285686"/>
            <a:ext cx="1512168" cy="692497"/>
          </a:xfrm>
          <a:prstGeom prst="rect">
            <a:avLst/>
          </a:prstGeom>
          <a:scene3d>
            <a:camera prst="isometricOffAxis1Top"/>
            <a:lightRig rig="threePt" dir="t"/>
          </a:scene3d>
        </p:spPr>
        <p:txBody>
          <a:bodyPr wrap="square">
            <a:spAutoFit/>
          </a:bodyPr>
          <a:lstStyle/>
          <a:p>
            <a:pPr algn="ctr"/>
            <a:r>
              <a:rPr lang="ru-RU" sz="13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Государственная  программа Образования</a:t>
            </a:r>
            <a:endParaRPr lang="ru-RU" sz="1300" dirty="0">
              <a:solidFill>
                <a:schemeClr val="bg2"/>
              </a:solidFill>
            </a:endParaRPr>
          </a:p>
        </p:txBody>
      </p:sp>
      <p:pic>
        <p:nvPicPr>
          <p:cNvPr id="1026" name="Picture 2" descr="C:\Users\Demidenko-ev\Desktop\67\pochemu_rf_pravopereemnica_sssr_vibrala_gerb_sverzhennoj_monarhii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15206" y="1571612"/>
            <a:ext cx="1143008" cy="1369705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6429388" y="3000372"/>
            <a:ext cx="25003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Указ Президента Российской Федерации от 07.05.2018 г. № 204</a:t>
            </a:r>
          </a:p>
          <a:p>
            <a:pPr algn="ctr"/>
            <a:r>
              <a:rPr lang="ru-RU" sz="12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 национальных целях и стратегических задачах развития Российской Федерации на период до 2024 года</a:t>
            </a:r>
          </a:p>
        </p:txBody>
      </p:sp>
    </p:spTree>
    <p:extLst>
      <p:ext uri="{BB962C8B-B14F-4D97-AF65-F5344CB8AC3E}">
        <p14:creationId xmlns:p14="http://schemas.microsoft.com/office/powerpoint/2010/main" xmlns="" val="2065148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5" name="Прямоугольник 6"/>
          <p:cNvSpPr>
            <a:spLocks noChangeArrowheads="1"/>
          </p:cNvSpPr>
          <p:nvPr/>
        </p:nvSpPr>
        <p:spPr bwMode="auto">
          <a:xfrm>
            <a:off x="0" y="1142984"/>
            <a:ext cx="9144000" cy="5300662"/>
          </a:xfrm>
          <a:prstGeom prst="rect">
            <a:avLst/>
          </a:prstGeom>
          <a:ln w="9525" algn="ctr">
            <a:noFill/>
            <a:round/>
            <a:headEnd/>
            <a:tailEnd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/>
          <a:lstStyle/>
          <a:p>
            <a:pPr>
              <a:defRPr/>
            </a:pPr>
            <a:endParaRPr lang="ru-RU" dirty="0">
              <a:latin typeface="Arial" charset="0"/>
              <a:cs typeface="Arial" charset="0"/>
            </a:endParaRPr>
          </a:p>
        </p:txBody>
      </p:sp>
      <p:sp>
        <p:nvSpPr>
          <p:cNvPr id="2055" name="Rectangle 17"/>
          <p:cNvSpPr>
            <a:spLocks noChangeArrowheads="1"/>
          </p:cNvSpPr>
          <p:nvPr/>
        </p:nvSpPr>
        <p:spPr bwMode="gray">
          <a:xfrm>
            <a:off x="1214437" y="3929066"/>
            <a:ext cx="7929563" cy="1079500"/>
          </a:xfrm>
          <a:prstGeom prst="rect">
            <a:avLst/>
          </a:prstGeom>
          <a:gradFill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08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56" name="Rectangle 10"/>
          <p:cNvSpPr>
            <a:spLocks noChangeArrowheads="1"/>
          </p:cNvSpPr>
          <p:nvPr/>
        </p:nvSpPr>
        <p:spPr bwMode="gray">
          <a:xfrm>
            <a:off x="1143000" y="2500306"/>
            <a:ext cx="8001000" cy="1079500"/>
          </a:xfrm>
          <a:prstGeom prst="rect">
            <a:avLst/>
          </a:prstGeom>
          <a:gradFill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08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57" name="Rectangle 24"/>
          <p:cNvSpPr>
            <a:spLocks noChangeArrowheads="1"/>
          </p:cNvSpPr>
          <p:nvPr/>
        </p:nvSpPr>
        <p:spPr bwMode="gray">
          <a:xfrm>
            <a:off x="785812" y="1214422"/>
            <a:ext cx="8358188" cy="1079500"/>
          </a:xfrm>
          <a:prstGeom prst="rect">
            <a:avLst/>
          </a:prstGeom>
          <a:gradFill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08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0" y="2428868"/>
            <a:ext cx="2000232" cy="1260474"/>
            <a:chOff x="2016" y="1920"/>
            <a:chExt cx="1680" cy="1680"/>
          </a:xfrm>
        </p:grpSpPr>
        <p:sp>
          <p:nvSpPr>
            <p:cNvPr id="2079" name="Oval 13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93B1FD"/>
                </a:gs>
                <a:gs pos="100000">
                  <a:srgbClr val="2C354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80" name="Freeform 14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>
                <a:gd name="T0" fmla="*/ 1160 w 1321"/>
                <a:gd name="T1" fmla="*/ 199 h 712"/>
                <a:gd name="T2" fmla="*/ 1174 w 1321"/>
                <a:gd name="T3" fmla="*/ 221 h 712"/>
                <a:gd name="T4" fmla="*/ 1177 w 1321"/>
                <a:gd name="T5" fmla="*/ 240 h 712"/>
                <a:gd name="T6" fmla="*/ 1172 w 1321"/>
                <a:gd name="T7" fmla="*/ 257 h 712"/>
                <a:gd name="T8" fmla="*/ 1157 w 1321"/>
                <a:gd name="T9" fmla="*/ 273 h 712"/>
                <a:gd name="T10" fmla="*/ 1134 w 1321"/>
                <a:gd name="T11" fmla="*/ 289 h 712"/>
                <a:gd name="T12" fmla="*/ 1105 w 1321"/>
                <a:gd name="T13" fmla="*/ 301 h 712"/>
                <a:gd name="T14" fmla="*/ 1066 w 1321"/>
                <a:gd name="T15" fmla="*/ 313 h 712"/>
                <a:gd name="T16" fmla="*/ 1023 w 1321"/>
                <a:gd name="T17" fmla="*/ 324 h 712"/>
                <a:gd name="T18" fmla="*/ 973 w 1321"/>
                <a:gd name="T19" fmla="*/ 332 h 712"/>
                <a:gd name="T20" fmla="*/ 919 w 1321"/>
                <a:gd name="T21" fmla="*/ 340 h 712"/>
                <a:gd name="T22" fmla="*/ 862 w 1321"/>
                <a:gd name="T23" fmla="*/ 345 h 712"/>
                <a:gd name="T24" fmla="*/ 799 w 1321"/>
                <a:gd name="T25" fmla="*/ 351 h 712"/>
                <a:gd name="T26" fmla="*/ 735 w 1321"/>
                <a:gd name="T27" fmla="*/ 354 h 712"/>
                <a:gd name="T28" fmla="*/ 709 w 1321"/>
                <a:gd name="T29" fmla="*/ 355 h 712"/>
                <a:gd name="T30" fmla="*/ 425 w 1321"/>
                <a:gd name="T31" fmla="*/ 355 h 712"/>
                <a:gd name="T32" fmla="*/ 421 w 1321"/>
                <a:gd name="T33" fmla="*/ 355 h 712"/>
                <a:gd name="T34" fmla="*/ 365 w 1321"/>
                <a:gd name="T35" fmla="*/ 353 h 712"/>
                <a:gd name="T36" fmla="*/ 311 w 1321"/>
                <a:gd name="T37" fmla="*/ 351 h 712"/>
                <a:gd name="T38" fmla="*/ 260 w 1321"/>
                <a:gd name="T39" fmla="*/ 347 h 712"/>
                <a:gd name="T40" fmla="*/ 211 w 1321"/>
                <a:gd name="T41" fmla="*/ 344 h 712"/>
                <a:gd name="T42" fmla="*/ 167 w 1321"/>
                <a:gd name="T43" fmla="*/ 337 h 712"/>
                <a:gd name="T44" fmla="*/ 126 w 1321"/>
                <a:gd name="T45" fmla="*/ 329 h 712"/>
                <a:gd name="T46" fmla="*/ 90 w 1321"/>
                <a:gd name="T47" fmla="*/ 323 h 712"/>
                <a:gd name="T48" fmla="*/ 61 w 1321"/>
                <a:gd name="T49" fmla="*/ 314 h 712"/>
                <a:gd name="T50" fmla="*/ 33 w 1321"/>
                <a:gd name="T51" fmla="*/ 303 h 712"/>
                <a:gd name="T52" fmla="*/ 18 w 1321"/>
                <a:gd name="T53" fmla="*/ 290 h 712"/>
                <a:gd name="T54" fmla="*/ 6 w 1321"/>
                <a:gd name="T55" fmla="*/ 276 h 712"/>
                <a:gd name="T56" fmla="*/ 0 w 1321"/>
                <a:gd name="T57" fmla="*/ 261 h 712"/>
                <a:gd name="T58" fmla="*/ 0 w 1321"/>
                <a:gd name="T59" fmla="*/ 259 h 712"/>
                <a:gd name="T60" fmla="*/ 4 w 1321"/>
                <a:gd name="T61" fmla="*/ 242 h 712"/>
                <a:gd name="T62" fmla="*/ 16 w 1321"/>
                <a:gd name="T63" fmla="*/ 222 h 712"/>
                <a:gd name="T64" fmla="*/ 45 w 1321"/>
                <a:gd name="T65" fmla="*/ 184 h 712"/>
                <a:gd name="T66" fmla="*/ 82 w 1321"/>
                <a:gd name="T67" fmla="*/ 149 h 712"/>
                <a:gd name="T68" fmla="*/ 130 w 1321"/>
                <a:gd name="T69" fmla="*/ 118 h 712"/>
                <a:gd name="T70" fmla="*/ 181 w 1321"/>
                <a:gd name="T71" fmla="*/ 88 h 712"/>
                <a:gd name="T72" fmla="*/ 240 w 1321"/>
                <a:gd name="T73" fmla="*/ 61 h 712"/>
                <a:gd name="T74" fmla="*/ 305 w 1321"/>
                <a:gd name="T75" fmla="*/ 41 h 712"/>
                <a:gd name="T76" fmla="*/ 370 w 1321"/>
                <a:gd name="T77" fmla="*/ 23 h 712"/>
                <a:gd name="T78" fmla="*/ 443 w 1321"/>
                <a:gd name="T79" fmla="*/ 11 h 712"/>
                <a:gd name="T80" fmla="*/ 518 w 1321"/>
                <a:gd name="T81" fmla="*/ 4 h 712"/>
                <a:gd name="T82" fmla="*/ 595 w 1321"/>
                <a:gd name="T83" fmla="*/ 0 h 712"/>
                <a:gd name="T84" fmla="*/ 595 w 1321"/>
                <a:gd name="T85" fmla="*/ 0 h 712"/>
                <a:gd name="T86" fmla="*/ 677 w 1321"/>
                <a:gd name="T87" fmla="*/ 4 h 712"/>
                <a:gd name="T88" fmla="*/ 755 w 1321"/>
                <a:gd name="T89" fmla="*/ 11 h 712"/>
                <a:gd name="T90" fmla="*/ 831 w 1321"/>
                <a:gd name="T91" fmla="*/ 26 h 712"/>
                <a:gd name="T92" fmla="*/ 901 w 1321"/>
                <a:gd name="T93" fmla="*/ 45 h 712"/>
                <a:gd name="T94" fmla="*/ 965 w 1321"/>
                <a:gd name="T95" fmla="*/ 69 h 712"/>
                <a:gd name="T96" fmla="*/ 1024 w 1321"/>
                <a:gd name="T97" fmla="*/ 97 h 712"/>
                <a:gd name="T98" fmla="*/ 1077 w 1321"/>
                <a:gd name="T99" fmla="*/ 127 h 712"/>
                <a:gd name="T100" fmla="*/ 1122 w 1321"/>
                <a:gd name="T101" fmla="*/ 162 h 712"/>
                <a:gd name="T102" fmla="*/ 1160 w 1321"/>
                <a:gd name="T103" fmla="*/ 199 h 712"/>
                <a:gd name="T104" fmla="*/ 1160 w 1321"/>
                <a:gd name="T105" fmla="*/ 199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93B1F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0" y="3857628"/>
            <a:ext cx="2000232" cy="1189037"/>
            <a:chOff x="2016" y="1920"/>
            <a:chExt cx="1680" cy="1680"/>
          </a:xfrm>
        </p:grpSpPr>
        <p:sp>
          <p:nvSpPr>
            <p:cNvPr id="2077" name="Oval 20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2532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78" name="Freeform 21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>
                <a:gd name="T0" fmla="*/ 1160 w 1321"/>
                <a:gd name="T1" fmla="*/ 199 h 712"/>
                <a:gd name="T2" fmla="*/ 1174 w 1321"/>
                <a:gd name="T3" fmla="*/ 221 h 712"/>
                <a:gd name="T4" fmla="*/ 1177 w 1321"/>
                <a:gd name="T5" fmla="*/ 240 h 712"/>
                <a:gd name="T6" fmla="*/ 1172 w 1321"/>
                <a:gd name="T7" fmla="*/ 257 h 712"/>
                <a:gd name="T8" fmla="*/ 1157 w 1321"/>
                <a:gd name="T9" fmla="*/ 273 h 712"/>
                <a:gd name="T10" fmla="*/ 1134 w 1321"/>
                <a:gd name="T11" fmla="*/ 289 h 712"/>
                <a:gd name="T12" fmla="*/ 1105 w 1321"/>
                <a:gd name="T13" fmla="*/ 301 h 712"/>
                <a:gd name="T14" fmla="*/ 1066 w 1321"/>
                <a:gd name="T15" fmla="*/ 313 h 712"/>
                <a:gd name="T16" fmla="*/ 1023 w 1321"/>
                <a:gd name="T17" fmla="*/ 324 h 712"/>
                <a:gd name="T18" fmla="*/ 973 w 1321"/>
                <a:gd name="T19" fmla="*/ 332 h 712"/>
                <a:gd name="T20" fmla="*/ 919 w 1321"/>
                <a:gd name="T21" fmla="*/ 340 h 712"/>
                <a:gd name="T22" fmla="*/ 862 w 1321"/>
                <a:gd name="T23" fmla="*/ 345 h 712"/>
                <a:gd name="T24" fmla="*/ 799 w 1321"/>
                <a:gd name="T25" fmla="*/ 351 h 712"/>
                <a:gd name="T26" fmla="*/ 735 w 1321"/>
                <a:gd name="T27" fmla="*/ 354 h 712"/>
                <a:gd name="T28" fmla="*/ 709 w 1321"/>
                <a:gd name="T29" fmla="*/ 355 h 712"/>
                <a:gd name="T30" fmla="*/ 425 w 1321"/>
                <a:gd name="T31" fmla="*/ 355 h 712"/>
                <a:gd name="T32" fmla="*/ 421 w 1321"/>
                <a:gd name="T33" fmla="*/ 355 h 712"/>
                <a:gd name="T34" fmla="*/ 365 w 1321"/>
                <a:gd name="T35" fmla="*/ 353 h 712"/>
                <a:gd name="T36" fmla="*/ 311 w 1321"/>
                <a:gd name="T37" fmla="*/ 351 h 712"/>
                <a:gd name="T38" fmla="*/ 260 w 1321"/>
                <a:gd name="T39" fmla="*/ 347 h 712"/>
                <a:gd name="T40" fmla="*/ 211 w 1321"/>
                <a:gd name="T41" fmla="*/ 344 h 712"/>
                <a:gd name="T42" fmla="*/ 167 w 1321"/>
                <a:gd name="T43" fmla="*/ 337 h 712"/>
                <a:gd name="T44" fmla="*/ 126 w 1321"/>
                <a:gd name="T45" fmla="*/ 329 h 712"/>
                <a:gd name="T46" fmla="*/ 90 w 1321"/>
                <a:gd name="T47" fmla="*/ 323 h 712"/>
                <a:gd name="T48" fmla="*/ 61 w 1321"/>
                <a:gd name="T49" fmla="*/ 314 h 712"/>
                <a:gd name="T50" fmla="*/ 33 w 1321"/>
                <a:gd name="T51" fmla="*/ 303 h 712"/>
                <a:gd name="T52" fmla="*/ 18 w 1321"/>
                <a:gd name="T53" fmla="*/ 290 h 712"/>
                <a:gd name="T54" fmla="*/ 6 w 1321"/>
                <a:gd name="T55" fmla="*/ 276 h 712"/>
                <a:gd name="T56" fmla="*/ 0 w 1321"/>
                <a:gd name="T57" fmla="*/ 261 h 712"/>
                <a:gd name="T58" fmla="*/ 0 w 1321"/>
                <a:gd name="T59" fmla="*/ 259 h 712"/>
                <a:gd name="T60" fmla="*/ 4 w 1321"/>
                <a:gd name="T61" fmla="*/ 242 h 712"/>
                <a:gd name="T62" fmla="*/ 16 w 1321"/>
                <a:gd name="T63" fmla="*/ 222 h 712"/>
                <a:gd name="T64" fmla="*/ 45 w 1321"/>
                <a:gd name="T65" fmla="*/ 184 h 712"/>
                <a:gd name="T66" fmla="*/ 82 w 1321"/>
                <a:gd name="T67" fmla="*/ 149 h 712"/>
                <a:gd name="T68" fmla="*/ 130 w 1321"/>
                <a:gd name="T69" fmla="*/ 118 h 712"/>
                <a:gd name="T70" fmla="*/ 181 w 1321"/>
                <a:gd name="T71" fmla="*/ 88 h 712"/>
                <a:gd name="T72" fmla="*/ 240 w 1321"/>
                <a:gd name="T73" fmla="*/ 61 h 712"/>
                <a:gd name="T74" fmla="*/ 305 w 1321"/>
                <a:gd name="T75" fmla="*/ 41 h 712"/>
                <a:gd name="T76" fmla="*/ 370 w 1321"/>
                <a:gd name="T77" fmla="*/ 23 h 712"/>
                <a:gd name="T78" fmla="*/ 443 w 1321"/>
                <a:gd name="T79" fmla="*/ 11 h 712"/>
                <a:gd name="T80" fmla="*/ 518 w 1321"/>
                <a:gd name="T81" fmla="*/ 4 h 712"/>
                <a:gd name="T82" fmla="*/ 595 w 1321"/>
                <a:gd name="T83" fmla="*/ 0 h 712"/>
                <a:gd name="T84" fmla="*/ 595 w 1321"/>
                <a:gd name="T85" fmla="*/ 0 h 712"/>
                <a:gd name="T86" fmla="*/ 677 w 1321"/>
                <a:gd name="T87" fmla="*/ 4 h 712"/>
                <a:gd name="T88" fmla="*/ 755 w 1321"/>
                <a:gd name="T89" fmla="*/ 11 h 712"/>
                <a:gd name="T90" fmla="*/ 831 w 1321"/>
                <a:gd name="T91" fmla="*/ 26 h 712"/>
                <a:gd name="T92" fmla="*/ 901 w 1321"/>
                <a:gd name="T93" fmla="*/ 45 h 712"/>
                <a:gd name="T94" fmla="*/ 965 w 1321"/>
                <a:gd name="T95" fmla="*/ 69 h 712"/>
                <a:gd name="T96" fmla="*/ 1024 w 1321"/>
                <a:gd name="T97" fmla="*/ 97 h 712"/>
                <a:gd name="T98" fmla="*/ 1077 w 1321"/>
                <a:gd name="T99" fmla="*/ 127 h 712"/>
                <a:gd name="T100" fmla="*/ 1122 w 1321"/>
                <a:gd name="T101" fmla="*/ 162 h 712"/>
                <a:gd name="T102" fmla="*/ 1160 w 1321"/>
                <a:gd name="T103" fmla="*/ 199 h 712"/>
                <a:gd name="T104" fmla="*/ 1160 w 1321"/>
                <a:gd name="T105" fmla="*/ 199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99CC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0" name="Text Box 29"/>
          <p:cNvSpPr txBox="1">
            <a:spLocks noChangeArrowheads="1"/>
          </p:cNvSpPr>
          <p:nvPr/>
        </p:nvSpPr>
        <p:spPr bwMode="gray">
          <a:xfrm>
            <a:off x="142844" y="3857628"/>
            <a:ext cx="1643074" cy="116955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Реальные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располагаемые денежные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доходы населения</a:t>
            </a:r>
          </a:p>
          <a:p>
            <a:pPr algn="ctr"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(%)</a:t>
            </a:r>
            <a:endParaRPr lang="en-US" sz="1400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61" name="Text Box 29"/>
          <p:cNvSpPr txBox="1">
            <a:spLocks noChangeArrowheads="1"/>
          </p:cNvSpPr>
          <p:nvPr/>
        </p:nvSpPr>
        <p:spPr bwMode="gray">
          <a:xfrm>
            <a:off x="0" y="2571744"/>
            <a:ext cx="200023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Индекс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потребительских цен</a:t>
            </a:r>
            <a:r>
              <a:rPr lang="ru-RU" sz="1600" b="1" dirty="0">
                <a:latin typeface="Times New Roman" pitchFamily="18" charset="0"/>
              </a:rPr>
              <a:t>, %</a:t>
            </a:r>
          </a:p>
        </p:txBody>
      </p:sp>
      <p:grpSp>
        <p:nvGrpSpPr>
          <p:cNvPr id="4" name="Group 25"/>
          <p:cNvGrpSpPr>
            <a:grpSpLocks/>
          </p:cNvGrpSpPr>
          <p:nvPr/>
        </p:nvGrpSpPr>
        <p:grpSpPr bwMode="auto">
          <a:xfrm>
            <a:off x="-1" y="999613"/>
            <a:ext cx="2070837" cy="1357816"/>
            <a:chOff x="1445" y="1941"/>
            <a:chExt cx="445" cy="483"/>
          </a:xfrm>
        </p:grpSpPr>
        <p:grpSp>
          <p:nvGrpSpPr>
            <p:cNvPr id="5" name="Group 26"/>
            <p:cNvGrpSpPr>
              <a:grpSpLocks/>
            </p:cNvGrpSpPr>
            <p:nvPr/>
          </p:nvGrpSpPr>
          <p:grpSpPr bwMode="auto">
            <a:xfrm>
              <a:off x="1445" y="1992"/>
              <a:ext cx="432" cy="432"/>
              <a:chOff x="1849" y="2016"/>
              <a:chExt cx="1681" cy="1681"/>
            </a:xfrm>
          </p:grpSpPr>
          <p:sp>
            <p:nvSpPr>
              <p:cNvPr id="2073" name="Oval 27"/>
              <p:cNvSpPr>
                <a:spLocks noChangeArrowheads="1"/>
              </p:cNvSpPr>
              <p:nvPr/>
            </p:nvSpPr>
            <p:spPr bwMode="gray">
              <a:xfrm>
                <a:off x="1849" y="2016"/>
                <a:ext cx="1681" cy="1681"/>
              </a:xfrm>
              <a:prstGeom prst="ellipse">
                <a:avLst/>
              </a:prstGeom>
              <a:gradFill rotWithShape="1">
                <a:gsLst>
                  <a:gs pos="0">
                    <a:srgbClr val="FF9999"/>
                  </a:gs>
                  <a:gs pos="100000">
                    <a:srgbClr val="643C3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74" name="Freeform 28"/>
              <p:cNvSpPr>
                <a:spLocks/>
              </p:cNvSpPr>
              <p:nvPr/>
            </p:nvSpPr>
            <p:spPr bwMode="gray">
              <a:xfrm>
                <a:off x="2028" y="2016"/>
                <a:ext cx="1296" cy="633"/>
              </a:xfrm>
              <a:custGeom>
                <a:avLst/>
                <a:gdLst>
                  <a:gd name="T0" fmla="*/ 1160 w 1321"/>
                  <a:gd name="T1" fmla="*/ 199 h 712"/>
                  <a:gd name="T2" fmla="*/ 1174 w 1321"/>
                  <a:gd name="T3" fmla="*/ 221 h 712"/>
                  <a:gd name="T4" fmla="*/ 1177 w 1321"/>
                  <a:gd name="T5" fmla="*/ 240 h 712"/>
                  <a:gd name="T6" fmla="*/ 1172 w 1321"/>
                  <a:gd name="T7" fmla="*/ 257 h 712"/>
                  <a:gd name="T8" fmla="*/ 1157 w 1321"/>
                  <a:gd name="T9" fmla="*/ 273 h 712"/>
                  <a:gd name="T10" fmla="*/ 1134 w 1321"/>
                  <a:gd name="T11" fmla="*/ 289 h 712"/>
                  <a:gd name="T12" fmla="*/ 1105 w 1321"/>
                  <a:gd name="T13" fmla="*/ 301 h 712"/>
                  <a:gd name="T14" fmla="*/ 1066 w 1321"/>
                  <a:gd name="T15" fmla="*/ 313 h 712"/>
                  <a:gd name="T16" fmla="*/ 1023 w 1321"/>
                  <a:gd name="T17" fmla="*/ 324 h 712"/>
                  <a:gd name="T18" fmla="*/ 973 w 1321"/>
                  <a:gd name="T19" fmla="*/ 332 h 712"/>
                  <a:gd name="T20" fmla="*/ 919 w 1321"/>
                  <a:gd name="T21" fmla="*/ 340 h 712"/>
                  <a:gd name="T22" fmla="*/ 862 w 1321"/>
                  <a:gd name="T23" fmla="*/ 345 h 712"/>
                  <a:gd name="T24" fmla="*/ 799 w 1321"/>
                  <a:gd name="T25" fmla="*/ 351 h 712"/>
                  <a:gd name="T26" fmla="*/ 735 w 1321"/>
                  <a:gd name="T27" fmla="*/ 354 h 712"/>
                  <a:gd name="T28" fmla="*/ 709 w 1321"/>
                  <a:gd name="T29" fmla="*/ 355 h 712"/>
                  <a:gd name="T30" fmla="*/ 425 w 1321"/>
                  <a:gd name="T31" fmla="*/ 355 h 712"/>
                  <a:gd name="T32" fmla="*/ 421 w 1321"/>
                  <a:gd name="T33" fmla="*/ 355 h 712"/>
                  <a:gd name="T34" fmla="*/ 365 w 1321"/>
                  <a:gd name="T35" fmla="*/ 353 h 712"/>
                  <a:gd name="T36" fmla="*/ 311 w 1321"/>
                  <a:gd name="T37" fmla="*/ 351 h 712"/>
                  <a:gd name="T38" fmla="*/ 260 w 1321"/>
                  <a:gd name="T39" fmla="*/ 347 h 712"/>
                  <a:gd name="T40" fmla="*/ 211 w 1321"/>
                  <a:gd name="T41" fmla="*/ 344 h 712"/>
                  <a:gd name="T42" fmla="*/ 167 w 1321"/>
                  <a:gd name="T43" fmla="*/ 337 h 712"/>
                  <a:gd name="T44" fmla="*/ 126 w 1321"/>
                  <a:gd name="T45" fmla="*/ 329 h 712"/>
                  <a:gd name="T46" fmla="*/ 90 w 1321"/>
                  <a:gd name="T47" fmla="*/ 323 h 712"/>
                  <a:gd name="T48" fmla="*/ 61 w 1321"/>
                  <a:gd name="T49" fmla="*/ 314 h 712"/>
                  <a:gd name="T50" fmla="*/ 33 w 1321"/>
                  <a:gd name="T51" fmla="*/ 303 h 712"/>
                  <a:gd name="T52" fmla="*/ 18 w 1321"/>
                  <a:gd name="T53" fmla="*/ 290 h 712"/>
                  <a:gd name="T54" fmla="*/ 6 w 1321"/>
                  <a:gd name="T55" fmla="*/ 276 h 712"/>
                  <a:gd name="T56" fmla="*/ 0 w 1321"/>
                  <a:gd name="T57" fmla="*/ 261 h 712"/>
                  <a:gd name="T58" fmla="*/ 0 w 1321"/>
                  <a:gd name="T59" fmla="*/ 259 h 712"/>
                  <a:gd name="T60" fmla="*/ 4 w 1321"/>
                  <a:gd name="T61" fmla="*/ 242 h 712"/>
                  <a:gd name="T62" fmla="*/ 16 w 1321"/>
                  <a:gd name="T63" fmla="*/ 222 h 712"/>
                  <a:gd name="T64" fmla="*/ 45 w 1321"/>
                  <a:gd name="T65" fmla="*/ 184 h 712"/>
                  <a:gd name="T66" fmla="*/ 82 w 1321"/>
                  <a:gd name="T67" fmla="*/ 149 h 712"/>
                  <a:gd name="T68" fmla="*/ 130 w 1321"/>
                  <a:gd name="T69" fmla="*/ 118 h 712"/>
                  <a:gd name="T70" fmla="*/ 181 w 1321"/>
                  <a:gd name="T71" fmla="*/ 88 h 712"/>
                  <a:gd name="T72" fmla="*/ 240 w 1321"/>
                  <a:gd name="T73" fmla="*/ 61 h 712"/>
                  <a:gd name="T74" fmla="*/ 305 w 1321"/>
                  <a:gd name="T75" fmla="*/ 41 h 712"/>
                  <a:gd name="T76" fmla="*/ 370 w 1321"/>
                  <a:gd name="T77" fmla="*/ 23 h 712"/>
                  <a:gd name="T78" fmla="*/ 443 w 1321"/>
                  <a:gd name="T79" fmla="*/ 11 h 712"/>
                  <a:gd name="T80" fmla="*/ 518 w 1321"/>
                  <a:gd name="T81" fmla="*/ 4 h 712"/>
                  <a:gd name="T82" fmla="*/ 595 w 1321"/>
                  <a:gd name="T83" fmla="*/ 0 h 712"/>
                  <a:gd name="T84" fmla="*/ 595 w 1321"/>
                  <a:gd name="T85" fmla="*/ 0 h 712"/>
                  <a:gd name="T86" fmla="*/ 677 w 1321"/>
                  <a:gd name="T87" fmla="*/ 4 h 712"/>
                  <a:gd name="T88" fmla="*/ 755 w 1321"/>
                  <a:gd name="T89" fmla="*/ 11 h 712"/>
                  <a:gd name="T90" fmla="*/ 831 w 1321"/>
                  <a:gd name="T91" fmla="*/ 26 h 712"/>
                  <a:gd name="T92" fmla="*/ 901 w 1321"/>
                  <a:gd name="T93" fmla="*/ 45 h 712"/>
                  <a:gd name="T94" fmla="*/ 965 w 1321"/>
                  <a:gd name="T95" fmla="*/ 69 h 712"/>
                  <a:gd name="T96" fmla="*/ 1024 w 1321"/>
                  <a:gd name="T97" fmla="*/ 97 h 712"/>
                  <a:gd name="T98" fmla="*/ 1077 w 1321"/>
                  <a:gd name="T99" fmla="*/ 127 h 712"/>
                  <a:gd name="T100" fmla="*/ 1122 w 1321"/>
                  <a:gd name="T101" fmla="*/ 162 h 712"/>
                  <a:gd name="T102" fmla="*/ 1160 w 1321"/>
                  <a:gd name="T103" fmla="*/ 199 h 712"/>
                  <a:gd name="T104" fmla="*/ 1160 w 1321"/>
                  <a:gd name="T105" fmla="*/ 199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9999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72" name="Text Box 29"/>
            <p:cNvSpPr txBox="1">
              <a:spLocks noChangeArrowheads="1"/>
            </p:cNvSpPr>
            <p:nvPr/>
          </p:nvSpPr>
          <p:spPr bwMode="gray">
            <a:xfrm>
              <a:off x="1445" y="1941"/>
              <a:ext cx="445" cy="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  <a:p>
              <a:pPr algn="ctr" eaLnBrk="1" hangingPunct="1"/>
              <a:r>
                <a:rPr lang="ru-RU" sz="1600" b="1" dirty="0" smtClean="0">
                  <a:latin typeface="Times New Roman" pitchFamily="18" charset="0"/>
                </a:rPr>
                <a:t>В</a:t>
              </a:r>
              <a:r>
                <a:rPr lang="ru-RU" sz="1600" b="1" dirty="0" smtClean="0">
                  <a:latin typeface="Times New Roman" pitchFamily="18" charset="0"/>
                </a:rPr>
                <a:t>аловой региональный продукт, млн.руб.</a:t>
              </a:r>
              <a:endParaRPr lang="en-U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065" name="Rectangle 176"/>
          <p:cNvSpPr>
            <a:spLocks noChangeArrowheads="1"/>
          </p:cNvSpPr>
          <p:nvPr/>
        </p:nvSpPr>
        <p:spPr bwMode="auto">
          <a:xfrm>
            <a:off x="8072462" y="785794"/>
            <a:ext cx="720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2022 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г.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" pitchFamily="18" charset="0"/>
            </a:endParaRPr>
          </a:p>
        </p:txBody>
      </p:sp>
      <p:sp>
        <p:nvSpPr>
          <p:cNvPr id="2066" name="Rectangle 177"/>
          <p:cNvSpPr>
            <a:spLocks noChangeArrowheads="1"/>
          </p:cNvSpPr>
          <p:nvPr/>
        </p:nvSpPr>
        <p:spPr bwMode="auto">
          <a:xfrm>
            <a:off x="3714744" y="785794"/>
            <a:ext cx="720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latin typeface="Times New Roman" pitchFamily="18" charset="0"/>
              </a:rPr>
              <a:t>2019 </a:t>
            </a:r>
            <a:r>
              <a:rPr lang="ru-RU" dirty="0">
                <a:latin typeface="Times New Roman" pitchFamily="18" charset="0"/>
              </a:rPr>
              <a:t>г.</a:t>
            </a:r>
            <a:endParaRPr lang="ru-RU" dirty="0">
              <a:latin typeface="Times" pitchFamily="18" charset="0"/>
            </a:endParaRPr>
          </a:p>
        </p:txBody>
      </p:sp>
      <p:sp>
        <p:nvSpPr>
          <p:cNvPr id="2067" name="Rectangle 178"/>
          <p:cNvSpPr>
            <a:spLocks noChangeArrowheads="1"/>
          </p:cNvSpPr>
          <p:nvPr/>
        </p:nvSpPr>
        <p:spPr bwMode="auto">
          <a:xfrm>
            <a:off x="5143504" y="785794"/>
            <a:ext cx="720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2020 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г.</a:t>
            </a:r>
          </a:p>
        </p:txBody>
      </p:sp>
      <p:sp>
        <p:nvSpPr>
          <p:cNvPr id="2068" name="Rectangle 179"/>
          <p:cNvSpPr>
            <a:spLocks noChangeArrowheads="1"/>
          </p:cNvSpPr>
          <p:nvPr/>
        </p:nvSpPr>
        <p:spPr bwMode="auto">
          <a:xfrm>
            <a:off x="6643702" y="785794"/>
            <a:ext cx="720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2021 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г.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00034" y="0"/>
            <a:ext cx="86439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Отдельные показатели </a:t>
            </a:r>
            <a:r>
              <a:rPr lang="ru-RU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прогноза </a:t>
            </a:r>
            <a:r>
              <a:rPr lang="ru-RU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социально – экономического </a:t>
            </a:r>
            <a:r>
              <a:rPr lang="ru-RU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развития Республики </a:t>
            </a:r>
            <a:r>
              <a:rPr lang="ru-RU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Калмыкия </a:t>
            </a:r>
            <a:r>
              <a:rPr lang="ru-RU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период до 2022 года*</a:t>
            </a:r>
            <a:endParaRPr lang="ru-RU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Rectangle 17"/>
          <p:cNvSpPr>
            <a:spLocks noChangeArrowheads="1"/>
          </p:cNvSpPr>
          <p:nvPr/>
        </p:nvSpPr>
        <p:spPr bwMode="gray">
          <a:xfrm>
            <a:off x="1214437" y="5214950"/>
            <a:ext cx="7929563" cy="1079500"/>
          </a:xfrm>
          <a:prstGeom prst="rect">
            <a:avLst/>
          </a:prstGeom>
          <a:gradFill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08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9" name="Group 12"/>
          <p:cNvGrpSpPr>
            <a:grpSpLocks/>
          </p:cNvGrpSpPr>
          <p:nvPr/>
        </p:nvGrpSpPr>
        <p:grpSpPr bwMode="auto">
          <a:xfrm>
            <a:off x="0" y="5143512"/>
            <a:ext cx="2071670" cy="1285884"/>
            <a:chOff x="2016" y="1920"/>
            <a:chExt cx="1680" cy="1680"/>
          </a:xfrm>
        </p:grpSpPr>
        <p:sp>
          <p:nvSpPr>
            <p:cNvPr id="30" name="Oval 13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93B1FD"/>
                </a:gs>
                <a:gs pos="100000">
                  <a:srgbClr val="2C354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Freeform 14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>
                <a:gd name="T0" fmla="*/ 1160 w 1321"/>
                <a:gd name="T1" fmla="*/ 199 h 712"/>
                <a:gd name="T2" fmla="*/ 1174 w 1321"/>
                <a:gd name="T3" fmla="*/ 221 h 712"/>
                <a:gd name="T4" fmla="*/ 1177 w 1321"/>
                <a:gd name="T5" fmla="*/ 240 h 712"/>
                <a:gd name="T6" fmla="*/ 1172 w 1321"/>
                <a:gd name="T7" fmla="*/ 257 h 712"/>
                <a:gd name="T8" fmla="*/ 1157 w 1321"/>
                <a:gd name="T9" fmla="*/ 273 h 712"/>
                <a:gd name="T10" fmla="*/ 1134 w 1321"/>
                <a:gd name="T11" fmla="*/ 289 h 712"/>
                <a:gd name="T12" fmla="*/ 1105 w 1321"/>
                <a:gd name="T13" fmla="*/ 301 h 712"/>
                <a:gd name="T14" fmla="*/ 1066 w 1321"/>
                <a:gd name="T15" fmla="*/ 313 h 712"/>
                <a:gd name="T16" fmla="*/ 1023 w 1321"/>
                <a:gd name="T17" fmla="*/ 324 h 712"/>
                <a:gd name="T18" fmla="*/ 973 w 1321"/>
                <a:gd name="T19" fmla="*/ 332 h 712"/>
                <a:gd name="T20" fmla="*/ 919 w 1321"/>
                <a:gd name="T21" fmla="*/ 340 h 712"/>
                <a:gd name="T22" fmla="*/ 862 w 1321"/>
                <a:gd name="T23" fmla="*/ 345 h 712"/>
                <a:gd name="T24" fmla="*/ 799 w 1321"/>
                <a:gd name="T25" fmla="*/ 351 h 712"/>
                <a:gd name="T26" fmla="*/ 735 w 1321"/>
                <a:gd name="T27" fmla="*/ 354 h 712"/>
                <a:gd name="T28" fmla="*/ 709 w 1321"/>
                <a:gd name="T29" fmla="*/ 355 h 712"/>
                <a:gd name="T30" fmla="*/ 425 w 1321"/>
                <a:gd name="T31" fmla="*/ 355 h 712"/>
                <a:gd name="T32" fmla="*/ 421 w 1321"/>
                <a:gd name="T33" fmla="*/ 355 h 712"/>
                <a:gd name="T34" fmla="*/ 365 w 1321"/>
                <a:gd name="T35" fmla="*/ 353 h 712"/>
                <a:gd name="T36" fmla="*/ 311 w 1321"/>
                <a:gd name="T37" fmla="*/ 351 h 712"/>
                <a:gd name="T38" fmla="*/ 260 w 1321"/>
                <a:gd name="T39" fmla="*/ 347 h 712"/>
                <a:gd name="T40" fmla="*/ 211 w 1321"/>
                <a:gd name="T41" fmla="*/ 344 h 712"/>
                <a:gd name="T42" fmla="*/ 167 w 1321"/>
                <a:gd name="T43" fmla="*/ 337 h 712"/>
                <a:gd name="T44" fmla="*/ 126 w 1321"/>
                <a:gd name="T45" fmla="*/ 329 h 712"/>
                <a:gd name="T46" fmla="*/ 90 w 1321"/>
                <a:gd name="T47" fmla="*/ 323 h 712"/>
                <a:gd name="T48" fmla="*/ 61 w 1321"/>
                <a:gd name="T49" fmla="*/ 314 h 712"/>
                <a:gd name="T50" fmla="*/ 33 w 1321"/>
                <a:gd name="T51" fmla="*/ 303 h 712"/>
                <a:gd name="T52" fmla="*/ 18 w 1321"/>
                <a:gd name="T53" fmla="*/ 290 h 712"/>
                <a:gd name="T54" fmla="*/ 6 w 1321"/>
                <a:gd name="T55" fmla="*/ 276 h 712"/>
                <a:gd name="T56" fmla="*/ 0 w 1321"/>
                <a:gd name="T57" fmla="*/ 261 h 712"/>
                <a:gd name="T58" fmla="*/ 0 w 1321"/>
                <a:gd name="T59" fmla="*/ 259 h 712"/>
                <a:gd name="T60" fmla="*/ 4 w 1321"/>
                <a:gd name="T61" fmla="*/ 242 h 712"/>
                <a:gd name="T62" fmla="*/ 16 w 1321"/>
                <a:gd name="T63" fmla="*/ 222 h 712"/>
                <a:gd name="T64" fmla="*/ 45 w 1321"/>
                <a:gd name="T65" fmla="*/ 184 h 712"/>
                <a:gd name="T66" fmla="*/ 82 w 1321"/>
                <a:gd name="T67" fmla="*/ 149 h 712"/>
                <a:gd name="T68" fmla="*/ 130 w 1321"/>
                <a:gd name="T69" fmla="*/ 118 h 712"/>
                <a:gd name="T70" fmla="*/ 181 w 1321"/>
                <a:gd name="T71" fmla="*/ 88 h 712"/>
                <a:gd name="T72" fmla="*/ 240 w 1321"/>
                <a:gd name="T73" fmla="*/ 61 h 712"/>
                <a:gd name="T74" fmla="*/ 305 w 1321"/>
                <a:gd name="T75" fmla="*/ 41 h 712"/>
                <a:gd name="T76" fmla="*/ 370 w 1321"/>
                <a:gd name="T77" fmla="*/ 23 h 712"/>
                <a:gd name="T78" fmla="*/ 443 w 1321"/>
                <a:gd name="T79" fmla="*/ 11 h 712"/>
                <a:gd name="T80" fmla="*/ 518 w 1321"/>
                <a:gd name="T81" fmla="*/ 4 h 712"/>
                <a:gd name="T82" fmla="*/ 595 w 1321"/>
                <a:gd name="T83" fmla="*/ 0 h 712"/>
                <a:gd name="T84" fmla="*/ 595 w 1321"/>
                <a:gd name="T85" fmla="*/ 0 h 712"/>
                <a:gd name="T86" fmla="*/ 677 w 1321"/>
                <a:gd name="T87" fmla="*/ 4 h 712"/>
                <a:gd name="T88" fmla="*/ 755 w 1321"/>
                <a:gd name="T89" fmla="*/ 11 h 712"/>
                <a:gd name="T90" fmla="*/ 831 w 1321"/>
                <a:gd name="T91" fmla="*/ 26 h 712"/>
                <a:gd name="T92" fmla="*/ 901 w 1321"/>
                <a:gd name="T93" fmla="*/ 45 h 712"/>
                <a:gd name="T94" fmla="*/ 965 w 1321"/>
                <a:gd name="T95" fmla="*/ 69 h 712"/>
                <a:gd name="T96" fmla="*/ 1024 w 1321"/>
                <a:gd name="T97" fmla="*/ 97 h 712"/>
                <a:gd name="T98" fmla="*/ 1077 w 1321"/>
                <a:gd name="T99" fmla="*/ 127 h 712"/>
                <a:gd name="T100" fmla="*/ 1122 w 1321"/>
                <a:gd name="T101" fmla="*/ 162 h 712"/>
                <a:gd name="T102" fmla="*/ 1160 w 1321"/>
                <a:gd name="T103" fmla="*/ 199 h 712"/>
                <a:gd name="T104" fmla="*/ 1160 w 1321"/>
                <a:gd name="T105" fmla="*/ 199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93B1F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6" name="Text Box 29"/>
          <p:cNvSpPr txBox="1">
            <a:spLocks noChangeArrowheads="1"/>
          </p:cNvSpPr>
          <p:nvPr/>
        </p:nvSpPr>
        <p:spPr bwMode="gray">
          <a:xfrm>
            <a:off x="142844" y="5286388"/>
            <a:ext cx="1752982" cy="120032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Численность населения (среднегодовая) (тыс.чел.)</a:t>
            </a:r>
            <a:endParaRPr lang="en-US" sz="14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en-US" sz="1600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7" name="Диаграмма 36"/>
          <p:cNvGraphicFramePr/>
          <p:nvPr/>
        </p:nvGraphicFramePr>
        <p:xfrm>
          <a:off x="2071670" y="1071546"/>
          <a:ext cx="7072330" cy="1143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8" name="Диаграмма 37"/>
          <p:cNvGraphicFramePr/>
          <p:nvPr/>
        </p:nvGraphicFramePr>
        <p:xfrm>
          <a:off x="1952532" y="2143116"/>
          <a:ext cx="7405814" cy="1428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0" name="Диаграмма 39"/>
          <p:cNvGraphicFramePr/>
          <p:nvPr/>
        </p:nvGraphicFramePr>
        <p:xfrm>
          <a:off x="1928794" y="3500438"/>
          <a:ext cx="7215206" cy="16430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1" name="Диаграмма 40"/>
          <p:cNvGraphicFramePr/>
          <p:nvPr/>
        </p:nvGraphicFramePr>
        <p:xfrm>
          <a:off x="1928794" y="5072074"/>
          <a:ext cx="7429552" cy="13176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6" name="TextBox 45"/>
          <p:cNvSpPr txBox="1"/>
          <p:nvPr/>
        </p:nvSpPr>
        <p:spPr>
          <a:xfrm>
            <a:off x="1357290" y="6286520"/>
            <a:ext cx="7786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Источник информации : Постановление Правительства Республики Калмыкия от 14.10.2019 г. № 284 «Об основных показателях прогноза социально-экономического развития Республики Калмыкия на 2020 год и на плановый период до 2022 года»</a:t>
            </a:r>
          </a:p>
          <a:p>
            <a:r>
              <a:rPr lang="ru-RU" sz="12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* информация представлена </a:t>
            </a:r>
            <a:r>
              <a:rPr lang="ru-RU" sz="12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базовому варианту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4" name="Rectangle 177"/>
          <p:cNvSpPr>
            <a:spLocks noChangeArrowheads="1"/>
          </p:cNvSpPr>
          <p:nvPr/>
        </p:nvSpPr>
        <p:spPr bwMode="auto">
          <a:xfrm>
            <a:off x="2428860" y="785794"/>
            <a:ext cx="720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latin typeface="Times New Roman" pitchFamily="18" charset="0"/>
              </a:rPr>
              <a:t>2018 </a:t>
            </a:r>
            <a:r>
              <a:rPr lang="ru-RU" dirty="0">
                <a:latin typeface="Times New Roman" pitchFamily="18" charset="0"/>
              </a:rPr>
              <a:t>г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.</a:t>
            </a:r>
            <a:endParaRPr lang="ru-RU" dirty="0">
              <a:solidFill>
                <a:schemeClr val="tx2">
                  <a:lumMod val="50000"/>
                </a:schemeClr>
              </a:solidFill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5730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5" name="Прямоугольник 6"/>
          <p:cNvSpPr>
            <a:spLocks noChangeArrowheads="1"/>
          </p:cNvSpPr>
          <p:nvPr/>
        </p:nvSpPr>
        <p:spPr bwMode="auto">
          <a:xfrm>
            <a:off x="0" y="1142984"/>
            <a:ext cx="9144000" cy="5300662"/>
          </a:xfrm>
          <a:prstGeom prst="rect">
            <a:avLst/>
          </a:prstGeom>
          <a:ln w="9525" algn="ctr">
            <a:noFill/>
            <a:round/>
            <a:headEnd/>
            <a:tailEnd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/>
          <a:lstStyle/>
          <a:p>
            <a:pPr>
              <a:defRPr/>
            </a:pPr>
            <a:endParaRPr lang="ru-RU" dirty="0">
              <a:latin typeface="Arial" charset="0"/>
              <a:cs typeface="Arial" charset="0"/>
            </a:endParaRPr>
          </a:p>
        </p:txBody>
      </p:sp>
      <p:sp>
        <p:nvSpPr>
          <p:cNvPr id="2056" name="Rectangle 10"/>
          <p:cNvSpPr>
            <a:spLocks noChangeArrowheads="1"/>
          </p:cNvSpPr>
          <p:nvPr/>
        </p:nvSpPr>
        <p:spPr bwMode="gray">
          <a:xfrm>
            <a:off x="1143000" y="2714620"/>
            <a:ext cx="8001000" cy="1500198"/>
          </a:xfrm>
          <a:prstGeom prst="rect">
            <a:avLst/>
          </a:prstGeom>
          <a:gradFill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08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57" name="Rectangle 24"/>
          <p:cNvSpPr>
            <a:spLocks noChangeArrowheads="1"/>
          </p:cNvSpPr>
          <p:nvPr/>
        </p:nvSpPr>
        <p:spPr bwMode="gray">
          <a:xfrm>
            <a:off x="785812" y="1000108"/>
            <a:ext cx="8358188" cy="1285884"/>
          </a:xfrm>
          <a:prstGeom prst="rect">
            <a:avLst/>
          </a:prstGeom>
          <a:gradFill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08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0" y="2571744"/>
            <a:ext cx="2357422" cy="1714512"/>
            <a:chOff x="2016" y="1920"/>
            <a:chExt cx="1680" cy="1680"/>
          </a:xfrm>
        </p:grpSpPr>
        <p:sp>
          <p:nvSpPr>
            <p:cNvPr id="2079" name="Oval 13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93B1FD"/>
                </a:gs>
                <a:gs pos="100000">
                  <a:srgbClr val="2C354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80" name="Freeform 14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>
                <a:gd name="T0" fmla="*/ 1160 w 1321"/>
                <a:gd name="T1" fmla="*/ 199 h 712"/>
                <a:gd name="T2" fmla="*/ 1174 w 1321"/>
                <a:gd name="T3" fmla="*/ 221 h 712"/>
                <a:gd name="T4" fmla="*/ 1177 w 1321"/>
                <a:gd name="T5" fmla="*/ 240 h 712"/>
                <a:gd name="T6" fmla="*/ 1172 w 1321"/>
                <a:gd name="T7" fmla="*/ 257 h 712"/>
                <a:gd name="T8" fmla="*/ 1157 w 1321"/>
                <a:gd name="T9" fmla="*/ 273 h 712"/>
                <a:gd name="T10" fmla="*/ 1134 w 1321"/>
                <a:gd name="T11" fmla="*/ 289 h 712"/>
                <a:gd name="T12" fmla="*/ 1105 w 1321"/>
                <a:gd name="T13" fmla="*/ 301 h 712"/>
                <a:gd name="T14" fmla="*/ 1066 w 1321"/>
                <a:gd name="T15" fmla="*/ 313 h 712"/>
                <a:gd name="T16" fmla="*/ 1023 w 1321"/>
                <a:gd name="T17" fmla="*/ 324 h 712"/>
                <a:gd name="T18" fmla="*/ 973 w 1321"/>
                <a:gd name="T19" fmla="*/ 332 h 712"/>
                <a:gd name="T20" fmla="*/ 919 w 1321"/>
                <a:gd name="T21" fmla="*/ 340 h 712"/>
                <a:gd name="T22" fmla="*/ 862 w 1321"/>
                <a:gd name="T23" fmla="*/ 345 h 712"/>
                <a:gd name="T24" fmla="*/ 799 w 1321"/>
                <a:gd name="T25" fmla="*/ 351 h 712"/>
                <a:gd name="T26" fmla="*/ 735 w 1321"/>
                <a:gd name="T27" fmla="*/ 354 h 712"/>
                <a:gd name="T28" fmla="*/ 709 w 1321"/>
                <a:gd name="T29" fmla="*/ 355 h 712"/>
                <a:gd name="T30" fmla="*/ 425 w 1321"/>
                <a:gd name="T31" fmla="*/ 355 h 712"/>
                <a:gd name="T32" fmla="*/ 421 w 1321"/>
                <a:gd name="T33" fmla="*/ 355 h 712"/>
                <a:gd name="T34" fmla="*/ 365 w 1321"/>
                <a:gd name="T35" fmla="*/ 353 h 712"/>
                <a:gd name="T36" fmla="*/ 311 w 1321"/>
                <a:gd name="T37" fmla="*/ 351 h 712"/>
                <a:gd name="T38" fmla="*/ 260 w 1321"/>
                <a:gd name="T39" fmla="*/ 347 h 712"/>
                <a:gd name="T40" fmla="*/ 211 w 1321"/>
                <a:gd name="T41" fmla="*/ 344 h 712"/>
                <a:gd name="T42" fmla="*/ 167 w 1321"/>
                <a:gd name="T43" fmla="*/ 337 h 712"/>
                <a:gd name="T44" fmla="*/ 126 w 1321"/>
                <a:gd name="T45" fmla="*/ 329 h 712"/>
                <a:gd name="T46" fmla="*/ 90 w 1321"/>
                <a:gd name="T47" fmla="*/ 323 h 712"/>
                <a:gd name="T48" fmla="*/ 61 w 1321"/>
                <a:gd name="T49" fmla="*/ 314 h 712"/>
                <a:gd name="T50" fmla="*/ 33 w 1321"/>
                <a:gd name="T51" fmla="*/ 303 h 712"/>
                <a:gd name="T52" fmla="*/ 18 w 1321"/>
                <a:gd name="T53" fmla="*/ 290 h 712"/>
                <a:gd name="T54" fmla="*/ 6 w 1321"/>
                <a:gd name="T55" fmla="*/ 276 h 712"/>
                <a:gd name="T56" fmla="*/ 0 w 1321"/>
                <a:gd name="T57" fmla="*/ 261 h 712"/>
                <a:gd name="T58" fmla="*/ 0 w 1321"/>
                <a:gd name="T59" fmla="*/ 259 h 712"/>
                <a:gd name="T60" fmla="*/ 4 w 1321"/>
                <a:gd name="T61" fmla="*/ 242 h 712"/>
                <a:gd name="T62" fmla="*/ 16 w 1321"/>
                <a:gd name="T63" fmla="*/ 222 h 712"/>
                <a:gd name="T64" fmla="*/ 45 w 1321"/>
                <a:gd name="T65" fmla="*/ 184 h 712"/>
                <a:gd name="T66" fmla="*/ 82 w 1321"/>
                <a:gd name="T67" fmla="*/ 149 h 712"/>
                <a:gd name="T68" fmla="*/ 130 w 1321"/>
                <a:gd name="T69" fmla="*/ 118 h 712"/>
                <a:gd name="T70" fmla="*/ 181 w 1321"/>
                <a:gd name="T71" fmla="*/ 88 h 712"/>
                <a:gd name="T72" fmla="*/ 240 w 1321"/>
                <a:gd name="T73" fmla="*/ 61 h 712"/>
                <a:gd name="T74" fmla="*/ 305 w 1321"/>
                <a:gd name="T75" fmla="*/ 41 h 712"/>
                <a:gd name="T76" fmla="*/ 370 w 1321"/>
                <a:gd name="T77" fmla="*/ 23 h 712"/>
                <a:gd name="T78" fmla="*/ 443 w 1321"/>
                <a:gd name="T79" fmla="*/ 11 h 712"/>
                <a:gd name="T80" fmla="*/ 518 w 1321"/>
                <a:gd name="T81" fmla="*/ 4 h 712"/>
                <a:gd name="T82" fmla="*/ 595 w 1321"/>
                <a:gd name="T83" fmla="*/ 0 h 712"/>
                <a:gd name="T84" fmla="*/ 595 w 1321"/>
                <a:gd name="T85" fmla="*/ 0 h 712"/>
                <a:gd name="T86" fmla="*/ 677 w 1321"/>
                <a:gd name="T87" fmla="*/ 4 h 712"/>
                <a:gd name="T88" fmla="*/ 755 w 1321"/>
                <a:gd name="T89" fmla="*/ 11 h 712"/>
                <a:gd name="T90" fmla="*/ 831 w 1321"/>
                <a:gd name="T91" fmla="*/ 26 h 712"/>
                <a:gd name="T92" fmla="*/ 901 w 1321"/>
                <a:gd name="T93" fmla="*/ 45 h 712"/>
                <a:gd name="T94" fmla="*/ 965 w 1321"/>
                <a:gd name="T95" fmla="*/ 69 h 712"/>
                <a:gd name="T96" fmla="*/ 1024 w 1321"/>
                <a:gd name="T97" fmla="*/ 97 h 712"/>
                <a:gd name="T98" fmla="*/ 1077 w 1321"/>
                <a:gd name="T99" fmla="*/ 127 h 712"/>
                <a:gd name="T100" fmla="*/ 1122 w 1321"/>
                <a:gd name="T101" fmla="*/ 162 h 712"/>
                <a:gd name="T102" fmla="*/ 1160 w 1321"/>
                <a:gd name="T103" fmla="*/ 199 h 712"/>
                <a:gd name="T104" fmla="*/ 1160 w 1321"/>
                <a:gd name="T105" fmla="*/ 199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93B1F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061" name="Text Box 29"/>
          <p:cNvSpPr txBox="1">
            <a:spLocks noChangeArrowheads="1"/>
          </p:cNvSpPr>
          <p:nvPr/>
        </p:nvSpPr>
        <p:spPr bwMode="gray">
          <a:xfrm>
            <a:off x="142844" y="2928934"/>
            <a:ext cx="207167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Номинальная начисленная среднемесячная заработная плата работников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организаций (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Group 25"/>
          <p:cNvGrpSpPr>
            <a:grpSpLocks/>
          </p:cNvGrpSpPr>
          <p:nvPr/>
        </p:nvGrpSpPr>
        <p:grpSpPr bwMode="auto">
          <a:xfrm>
            <a:off x="0" y="857235"/>
            <a:ext cx="2428860" cy="1643071"/>
            <a:chOff x="1488" y="1968"/>
            <a:chExt cx="432" cy="432"/>
          </a:xfrm>
        </p:grpSpPr>
        <p:grpSp>
          <p:nvGrpSpPr>
            <p:cNvPr id="5" name="Group 26"/>
            <p:cNvGrpSpPr>
              <a:grpSpLocks/>
            </p:cNvGrpSpPr>
            <p:nvPr/>
          </p:nvGrpSpPr>
          <p:grpSpPr bwMode="auto">
            <a:xfrm>
              <a:off x="1488" y="1968"/>
              <a:ext cx="432" cy="432"/>
              <a:chOff x="2017" y="1920"/>
              <a:chExt cx="1681" cy="1680"/>
            </a:xfrm>
          </p:grpSpPr>
          <p:sp>
            <p:nvSpPr>
              <p:cNvPr id="2073" name="Oval 27"/>
              <p:cNvSpPr>
                <a:spLocks noChangeArrowheads="1"/>
              </p:cNvSpPr>
              <p:nvPr/>
            </p:nvSpPr>
            <p:spPr bwMode="gray">
              <a:xfrm>
                <a:off x="2017" y="1920"/>
                <a:ext cx="1681" cy="1680"/>
              </a:xfrm>
              <a:prstGeom prst="ellipse">
                <a:avLst/>
              </a:prstGeom>
              <a:gradFill rotWithShape="1">
                <a:gsLst>
                  <a:gs pos="0">
                    <a:srgbClr val="FF9999"/>
                  </a:gs>
                  <a:gs pos="100000">
                    <a:srgbClr val="643C3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74" name="Freeform 28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160 w 1321"/>
                  <a:gd name="T1" fmla="*/ 199 h 712"/>
                  <a:gd name="T2" fmla="*/ 1174 w 1321"/>
                  <a:gd name="T3" fmla="*/ 221 h 712"/>
                  <a:gd name="T4" fmla="*/ 1177 w 1321"/>
                  <a:gd name="T5" fmla="*/ 240 h 712"/>
                  <a:gd name="T6" fmla="*/ 1172 w 1321"/>
                  <a:gd name="T7" fmla="*/ 257 h 712"/>
                  <a:gd name="T8" fmla="*/ 1157 w 1321"/>
                  <a:gd name="T9" fmla="*/ 273 h 712"/>
                  <a:gd name="T10" fmla="*/ 1134 w 1321"/>
                  <a:gd name="T11" fmla="*/ 289 h 712"/>
                  <a:gd name="T12" fmla="*/ 1105 w 1321"/>
                  <a:gd name="T13" fmla="*/ 301 h 712"/>
                  <a:gd name="T14" fmla="*/ 1066 w 1321"/>
                  <a:gd name="T15" fmla="*/ 313 h 712"/>
                  <a:gd name="T16" fmla="*/ 1023 w 1321"/>
                  <a:gd name="T17" fmla="*/ 324 h 712"/>
                  <a:gd name="T18" fmla="*/ 973 w 1321"/>
                  <a:gd name="T19" fmla="*/ 332 h 712"/>
                  <a:gd name="T20" fmla="*/ 919 w 1321"/>
                  <a:gd name="T21" fmla="*/ 340 h 712"/>
                  <a:gd name="T22" fmla="*/ 862 w 1321"/>
                  <a:gd name="T23" fmla="*/ 345 h 712"/>
                  <a:gd name="T24" fmla="*/ 799 w 1321"/>
                  <a:gd name="T25" fmla="*/ 351 h 712"/>
                  <a:gd name="T26" fmla="*/ 735 w 1321"/>
                  <a:gd name="T27" fmla="*/ 354 h 712"/>
                  <a:gd name="T28" fmla="*/ 709 w 1321"/>
                  <a:gd name="T29" fmla="*/ 355 h 712"/>
                  <a:gd name="T30" fmla="*/ 425 w 1321"/>
                  <a:gd name="T31" fmla="*/ 355 h 712"/>
                  <a:gd name="T32" fmla="*/ 421 w 1321"/>
                  <a:gd name="T33" fmla="*/ 355 h 712"/>
                  <a:gd name="T34" fmla="*/ 365 w 1321"/>
                  <a:gd name="T35" fmla="*/ 353 h 712"/>
                  <a:gd name="T36" fmla="*/ 311 w 1321"/>
                  <a:gd name="T37" fmla="*/ 351 h 712"/>
                  <a:gd name="T38" fmla="*/ 260 w 1321"/>
                  <a:gd name="T39" fmla="*/ 347 h 712"/>
                  <a:gd name="T40" fmla="*/ 211 w 1321"/>
                  <a:gd name="T41" fmla="*/ 344 h 712"/>
                  <a:gd name="T42" fmla="*/ 167 w 1321"/>
                  <a:gd name="T43" fmla="*/ 337 h 712"/>
                  <a:gd name="T44" fmla="*/ 126 w 1321"/>
                  <a:gd name="T45" fmla="*/ 329 h 712"/>
                  <a:gd name="T46" fmla="*/ 90 w 1321"/>
                  <a:gd name="T47" fmla="*/ 323 h 712"/>
                  <a:gd name="T48" fmla="*/ 61 w 1321"/>
                  <a:gd name="T49" fmla="*/ 314 h 712"/>
                  <a:gd name="T50" fmla="*/ 33 w 1321"/>
                  <a:gd name="T51" fmla="*/ 303 h 712"/>
                  <a:gd name="T52" fmla="*/ 18 w 1321"/>
                  <a:gd name="T53" fmla="*/ 290 h 712"/>
                  <a:gd name="T54" fmla="*/ 6 w 1321"/>
                  <a:gd name="T55" fmla="*/ 276 h 712"/>
                  <a:gd name="T56" fmla="*/ 0 w 1321"/>
                  <a:gd name="T57" fmla="*/ 261 h 712"/>
                  <a:gd name="T58" fmla="*/ 0 w 1321"/>
                  <a:gd name="T59" fmla="*/ 259 h 712"/>
                  <a:gd name="T60" fmla="*/ 4 w 1321"/>
                  <a:gd name="T61" fmla="*/ 242 h 712"/>
                  <a:gd name="T62" fmla="*/ 16 w 1321"/>
                  <a:gd name="T63" fmla="*/ 222 h 712"/>
                  <a:gd name="T64" fmla="*/ 45 w 1321"/>
                  <a:gd name="T65" fmla="*/ 184 h 712"/>
                  <a:gd name="T66" fmla="*/ 82 w 1321"/>
                  <a:gd name="T67" fmla="*/ 149 h 712"/>
                  <a:gd name="T68" fmla="*/ 130 w 1321"/>
                  <a:gd name="T69" fmla="*/ 118 h 712"/>
                  <a:gd name="T70" fmla="*/ 181 w 1321"/>
                  <a:gd name="T71" fmla="*/ 88 h 712"/>
                  <a:gd name="T72" fmla="*/ 240 w 1321"/>
                  <a:gd name="T73" fmla="*/ 61 h 712"/>
                  <a:gd name="T74" fmla="*/ 305 w 1321"/>
                  <a:gd name="T75" fmla="*/ 41 h 712"/>
                  <a:gd name="T76" fmla="*/ 370 w 1321"/>
                  <a:gd name="T77" fmla="*/ 23 h 712"/>
                  <a:gd name="T78" fmla="*/ 443 w 1321"/>
                  <a:gd name="T79" fmla="*/ 11 h 712"/>
                  <a:gd name="T80" fmla="*/ 518 w 1321"/>
                  <a:gd name="T81" fmla="*/ 4 h 712"/>
                  <a:gd name="T82" fmla="*/ 595 w 1321"/>
                  <a:gd name="T83" fmla="*/ 0 h 712"/>
                  <a:gd name="T84" fmla="*/ 595 w 1321"/>
                  <a:gd name="T85" fmla="*/ 0 h 712"/>
                  <a:gd name="T86" fmla="*/ 677 w 1321"/>
                  <a:gd name="T87" fmla="*/ 4 h 712"/>
                  <a:gd name="T88" fmla="*/ 755 w 1321"/>
                  <a:gd name="T89" fmla="*/ 11 h 712"/>
                  <a:gd name="T90" fmla="*/ 831 w 1321"/>
                  <a:gd name="T91" fmla="*/ 26 h 712"/>
                  <a:gd name="T92" fmla="*/ 901 w 1321"/>
                  <a:gd name="T93" fmla="*/ 45 h 712"/>
                  <a:gd name="T94" fmla="*/ 965 w 1321"/>
                  <a:gd name="T95" fmla="*/ 69 h 712"/>
                  <a:gd name="T96" fmla="*/ 1024 w 1321"/>
                  <a:gd name="T97" fmla="*/ 97 h 712"/>
                  <a:gd name="T98" fmla="*/ 1077 w 1321"/>
                  <a:gd name="T99" fmla="*/ 127 h 712"/>
                  <a:gd name="T100" fmla="*/ 1122 w 1321"/>
                  <a:gd name="T101" fmla="*/ 162 h 712"/>
                  <a:gd name="T102" fmla="*/ 1160 w 1321"/>
                  <a:gd name="T103" fmla="*/ 199 h 712"/>
                  <a:gd name="T104" fmla="*/ 1160 w 1321"/>
                  <a:gd name="T105" fmla="*/ 199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9999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72" name="Text Box 29"/>
            <p:cNvSpPr txBox="1">
              <a:spLocks noChangeArrowheads="1"/>
            </p:cNvSpPr>
            <p:nvPr/>
          </p:nvSpPr>
          <p:spPr bwMode="gray">
            <a:xfrm>
              <a:off x="1530" y="2047"/>
              <a:ext cx="354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ru-RU" sz="1600" b="1" dirty="0" smtClean="0">
                  <a:latin typeface="Times New Roman" pitchFamily="18" charset="0"/>
                </a:rPr>
                <a:t>Уровень безработицы</a:t>
              </a:r>
            </a:p>
            <a:p>
              <a:pPr algn="ctr" eaLnBrk="1" hangingPunct="1"/>
              <a:r>
                <a:rPr lang="ru-RU" sz="1600" b="1" dirty="0" smtClean="0">
                  <a:latin typeface="Times New Roman" pitchFamily="18" charset="0"/>
                </a:rPr>
                <a:t>(по методологии МОТ), %</a:t>
              </a:r>
              <a:endParaRPr lang="en-U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065" name="Rectangle 176"/>
          <p:cNvSpPr>
            <a:spLocks noChangeArrowheads="1"/>
          </p:cNvSpPr>
          <p:nvPr/>
        </p:nvSpPr>
        <p:spPr bwMode="auto">
          <a:xfrm>
            <a:off x="5214942" y="642918"/>
            <a:ext cx="720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latin typeface="Times New Roman" pitchFamily="18" charset="0"/>
              </a:rPr>
              <a:t>2020 </a:t>
            </a:r>
            <a:r>
              <a:rPr lang="ru-RU" dirty="0">
                <a:latin typeface="Times New Roman" pitchFamily="18" charset="0"/>
              </a:rPr>
              <a:t>г.</a:t>
            </a:r>
            <a:endParaRPr lang="ru-RU" dirty="0">
              <a:latin typeface="Times" pitchFamily="18" charset="0"/>
            </a:endParaRPr>
          </a:p>
        </p:txBody>
      </p:sp>
      <p:sp>
        <p:nvSpPr>
          <p:cNvPr id="2067" name="Rectangle 178"/>
          <p:cNvSpPr>
            <a:spLocks noChangeArrowheads="1"/>
          </p:cNvSpPr>
          <p:nvPr/>
        </p:nvSpPr>
        <p:spPr bwMode="auto">
          <a:xfrm>
            <a:off x="2571736" y="642918"/>
            <a:ext cx="720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latin typeface="Times New Roman" pitchFamily="18" charset="0"/>
              </a:rPr>
              <a:t>2018 </a:t>
            </a:r>
            <a:r>
              <a:rPr lang="ru-RU" dirty="0">
                <a:latin typeface="Times New Roman" pitchFamily="18" charset="0"/>
              </a:rPr>
              <a:t>г.</a:t>
            </a:r>
          </a:p>
        </p:txBody>
      </p:sp>
      <p:sp>
        <p:nvSpPr>
          <p:cNvPr id="2068" name="Rectangle 179"/>
          <p:cNvSpPr>
            <a:spLocks noChangeArrowheads="1"/>
          </p:cNvSpPr>
          <p:nvPr/>
        </p:nvSpPr>
        <p:spPr bwMode="auto">
          <a:xfrm>
            <a:off x="3857620" y="642918"/>
            <a:ext cx="720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latin typeface="Times New Roman" pitchFamily="18" charset="0"/>
              </a:rPr>
              <a:t>2019 </a:t>
            </a:r>
            <a:r>
              <a:rPr lang="ru-RU" dirty="0">
                <a:latin typeface="Times New Roman" pitchFamily="18" charset="0"/>
              </a:rPr>
              <a:t>г.</a:t>
            </a:r>
            <a:endParaRPr lang="ru-RU" dirty="0">
              <a:latin typeface="Times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00034" y="0"/>
            <a:ext cx="86439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Отдельные показатели прогноза социально – экономического развития Республики Калмыкия на период до 2022 года*</a:t>
            </a:r>
            <a:endParaRPr lang="ru-RU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Rectangle 17"/>
          <p:cNvSpPr>
            <a:spLocks noChangeArrowheads="1"/>
          </p:cNvSpPr>
          <p:nvPr/>
        </p:nvSpPr>
        <p:spPr bwMode="gray">
          <a:xfrm>
            <a:off x="1214437" y="4857760"/>
            <a:ext cx="7929563" cy="1222376"/>
          </a:xfrm>
          <a:prstGeom prst="rect">
            <a:avLst/>
          </a:prstGeom>
          <a:gradFill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08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6" name="Group 12"/>
          <p:cNvGrpSpPr>
            <a:grpSpLocks/>
          </p:cNvGrpSpPr>
          <p:nvPr/>
        </p:nvGrpSpPr>
        <p:grpSpPr bwMode="auto">
          <a:xfrm>
            <a:off x="0" y="4643446"/>
            <a:ext cx="2500297" cy="1714512"/>
            <a:chOff x="2016" y="1920"/>
            <a:chExt cx="1680" cy="1680"/>
          </a:xfrm>
        </p:grpSpPr>
        <p:sp>
          <p:nvSpPr>
            <p:cNvPr id="30" name="Oval 13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93B1FD"/>
                </a:gs>
                <a:gs pos="100000">
                  <a:srgbClr val="2C354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Freeform 14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>
                <a:gd name="T0" fmla="*/ 1160 w 1321"/>
                <a:gd name="T1" fmla="*/ 199 h 712"/>
                <a:gd name="T2" fmla="*/ 1174 w 1321"/>
                <a:gd name="T3" fmla="*/ 221 h 712"/>
                <a:gd name="T4" fmla="*/ 1177 w 1321"/>
                <a:gd name="T5" fmla="*/ 240 h 712"/>
                <a:gd name="T6" fmla="*/ 1172 w 1321"/>
                <a:gd name="T7" fmla="*/ 257 h 712"/>
                <a:gd name="T8" fmla="*/ 1157 w 1321"/>
                <a:gd name="T9" fmla="*/ 273 h 712"/>
                <a:gd name="T10" fmla="*/ 1134 w 1321"/>
                <a:gd name="T11" fmla="*/ 289 h 712"/>
                <a:gd name="T12" fmla="*/ 1105 w 1321"/>
                <a:gd name="T13" fmla="*/ 301 h 712"/>
                <a:gd name="T14" fmla="*/ 1066 w 1321"/>
                <a:gd name="T15" fmla="*/ 313 h 712"/>
                <a:gd name="T16" fmla="*/ 1023 w 1321"/>
                <a:gd name="T17" fmla="*/ 324 h 712"/>
                <a:gd name="T18" fmla="*/ 973 w 1321"/>
                <a:gd name="T19" fmla="*/ 332 h 712"/>
                <a:gd name="T20" fmla="*/ 919 w 1321"/>
                <a:gd name="T21" fmla="*/ 340 h 712"/>
                <a:gd name="T22" fmla="*/ 862 w 1321"/>
                <a:gd name="T23" fmla="*/ 345 h 712"/>
                <a:gd name="T24" fmla="*/ 799 w 1321"/>
                <a:gd name="T25" fmla="*/ 351 h 712"/>
                <a:gd name="T26" fmla="*/ 735 w 1321"/>
                <a:gd name="T27" fmla="*/ 354 h 712"/>
                <a:gd name="T28" fmla="*/ 709 w 1321"/>
                <a:gd name="T29" fmla="*/ 355 h 712"/>
                <a:gd name="T30" fmla="*/ 425 w 1321"/>
                <a:gd name="T31" fmla="*/ 355 h 712"/>
                <a:gd name="T32" fmla="*/ 421 w 1321"/>
                <a:gd name="T33" fmla="*/ 355 h 712"/>
                <a:gd name="T34" fmla="*/ 365 w 1321"/>
                <a:gd name="T35" fmla="*/ 353 h 712"/>
                <a:gd name="T36" fmla="*/ 311 w 1321"/>
                <a:gd name="T37" fmla="*/ 351 h 712"/>
                <a:gd name="T38" fmla="*/ 260 w 1321"/>
                <a:gd name="T39" fmla="*/ 347 h 712"/>
                <a:gd name="T40" fmla="*/ 211 w 1321"/>
                <a:gd name="T41" fmla="*/ 344 h 712"/>
                <a:gd name="T42" fmla="*/ 167 w 1321"/>
                <a:gd name="T43" fmla="*/ 337 h 712"/>
                <a:gd name="T44" fmla="*/ 126 w 1321"/>
                <a:gd name="T45" fmla="*/ 329 h 712"/>
                <a:gd name="T46" fmla="*/ 90 w 1321"/>
                <a:gd name="T47" fmla="*/ 323 h 712"/>
                <a:gd name="T48" fmla="*/ 61 w 1321"/>
                <a:gd name="T49" fmla="*/ 314 h 712"/>
                <a:gd name="T50" fmla="*/ 33 w 1321"/>
                <a:gd name="T51" fmla="*/ 303 h 712"/>
                <a:gd name="T52" fmla="*/ 18 w 1321"/>
                <a:gd name="T53" fmla="*/ 290 h 712"/>
                <a:gd name="T54" fmla="*/ 6 w 1321"/>
                <a:gd name="T55" fmla="*/ 276 h 712"/>
                <a:gd name="T56" fmla="*/ 0 w 1321"/>
                <a:gd name="T57" fmla="*/ 261 h 712"/>
                <a:gd name="T58" fmla="*/ 0 w 1321"/>
                <a:gd name="T59" fmla="*/ 259 h 712"/>
                <a:gd name="T60" fmla="*/ 4 w 1321"/>
                <a:gd name="T61" fmla="*/ 242 h 712"/>
                <a:gd name="T62" fmla="*/ 16 w 1321"/>
                <a:gd name="T63" fmla="*/ 222 h 712"/>
                <a:gd name="T64" fmla="*/ 45 w 1321"/>
                <a:gd name="T65" fmla="*/ 184 h 712"/>
                <a:gd name="T66" fmla="*/ 82 w 1321"/>
                <a:gd name="T67" fmla="*/ 149 h 712"/>
                <a:gd name="T68" fmla="*/ 130 w 1321"/>
                <a:gd name="T69" fmla="*/ 118 h 712"/>
                <a:gd name="T70" fmla="*/ 181 w 1321"/>
                <a:gd name="T71" fmla="*/ 88 h 712"/>
                <a:gd name="T72" fmla="*/ 240 w 1321"/>
                <a:gd name="T73" fmla="*/ 61 h 712"/>
                <a:gd name="T74" fmla="*/ 305 w 1321"/>
                <a:gd name="T75" fmla="*/ 41 h 712"/>
                <a:gd name="T76" fmla="*/ 370 w 1321"/>
                <a:gd name="T77" fmla="*/ 23 h 712"/>
                <a:gd name="T78" fmla="*/ 443 w 1321"/>
                <a:gd name="T79" fmla="*/ 11 h 712"/>
                <a:gd name="T80" fmla="*/ 518 w 1321"/>
                <a:gd name="T81" fmla="*/ 4 h 712"/>
                <a:gd name="T82" fmla="*/ 595 w 1321"/>
                <a:gd name="T83" fmla="*/ 0 h 712"/>
                <a:gd name="T84" fmla="*/ 595 w 1321"/>
                <a:gd name="T85" fmla="*/ 0 h 712"/>
                <a:gd name="T86" fmla="*/ 677 w 1321"/>
                <a:gd name="T87" fmla="*/ 4 h 712"/>
                <a:gd name="T88" fmla="*/ 755 w 1321"/>
                <a:gd name="T89" fmla="*/ 11 h 712"/>
                <a:gd name="T90" fmla="*/ 831 w 1321"/>
                <a:gd name="T91" fmla="*/ 26 h 712"/>
                <a:gd name="T92" fmla="*/ 901 w 1321"/>
                <a:gd name="T93" fmla="*/ 45 h 712"/>
                <a:gd name="T94" fmla="*/ 965 w 1321"/>
                <a:gd name="T95" fmla="*/ 69 h 712"/>
                <a:gd name="T96" fmla="*/ 1024 w 1321"/>
                <a:gd name="T97" fmla="*/ 97 h 712"/>
                <a:gd name="T98" fmla="*/ 1077 w 1321"/>
                <a:gd name="T99" fmla="*/ 127 h 712"/>
                <a:gd name="T100" fmla="*/ 1122 w 1321"/>
                <a:gd name="T101" fmla="*/ 162 h 712"/>
                <a:gd name="T102" fmla="*/ 1160 w 1321"/>
                <a:gd name="T103" fmla="*/ 199 h 712"/>
                <a:gd name="T104" fmla="*/ 1160 w 1321"/>
                <a:gd name="T105" fmla="*/ 199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93B1F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6" name="Text Box 29"/>
          <p:cNvSpPr txBox="1">
            <a:spLocks noChangeArrowheads="1"/>
          </p:cNvSpPr>
          <p:nvPr/>
        </p:nvSpPr>
        <p:spPr bwMode="gray">
          <a:xfrm>
            <a:off x="214282" y="4857760"/>
            <a:ext cx="2143140" cy="120032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Размер прожиточного минимума </a:t>
            </a:r>
          </a:p>
          <a:p>
            <a:pPr algn="ctr"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(руб. в мес.)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Rectangle 176"/>
          <p:cNvSpPr>
            <a:spLocks noChangeArrowheads="1"/>
          </p:cNvSpPr>
          <p:nvPr/>
        </p:nvSpPr>
        <p:spPr bwMode="auto">
          <a:xfrm>
            <a:off x="6643702" y="642918"/>
            <a:ext cx="720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latin typeface="Times New Roman" pitchFamily="18" charset="0"/>
              </a:rPr>
              <a:t>2021 </a:t>
            </a:r>
            <a:r>
              <a:rPr lang="ru-RU" dirty="0">
                <a:latin typeface="Times New Roman" pitchFamily="18" charset="0"/>
              </a:rPr>
              <a:t>г.</a:t>
            </a:r>
            <a:endParaRPr lang="ru-RU" dirty="0">
              <a:latin typeface="Times" pitchFamily="18" charset="0"/>
            </a:endParaRPr>
          </a:p>
        </p:txBody>
      </p:sp>
      <p:graphicFrame>
        <p:nvGraphicFramePr>
          <p:cNvPr id="39" name="Диаграмма 38"/>
          <p:cNvGraphicFramePr/>
          <p:nvPr/>
        </p:nvGraphicFramePr>
        <p:xfrm>
          <a:off x="2143108" y="1214422"/>
          <a:ext cx="7358082" cy="1143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3" name="Диаграмма 42"/>
          <p:cNvGraphicFramePr/>
          <p:nvPr/>
        </p:nvGraphicFramePr>
        <p:xfrm>
          <a:off x="1928794" y="3000372"/>
          <a:ext cx="7429520" cy="12461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5" name="Диаграмма 44"/>
          <p:cNvGraphicFramePr/>
          <p:nvPr/>
        </p:nvGraphicFramePr>
        <p:xfrm>
          <a:off x="1928794" y="5072074"/>
          <a:ext cx="7429552" cy="10715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6" name="TextBox 45"/>
          <p:cNvSpPr txBox="1"/>
          <p:nvPr/>
        </p:nvSpPr>
        <p:spPr>
          <a:xfrm>
            <a:off x="2071670" y="6286520"/>
            <a:ext cx="70723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i="1" dirty="0" smtClean="0">
                <a:solidFill>
                  <a:srgbClr val="475DC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Источник информации : Постановление Правительства Республики Калмыкия от 14.10.2019 г. № 284 «Об основных показателях прогноза социально-экономического развития Республики Калмыкия на период до 2022 года»</a:t>
            </a:r>
          </a:p>
          <a:p>
            <a:r>
              <a:rPr lang="ru-RU" sz="12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* информация представлена </a:t>
            </a:r>
            <a:r>
              <a:rPr lang="ru-RU" sz="12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базовому варианту</a:t>
            </a:r>
            <a:endParaRPr lang="ru-RU" sz="1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7" name="Rectangle 176"/>
          <p:cNvSpPr>
            <a:spLocks noChangeArrowheads="1"/>
          </p:cNvSpPr>
          <p:nvPr/>
        </p:nvSpPr>
        <p:spPr bwMode="auto">
          <a:xfrm>
            <a:off x="8001024" y="642918"/>
            <a:ext cx="720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latin typeface="Times New Roman" pitchFamily="18" charset="0"/>
              </a:rPr>
              <a:t>2022 </a:t>
            </a:r>
            <a:r>
              <a:rPr lang="ru-RU" dirty="0">
                <a:latin typeface="Times New Roman" pitchFamily="18" charset="0"/>
              </a:rPr>
              <a:t>г.</a:t>
            </a:r>
            <a:endParaRPr lang="ru-RU" dirty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5730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357166"/>
            <a:ext cx="5429288" cy="35719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Уважаемые жители Республики Калмыкия</a:t>
            </a:r>
            <a:r>
              <a:rPr lang="ru-RU" sz="20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!</a:t>
            </a:r>
            <a:r>
              <a:rPr lang="ru-RU" sz="20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endParaRPr lang="ru-RU" sz="2000" dirty="0">
              <a:solidFill>
                <a:schemeClr val="accent3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3116"/>
            <a:ext cx="8786874" cy="4000528"/>
          </a:xfrm>
        </p:spPr>
        <p:txBody>
          <a:bodyPr>
            <a:noAutofit/>
          </a:bodyPr>
          <a:lstStyle/>
          <a:p>
            <a:pPr marL="0" indent="361950" algn="just">
              <a:buNone/>
            </a:pPr>
            <a:r>
              <a:rPr 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Помимо </a:t>
            </a:r>
            <a:r>
              <a:rPr 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этого</a:t>
            </a:r>
            <a:r>
              <a:rPr 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с </a:t>
            </a:r>
            <a:r>
              <a:rPr 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2019 года в республике внедрен механизм поддержки инициатив граждан (</a:t>
            </a:r>
            <a:r>
              <a:rPr 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инициативное бюджетирование</a:t>
            </a:r>
            <a:r>
              <a:rPr 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), что способствует привлечению населения участвовать в формировании республиканского и местных бюджетов.</a:t>
            </a:r>
          </a:p>
          <a:p>
            <a:pPr marL="0" indent="361950" algn="just">
              <a:buNone/>
            </a:pPr>
            <a:r>
              <a:rPr 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представленной брошюре мы хотим рассказать об основных направлениях бюджетной, налоговой и долговой политики Республики Калмыкия, планируемых направлениях расходования бюджетных средств, структуре доходов республиканского бюджета, распределении средств на государственные программы и их целевых показателях, а </a:t>
            </a:r>
            <a:r>
              <a:rPr 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также иной </a:t>
            </a:r>
            <a:r>
              <a:rPr 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информации о бюджете республики.     </a:t>
            </a:r>
          </a:p>
          <a:p>
            <a:pPr marL="0" indent="361950" algn="just">
              <a:buNone/>
            </a:pPr>
            <a:r>
              <a:rPr 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2020 год и плановый </a:t>
            </a:r>
            <a:r>
              <a:rPr 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период расходы </a:t>
            </a:r>
            <a:r>
              <a:rPr 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республиканского бюджета на 96% запланированы в рамках 18 государственных </a:t>
            </a:r>
            <a:r>
              <a:rPr 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 Республики </a:t>
            </a:r>
            <a:r>
              <a:rPr 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Калмыкия, каждая из которых направлена на достижение приоритетов и целей государственной политики в сфере социально-экономического развития Республики Калмыкия.</a:t>
            </a:r>
          </a:p>
          <a:p>
            <a:pPr marL="0" indent="361950" algn="just">
              <a:buNone/>
            </a:pPr>
            <a:r>
              <a:rPr 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предстоящем периоде, как и прежде, сохраняется приоритетность финансирования социальных статей бюджета. В первоочередном порядке расходы бюджета будет сконцентрированы </a:t>
            </a:r>
            <a:r>
              <a:rPr 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полном и своевременном исполнении обязательств по выплате пособий, компенсаций, социальных выплат отдельным категориям граждан, а также по оказанию иных мер социальной поддержки, предусмотренных действующим законодательством.</a:t>
            </a:r>
          </a:p>
          <a:p>
            <a:pPr marL="0" indent="361950" algn="just">
              <a:buNone/>
            </a:pPr>
            <a:r>
              <a:rPr 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Отдельное внимание уделено содействию развития экономики республики, в том числе в сфере жилищно-коммунального комплекса, поддержки малого и среднего предпринимательства, сельского хозяйства, туристской деятельности.</a:t>
            </a:r>
          </a:p>
          <a:p>
            <a:pPr marL="0" indent="361950" algn="just">
              <a:buNone/>
            </a:pPr>
            <a:r>
              <a:rPr 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настоящее время в рамках Указа Президента Российской Федерации от 7 мая 2018 года № 204 «О национальных целях и стратегических задачах развития РФ на период до 2024 года» в республике проводится масштабная работа по реализации национальных проектов.</a:t>
            </a:r>
          </a:p>
          <a:p>
            <a:pPr marL="0" indent="361950" algn="just">
              <a:buNone/>
            </a:pPr>
            <a:r>
              <a:rPr 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рамках национальных проектов в 2020 году значительные средства направлены на развитие здравоохранения, модернизацию медучреждений, </a:t>
            </a:r>
            <a:r>
              <a:rPr lang="ru-RU" sz="11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медоборудования</a:t>
            </a:r>
            <a:r>
              <a:rPr 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на строительство и ремонт дорог. Кроме того, значительно увеличатся расходы на популяризацию и предоставление возможностей населению для занятий спортом. В ближайшие три года будут построены две новые школы и созданы дополнительные места для детей дошкольного возраста.</a:t>
            </a:r>
            <a:r>
              <a:rPr 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11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P:\OBMEN\UFP&amp;MBP\Бюджет для граждан\Бюджет для граждан на закон о бюджете\фото\М2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50761" y="214290"/>
            <a:ext cx="2893239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http://minfin.kalmregion.ru/images/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42852"/>
            <a:ext cx="720912" cy="78579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85720" y="928670"/>
            <a:ext cx="6072230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1950" algn="just"/>
            <a:r>
              <a:rPr 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очередной раз, уже по сложившейся традиции, представляем вашему вниманию брошюру «Бюджет для граждан». </a:t>
            </a:r>
          </a:p>
          <a:p>
            <a:pPr indent="361950" algn="just"/>
            <a:r>
              <a:rPr 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Практика информирования жителей республики о наполнении и расходовании республиканского бюджета в понятной и доступной форме существует с 2014 года. За этот период проведена большая работа по формированию и размещению бюджетных данных, по переводу республиканского и местных бюджетов в программный формат, в связи с чем он стал еще более прозрачным и понятным.</a:t>
            </a:r>
            <a:endParaRPr lang="ru-RU" sz="11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0" y="6072206"/>
            <a:ext cx="47148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Первый заместитель Председателя Правительства Республики Калмыкия - Министр финансов Республики 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Калмыкия        </a:t>
            </a:r>
            <a:r>
              <a:rPr lang="ru-RU" sz="1200" b="1" i="1" dirty="0" err="1" smtClean="0">
                <a:latin typeface="Times New Roman" pitchFamily="18" charset="0"/>
                <a:cs typeface="Times New Roman" pitchFamily="18" charset="0"/>
              </a:rPr>
              <a:t>Шургучеев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i="1" dirty="0" err="1" smtClean="0">
                <a:latin typeface="Times New Roman" pitchFamily="18" charset="0"/>
                <a:cs typeface="Times New Roman" pitchFamily="18" charset="0"/>
              </a:rPr>
              <a:t>Очир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i="1" dirty="0" err="1" smtClean="0">
                <a:latin typeface="Times New Roman" pitchFamily="18" charset="0"/>
                <a:cs typeface="Times New Roman" pitchFamily="18" charset="0"/>
              </a:rPr>
              <a:t>Санджеевич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10" descr="Орден &quot;За заслуги перед Отечеством&quot; IV степен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299792">
            <a:off x="2827254" y="4554001"/>
            <a:ext cx="1613255" cy="2079631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6" descr="Александр Николаевич Козырин - лучшие книги, музыка и фильмы с Александр Николаевич Козырин в интернет магазине OZON.r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472319">
            <a:off x="5300617" y="4950061"/>
            <a:ext cx="1633387" cy="1802686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Содержимое 3"/>
          <p:cNvGraphicFramePr>
            <a:graphicFrameLocks noGrp="1"/>
          </p:cNvGraphicFramePr>
          <p:nvPr>
            <p:ph sz="half" idx="1"/>
          </p:nvPr>
        </p:nvGraphicFramePr>
        <p:xfrm>
          <a:off x="500034" y="214290"/>
          <a:ext cx="8072494" cy="16430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1" name="Содержимое 20"/>
          <p:cNvSpPr>
            <a:spLocks noGrp="1"/>
          </p:cNvSpPr>
          <p:nvPr>
            <p:ph sz="half" idx="2"/>
          </p:nvPr>
        </p:nvSpPr>
        <p:spPr>
          <a:xfrm>
            <a:off x="214282" y="2500306"/>
            <a:ext cx="3500462" cy="4357694"/>
          </a:xfrm>
          <a:noFill/>
        </p:spPr>
        <p:txBody>
          <a:bodyPr>
            <a:noAutofit/>
          </a:bodyPr>
          <a:lstStyle/>
          <a:p>
            <a:pPr>
              <a:buNone/>
            </a:pPr>
            <a:r>
              <a:rPr lang="ru-RU" sz="1010" b="1" i="1" u="sng" dirty="0" smtClean="0"/>
              <a:t>Основные цели:</a:t>
            </a:r>
          </a:p>
          <a:p>
            <a:pPr>
              <a:buFontTx/>
              <a:buChar char="-"/>
            </a:pPr>
            <a:r>
              <a:rPr lang="ru-RU" sz="1010" dirty="0" smtClean="0"/>
              <a:t>Повышение уровня и качества жизни населения;</a:t>
            </a:r>
          </a:p>
          <a:p>
            <a:pPr>
              <a:buFontTx/>
              <a:buChar char="-"/>
            </a:pPr>
            <a:r>
              <a:rPr lang="ru-RU" sz="1010" dirty="0" smtClean="0"/>
              <a:t>Стимулирование развития экономики;</a:t>
            </a:r>
          </a:p>
          <a:p>
            <a:pPr>
              <a:buFontTx/>
              <a:buChar char="-"/>
            </a:pPr>
            <a:r>
              <a:rPr lang="ru-RU" sz="1010" dirty="0" smtClean="0"/>
              <a:t>Обеспечение сбалансированности бюджетной системы;</a:t>
            </a:r>
          </a:p>
          <a:p>
            <a:pPr>
              <a:buNone/>
            </a:pPr>
            <a:r>
              <a:rPr lang="ru-RU" sz="1010" b="1" i="1" u="sng" dirty="0" smtClean="0"/>
              <a:t>Направления:  </a:t>
            </a:r>
          </a:p>
          <a:p>
            <a:pPr>
              <a:buFontTx/>
              <a:buChar char="-"/>
            </a:pPr>
            <a:r>
              <a:rPr lang="ru-RU" sz="1010" dirty="0" smtClean="0"/>
              <a:t>Формирование бюджетных параметров исходя из необходимости безусловного исполнения действующих расходных обязательств, в том числе с учетом их оптимизации и эффективности исполнения, осуществления взвешенного подхода к принятию новых расходных обязательств и сокращения неэффективных бюджетных расходов;</a:t>
            </a:r>
          </a:p>
          <a:p>
            <a:pPr>
              <a:buFontTx/>
              <a:buChar char="-"/>
            </a:pPr>
            <a:r>
              <a:rPr lang="ru-RU" sz="1010" dirty="0" smtClean="0"/>
              <a:t>Предоставление мер соц. поддержки с учетом использования механизма нуждаемости и </a:t>
            </a:r>
            <a:r>
              <a:rPr lang="ru-RU" sz="1010" dirty="0" err="1" smtClean="0"/>
              <a:t>адресности</a:t>
            </a:r>
            <a:r>
              <a:rPr lang="ru-RU" sz="1010" dirty="0" smtClean="0"/>
              <a:t>;</a:t>
            </a:r>
          </a:p>
          <a:p>
            <a:pPr>
              <a:buFontTx/>
              <a:buChar char="-"/>
            </a:pPr>
            <a:r>
              <a:rPr lang="ru-RU" sz="1010" dirty="0" err="1" smtClean="0"/>
              <a:t>Приоритезацию</a:t>
            </a:r>
            <a:r>
              <a:rPr lang="ru-RU" sz="1010" dirty="0" smtClean="0"/>
              <a:t> бюджетных расходов с учетом обеспечения достижения целей национальных проектов в соответствии с </a:t>
            </a:r>
            <a:r>
              <a:rPr lang="ru-RU" sz="1010" dirty="0" smtClean="0">
                <a:cs typeface="Times New Roman" pitchFamily="18" charset="0"/>
              </a:rPr>
              <a:t>Указом Президента Российской Федерации от 7 мая 2018 г. N 204 "О национальных целях и стратегических задачах развития Российской Федерации на период до 2024 года" и необходимости реализации на территории республики Государственных программ по основным направлениям стратегического развития Российской Федерации</a:t>
            </a:r>
          </a:p>
          <a:p>
            <a:pPr>
              <a:buNone/>
            </a:pPr>
            <a:endParaRPr lang="ru-RU" sz="1010" dirty="0"/>
          </a:p>
        </p:txBody>
      </p:sp>
      <p:graphicFrame>
        <p:nvGraphicFramePr>
          <p:cNvPr id="8" name="Схема 7"/>
          <p:cNvGraphicFramePr/>
          <p:nvPr/>
        </p:nvGraphicFramePr>
        <p:xfrm>
          <a:off x="500034" y="1857364"/>
          <a:ext cx="5857916" cy="642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2" name="Схема 11"/>
          <p:cNvGraphicFramePr/>
          <p:nvPr/>
        </p:nvGraphicFramePr>
        <p:xfrm>
          <a:off x="6357950" y="1857364"/>
          <a:ext cx="2595538" cy="571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25" name="Штриховая стрелка вправо 24"/>
          <p:cNvSpPr/>
          <p:nvPr/>
        </p:nvSpPr>
        <p:spPr>
          <a:xfrm>
            <a:off x="0" y="2714620"/>
            <a:ext cx="357190" cy="21431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Штриховая стрелка вправо 26"/>
          <p:cNvSpPr/>
          <p:nvPr/>
        </p:nvSpPr>
        <p:spPr>
          <a:xfrm>
            <a:off x="0" y="4000504"/>
            <a:ext cx="357190" cy="21431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3786182" y="2500306"/>
            <a:ext cx="2571768" cy="359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1" u="sng" dirty="0" smtClean="0"/>
              <a:t>Основные цели</a:t>
            </a:r>
            <a:r>
              <a:rPr lang="ru-RU" sz="1300" b="1" i="1" u="sng" dirty="0" smtClean="0"/>
              <a:t>:</a:t>
            </a:r>
          </a:p>
          <a:p>
            <a:r>
              <a:rPr lang="ru-RU" sz="1300" dirty="0" smtClean="0"/>
              <a:t>- Необходимость поддержания сбалансированности бюджетной системы Республики Калмыкия за счет сохранения бюджетной устойчивости и получения доходов консолидированного бюджета Республики Калмыкия;</a:t>
            </a:r>
          </a:p>
          <a:p>
            <a:pPr>
              <a:buFontTx/>
              <a:buChar char="-"/>
            </a:pPr>
            <a:r>
              <a:rPr lang="ru-RU" sz="1300" dirty="0" smtClean="0"/>
              <a:t> Поддержка инвестиционной и предпринимательской активности хозяйствующих субъектов, осуществляющих деятельность на территории республики.</a:t>
            </a:r>
          </a:p>
          <a:p>
            <a:endParaRPr lang="ru-RU" sz="1400" b="1" dirty="0"/>
          </a:p>
        </p:txBody>
      </p:sp>
      <p:sp>
        <p:nvSpPr>
          <p:cNvPr id="31" name="Штриховая стрелка вправо 30"/>
          <p:cNvSpPr/>
          <p:nvPr/>
        </p:nvSpPr>
        <p:spPr>
          <a:xfrm>
            <a:off x="3500430" y="2714620"/>
            <a:ext cx="357190" cy="21431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6429388" y="2500306"/>
            <a:ext cx="2714612" cy="4390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1" u="sng" dirty="0" smtClean="0"/>
              <a:t>Основные цели:</a:t>
            </a:r>
          </a:p>
          <a:p>
            <a:endParaRPr lang="ru-RU" sz="1400" b="1" i="1" u="sng" dirty="0" smtClean="0"/>
          </a:p>
          <a:p>
            <a:pPr>
              <a:buFontTx/>
              <a:buChar char="-"/>
            </a:pPr>
            <a:r>
              <a:rPr lang="ru-RU" sz="1400" dirty="0" smtClean="0"/>
              <a:t> Обеспечение исполнения расходных обязательств Республики Калмыкия; поддержание государственного долга Республики Калмыкия в объеме, обеспечивающем возможность гарантированного выполнения долговых обязательств;</a:t>
            </a:r>
          </a:p>
          <a:p>
            <a:pPr>
              <a:buFontTx/>
              <a:buChar char="-"/>
            </a:pPr>
            <a:r>
              <a:rPr lang="ru-RU" sz="1400" dirty="0" smtClean="0"/>
              <a:t> Сохранение финансовой устойчивости и сбалансированности республиканского бюджета;</a:t>
            </a:r>
          </a:p>
          <a:p>
            <a:r>
              <a:rPr lang="ru-RU" sz="1400" dirty="0" smtClean="0"/>
              <a:t> </a:t>
            </a:r>
          </a:p>
          <a:p>
            <a:endParaRPr lang="ru-RU" dirty="0"/>
          </a:p>
        </p:txBody>
      </p:sp>
      <p:sp>
        <p:nvSpPr>
          <p:cNvPr id="34" name="Штриховая стрелка вправо 33"/>
          <p:cNvSpPr/>
          <p:nvPr/>
        </p:nvSpPr>
        <p:spPr>
          <a:xfrm>
            <a:off x="6143636" y="2643182"/>
            <a:ext cx="357190" cy="21431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1381323106957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00108"/>
            <a:ext cx="9144000" cy="585789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0"/>
            <a:ext cx="9144000" cy="714396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5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Позиции Республики Калмыкия в рейтингах</a:t>
            </a:r>
            <a:r>
              <a:rPr lang="ru-RU" sz="1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ru-RU" sz="1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endParaRPr lang="ru-RU" sz="1000" b="1" i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Times New Roman" pitchFamily="18" charset="0"/>
            </a:endParaRPr>
          </a:p>
        </p:txBody>
      </p:sp>
      <p:graphicFrame>
        <p:nvGraphicFramePr>
          <p:cNvPr id="11" name="Схема 10"/>
          <p:cNvGraphicFramePr/>
          <p:nvPr/>
        </p:nvGraphicFramePr>
        <p:xfrm>
          <a:off x="0" y="1000108"/>
          <a:ext cx="9144000" cy="5857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object 9"/>
          <p:cNvSpPr/>
          <p:nvPr/>
        </p:nvSpPr>
        <p:spPr>
          <a:xfrm>
            <a:off x="0" y="1857364"/>
            <a:ext cx="2428860" cy="2143140"/>
          </a:xfrm>
          <a:prstGeom prst="rect">
            <a:avLst/>
          </a:prstGeom>
          <a:noFill/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9"/>
          <p:cNvSpPr/>
          <p:nvPr/>
        </p:nvSpPr>
        <p:spPr>
          <a:xfrm>
            <a:off x="-142908" y="5072074"/>
            <a:ext cx="2643206" cy="214314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714348" y="5786454"/>
            <a:ext cx="11376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/>
              <a:t>53-54 место</a:t>
            </a:r>
            <a:endParaRPr lang="ru-RU" sz="1400" b="1" dirty="0"/>
          </a:p>
        </p:txBody>
      </p:sp>
      <p:sp>
        <p:nvSpPr>
          <p:cNvPr id="16" name="object 9"/>
          <p:cNvSpPr/>
          <p:nvPr/>
        </p:nvSpPr>
        <p:spPr>
          <a:xfrm>
            <a:off x="-142908" y="2143116"/>
            <a:ext cx="2571768" cy="214314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714348" y="2786058"/>
            <a:ext cx="10906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/>
              <a:t>II </a:t>
            </a:r>
            <a:r>
              <a:rPr lang="ru-RU" sz="1600" b="1" dirty="0" smtClean="0"/>
              <a:t>группа</a:t>
            </a:r>
            <a:endParaRPr lang="ru-RU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Безымянный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7686" y="928670"/>
            <a:ext cx="4786314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Безымянный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28670"/>
            <a:ext cx="4429124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Безымянный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3857604"/>
            <a:ext cx="4572000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Безымянный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844" y="3936370"/>
            <a:ext cx="4357686" cy="29216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143932" cy="428604"/>
          </a:xfrm>
        </p:spPr>
        <p:txBody>
          <a:bodyPr>
            <a:normAutofit fontScale="90000"/>
          </a:bodyPr>
          <a:lstStyle/>
          <a:p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Повышение финансовой грамотности населения в </a:t>
            </a:r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году:</a:t>
            </a:r>
            <a:endParaRPr lang="ru-RU" sz="2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000108"/>
          <a:ext cx="8786874" cy="5857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50006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Мероприятия по повышению финансовой грамотности в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785794"/>
          <a:ext cx="9144000" cy="1928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Стрелка вниз 6"/>
          <p:cNvSpPr/>
          <p:nvPr/>
        </p:nvSpPr>
        <p:spPr>
          <a:xfrm>
            <a:off x="4500562" y="2786058"/>
            <a:ext cx="214314" cy="214314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14282" y="3071810"/>
            <a:ext cx="8786874" cy="3422213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1500" dirty="0" smtClean="0"/>
              <a:t>Освещение в СМИ, на официальных сайтах в сети Интернет мероприятий по повышению уровня финансовой грамотности населения</a:t>
            </a:r>
          </a:p>
          <a:p>
            <a:pPr>
              <a:buFont typeface="Arial" pitchFamily="34" charset="0"/>
              <a:buChar char="•"/>
            </a:pPr>
            <a:r>
              <a:rPr lang="ru-RU" sz="1500" dirty="0" smtClean="0"/>
              <a:t>Проведение информационно-просветительских встреч, направленных на повышение финансовой грамотности в учреждениях и организациях </a:t>
            </a:r>
          </a:p>
          <a:p>
            <a:pPr>
              <a:buFont typeface="Arial" pitchFamily="34" charset="0"/>
              <a:buChar char="•"/>
            </a:pPr>
            <a:r>
              <a:rPr lang="ru-RU" sz="1500" dirty="0" smtClean="0"/>
              <a:t>Проведение семинаров и лекций в образовательных учреждениях, в том числе в рамках Всероссийского «Дня финансовой грамотности в учебных заведениях»</a:t>
            </a:r>
          </a:p>
          <a:p>
            <a:pPr>
              <a:buFont typeface="Arial" pitchFamily="34" charset="0"/>
              <a:buChar char="•"/>
            </a:pPr>
            <a:r>
              <a:rPr lang="ru-RU" sz="1500" dirty="0" smtClean="0"/>
              <a:t>Проведение экскурсий в Министерстве финансов Республики Калмыкия, Управлении Федеральной налоговой службы по РК, Управлении Федерального казначейства по РК</a:t>
            </a:r>
          </a:p>
          <a:p>
            <a:pPr>
              <a:buFont typeface="Arial" pitchFamily="34" charset="0"/>
              <a:buChar char="•"/>
            </a:pPr>
            <a:r>
              <a:rPr lang="ru-RU" sz="1500" dirty="0" smtClean="0"/>
              <a:t>Выпуск и распространение информационно-просветительских материалов (брошюр, буклетов)</a:t>
            </a:r>
          </a:p>
          <a:p>
            <a:pPr>
              <a:buFont typeface="Arial" pitchFamily="34" charset="0"/>
              <a:buChar char="•"/>
            </a:pPr>
            <a:r>
              <a:rPr lang="ru-RU" sz="1500" dirty="0" smtClean="0"/>
              <a:t>Консультирование населения РК по вопросам потребительского кредитования, предоставления субсидий из республиканского бюджета, пенсионного, налогового законодательства и иным вопросам предоставления финансовых услуг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Прямоугольник 6"/>
          <p:cNvSpPr>
            <a:spLocks noChangeArrowheads="1"/>
          </p:cNvSpPr>
          <p:nvPr/>
        </p:nvSpPr>
        <p:spPr bwMode="auto">
          <a:xfrm>
            <a:off x="0" y="1557338"/>
            <a:ext cx="9144000" cy="5300662"/>
          </a:xfrm>
          <a:prstGeom prst="rect">
            <a:avLst/>
          </a:prstGeom>
          <a:ln w="9525" algn="ctr">
            <a:noFill/>
            <a:round/>
            <a:headEnd/>
            <a:tailEnd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/>
          <a:lstStyle/>
          <a:p>
            <a:pPr>
              <a:defRPr/>
            </a:pPr>
            <a:endParaRPr lang="ru-RU" dirty="0">
              <a:latin typeface="Arial" charset="0"/>
              <a:cs typeface="Arial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58942290"/>
              </p:ext>
            </p:extLst>
          </p:nvPr>
        </p:nvGraphicFramePr>
        <p:xfrm>
          <a:off x="0" y="1000111"/>
          <a:ext cx="9144000" cy="533507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3143240"/>
                <a:gridCol w="2000253"/>
                <a:gridCol w="2000254"/>
                <a:gridCol w="2000253"/>
              </a:tblGrid>
              <a:tr h="571501">
                <a:tc rowSpan="2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600" b="1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n>
                            <a:noFill/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По проекту </a:t>
                      </a:r>
                      <a:r>
                        <a:rPr lang="en-US" sz="1400" baseline="0" dirty="0" smtClean="0">
                          <a:ln>
                            <a:noFill/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n>
                            <a:noFill/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закона о республиканском бюджете </a:t>
                      </a:r>
                      <a:endParaRPr lang="ru-RU" sz="14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71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n>
                            <a:noFill/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2020 год</a:t>
                      </a:r>
                      <a:endParaRPr lang="ru-RU" sz="1600" dirty="0" smtClean="0">
                        <a:ln>
                          <a:noFill/>
                        </a:ln>
                        <a:latin typeface="Times New Roman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n>
                            <a:noFill/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  <a:endParaRPr lang="ru-RU" sz="1600" dirty="0" smtClean="0">
                        <a:ln>
                          <a:noFill/>
                        </a:ln>
                        <a:latin typeface="Times New Roman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n>
                            <a:noFill/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2022год</a:t>
                      </a:r>
                      <a:endParaRPr lang="ru-RU" sz="1600" dirty="0" smtClean="0">
                        <a:ln>
                          <a:noFill/>
                        </a:ln>
                        <a:latin typeface="Times New Roman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71438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   Доходы всего, в т.ч.:</a:t>
                      </a:r>
                      <a:endParaRPr lang="ru-RU" sz="1600" b="1" i="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60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15 226 508,6</a:t>
                      </a:r>
                      <a:endParaRPr kumimoji="0" lang="ru-RU" sz="160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15 450 119,9 </a:t>
                      </a:r>
                      <a:endParaRPr kumimoji="0" lang="ru-RU" sz="160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15 825 522,3 </a:t>
                      </a:r>
                      <a:endParaRPr kumimoji="0" lang="ru-RU" sz="160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1000132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Налоговые и  </a:t>
                      </a:r>
                    </a:p>
                    <a:p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неналоговые доходы</a:t>
                      </a:r>
                      <a:endParaRPr lang="ru-RU" sz="1600" i="1" dirty="0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  <a:effectLst/>
                        <a:latin typeface="Times New Roman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7 181 151,7 </a:t>
                      </a:r>
                      <a:endParaRPr kumimoji="0" lang="ru-RU" sz="160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indent="342265" algn="ctr" rtl="0" eaLnBrk="1" fontAlgn="b" latinLnBrk="0" hangingPunct="1">
                        <a:spcAft>
                          <a:spcPts val="0"/>
                        </a:spcAft>
                      </a:pPr>
                      <a:r>
                        <a:rPr kumimoji="0" lang="ru-RU" sz="160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8 226 457,6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indent="342265" algn="ctr" rtl="0" eaLnBrk="1" fontAlgn="b" latinLnBrk="0" hangingPunct="1">
                        <a:spcAft>
                          <a:spcPts val="0"/>
                        </a:spcAft>
                      </a:pPr>
                      <a:r>
                        <a:rPr kumimoji="0" lang="ru-RU" sz="160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8 690 877,5 </a:t>
                      </a:r>
                    </a:p>
                  </a:txBody>
                  <a:tcPr marL="9525" marR="9525" marT="9525" marB="0" anchor="ctr"/>
                </a:tc>
              </a:tr>
              <a:tr h="92849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Безвозмездные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поступления</a:t>
                      </a:r>
                      <a:endParaRPr lang="ru-RU" sz="1600" b="1" i="1" dirty="0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  <a:effectLst/>
                        <a:latin typeface="Times New Roman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60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8 045 356,9 </a:t>
                      </a:r>
                      <a:endParaRPr kumimoji="0" lang="ru-RU" sz="160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7 223 662,3</a:t>
                      </a:r>
                      <a:endParaRPr kumimoji="0" lang="ru-RU" sz="160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7 134 644,8 </a:t>
                      </a:r>
                    </a:p>
                  </a:txBody>
                  <a:tcPr marL="9525" marR="9525" marT="9525" marB="0" anchor="ctr"/>
                </a:tc>
              </a:tr>
              <a:tr h="8572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  </a:t>
                      </a:r>
                      <a:r>
                        <a:rPr lang="ru-RU" sz="16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 всего</a:t>
                      </a:r>
                      <a:endParaRPr lang="ru-RU" sz="1600" b="1" i="1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15 355 651,6 </a:t>
                      </a:r>
                      <a:endParaRPr kumimoji="0" lang="ru-RU" sz="160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15 331 699,5 </a:t>
                      </a:r>
                      <a:endParaRPr kumimoji="0" lang="ru-RU" sz="160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15 428 107,9</a:t>
                      </a:r>
                      <a:endParaRPr kumimoji="0" lang="ru-RU" sz="160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9061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  Дефицит (-), </a:t>
                      </a:r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профицит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(+)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i="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-129 143,0 </a:t>
                      </a:r>
                      <a:endParaRPr kumimoji="0" lang="ru-RU" sz="160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118 420,4 </a:t>
                      </a:r>
                      <a:endParaRPr kumimoji="0" lang="ru-RU" sz="160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397 414,4 </a:t>
                      </a:r>
                      <a:endParaRPr kumimoji="0" lang="ru-RU" sz="160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85688" y="-285776"/>
            <a:ext cx="8858312" cy="838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ru-RU" sz="2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Основные параметры </a:t>
            </a:r>
            <a:r>
              <a:rPr lang="ru-RU" sz="25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республиканского бюджета, тыс. руб.</a:t>
            </a:r>
            <a:endParaRPr lang="en-US" sz="25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rot="5400000" flipH="1" flipV="1">
            <a:off x="0" y="2357430"/>
            <a:ext cx="15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rot="5400000" flipH="1" flipV="1">
            <a:off x="0" y="2643182"/>
            <a:ext cx="15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455613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Доходы республиканского бюджета, тыс. руб.</a:t>
            </a:r>
            <a:endParaRPr lang="ru-RU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6488668"/>
            <a:ext cx="75600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mbria Math" pitchFamily="18" charset="0"/>
                <a:ea typeface="Cambria Math" pitchFamily="18" charset="0"/>
              </a:rPr>
              <a:t>*доходы, подлежащие распределению между бюджетами субъектов Российской Федерации и местными бюджетами с учетом установленных</a:t>
            </a:r>
          </a:p>
          <a:p>
            <a:r>
              <a:rPr lang="ru-RU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mbria Math" pitchFamily="18" charset="0"/>
                <a:ea typeface="Cambria Math" pitchFamily="18" charset="0"/>
              </a:rPr>
              <a:t>дифференцированных нормативов отчислений в местные бюджеты</a:t>
            </a:r>
            <a:endParaRPr lang="ru-RU" sz="900" dirty="0">
              <a:solidFill>
                <a:schemeClr val="tx1">
                  <a:lumMod val="85000"/>
                  <a:lumOff val="1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85720" y="500042"/>
          <a:ext cx="8643999" cy="5981316"/>
        </p:xfrm>
        <a:graphic>
          <a:graphicData uri="http://schemas.openxmlformats.org/drawingml/2006/table">
            <a:tbl>
              <a:tblPr/>
              <a:tblGrid>
                <a:gridCol w="3446420"/>
                <a:gridCol w="1322681"/>
                <a:gridCol w="1266792"/>
                <a:gridCol w="1304053"/>
                <a:gridCol w="1304053"/>
              </a:tblGrid>
              <a:tr h="185040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Показатель 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Проект закона на 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50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2020 г.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Доля, %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2021 г.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2022 г.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</a:tr>
              <a:tr h="18504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Налоговые доходы </a:t>
                      </a:r>
                    </a:p>
                  </a:txBody>
                  <a:tcPr marL="6502" marR="6502" marT="650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7 005 029,80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46,01%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8 079 738,40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8 550 181,50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</a:tr>
              <a:tr h="1850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Налог на прибыль организаций  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2 709 897,80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17,80%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3 063 709,40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3 239 339,10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1850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Налог на доходы физических лиц  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1 499 690,50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9,85%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1 549 673,60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1 686 908,50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45291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Налоги на товары (работы, услуги), реализуемые на территории Российской Федерации, в т.ч.: 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1 437 177,60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9,44%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2 047 322,60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2 047 322,60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36372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 доходы от уплаты акцизов на на алкогольную продукцию*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103 022,00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0,68%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116 874,00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116 874,00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</a:tr>
              <a:tr h="30194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 доходы от уплаты акцизов на дизельное топливо*</a:t>
                      </a:r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483 461,10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3,18%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698 162,60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698 162,60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</a:tr>
              <a:tr h="30194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 доходы от уплаты акцизов на моторные масла*</a:t>
                      </a:r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3 192,20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0,02%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4 469,30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4 469,30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</a:tr>
              <a:tr h="36372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 доходы от уплаты акцизов на автомобильный бензин *</a:t>
                      </a:r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937 436,70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6,16%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1 354 244,10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1 354 244,10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</a:tr>
              <a:tr h="36372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 доходы от уплаты акцизов на прямогонный бензин*</a:t>
                      </a:r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-89 934,40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-0,59%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-126 427,40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-126 427,40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</a:tr>
              <a:tr h="1850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Налоги на совокупный доход, в т. ч.: 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123 687,00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0,81%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128 499,90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133 505,30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45291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 налог, взимаемый в связи с применением упрощенной системы налогообложения </a:t>
                      </a:r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123 687,00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0,81%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128 499,90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133 505,30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0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Налог на имущество организаций  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996 220,10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6,54%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1 045 098,00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1 191 192,00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1850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Транспортный налог 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202 499,50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1,33%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209 144,50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216 021,10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1850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Налог на игорный бизнес 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3 696,00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0,02%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3 696,00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3 696,00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45291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Налоги, сборы и регулярные платежи за пользование  природными ресурсами, в т.ч.: 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740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0,00%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740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740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45291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 налог на добычу общераспространенных полезных ископаемых</a:t>
                      </a:r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0,00%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2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 сбор за пользование объектами водных биологических ресурсов (исключая внутренние водные объекты)</a:t>
                      </a:r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350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0,00%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350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350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0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Государственная пошлина 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31 421,30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0,21%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31 854,40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31 456,90</a:t>
                      </a:r>
                    </a:p>
                  </a:txBody>
                  <a:tcPr marL="6502" marR="6502" marT="6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22716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929688" cy="436563"/>
          </a:xfrm>
        </p:spPr>
        <p:txBody>
          <a:bodyPr>
            <a:noAutofit/>
          </a:bodyPr>
          <a:lstStyle/>
          <a:p>
            <a:pPr algn="ctr"/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Доходы республиканского бюджета, тыс. руб.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14281" y="571484"/>
          <a:ext cx="8715438" cy="6131765"/>
        </p:xfrm>
        <a:graphic>
          <a:graphicData uri="http://schemas.openxmlformats.org/drawingml/2006/table">
            <a:tbl>
              <a:tblPr/>
              <a:tblGrid>
                <a:gridCol w="3474903"/>
                <a:gridCol w="1333613"/>
                <a:gridCol w="1277262"/>
                <a:gridCol w="1314830"/>
                <a:gridCol w="1314830"/>
              </a:tblGrid>
              <a:tr h="208667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Показатель 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Проект закона на 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86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2020 г.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Доля, %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2021 г.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2022 г.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</a:tr>
              <a:tr h="208667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Неналоговые доходы </a:t>
                      </a:r>
                    </a:p>
                  </a:txBody>
                  <a:tcPr marL="6983" marR="6983" marT="698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176 121,90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1,16%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146 719,20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140 696,00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</a:tr>
              <a:tr h="5321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Доходы от использования имущества, находящегося в государственной  и муниципальной собственности 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41 965,30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0,28%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4 671,90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4 498,00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35473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Платежи при использовании  природными ресурсами 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8 544,70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0,06%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8 660,60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8 642,30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5321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Доходы от оказания платных услуг (работ) и компенсации затрат государства 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16 026,20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0,11%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21 395,20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15 577,10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35473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Доходы от продажи материальных  и нематериальных активов 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2 381,00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0,02%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31,3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32,6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20866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Административные платежи и сборы 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491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0,00%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504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517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3443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Штрафы, санкции, возмещение ущерба 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106 262,60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0,70%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111 224,50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111 199,40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20866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Прочие неналоговые доходы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451,10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0,00%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231,70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229,60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20866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Безвозмездные поступления 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8 045 356,90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52,84%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7 223 662,30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7 134 644,80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</a:tr>
              <a:tr h="51123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Дотации от других бюджетов бюджетной системы Российской Федерации 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3 929 877,20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25,81%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32 929 877,20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32 929 877,20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70947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Субсидии бюджетам субъектов Российской Федерации и муниципальных образований (межбюджетные субсидии) 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2 624 754,60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17,24%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1 823 214,80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1 944 301,70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5321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Субвенции бюджетам субъектов Российской Федерации и муниципальных образований 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1 053 635,00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6,92%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1 063 235,20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1 113 230,30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20866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Иные межбюджетные трансферты 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436 582,20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2,87%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407 335,10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147 235,60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5321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Прочие безвозмездные поступления в бюджеты субъектов Российской Федерации 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507,9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0,00%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20866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Всего доходов 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15 226 508,60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100,00%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15 450 119,90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15 825 522,30</a:t>
                      </a:r>
                    </a:p>
                  </a:txBody>
                  <a:tcPr marL="6983" marR="6983" marT="69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22716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282" y="214290"/>
            <a:ext cx="7072362" cy="571504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Льготы по налогам и сборам, предоставляемые законодательством Республики Калмыкия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-32" y="1000109"/>
          <a:ext cx="9144034" cy="5741259"/>
        </p:xfrm>
        <a:graphic>
          <a:graphicData uri="http://schemas.openxmlformats.org/drawingml/2006/table">
            <a:tbl>
              <a:tblPr firstRow="1">
                <a:tableStyleId>{08FB837D-C827-4EFA-A057-4D05807E0F7C}</a:tableStyleId>
              </a:tblPr>
              <a:tblGrid>
                <a:gridCol w="4143404"/>
                <a:gridCol w="844546"/>
                <a:gridCol w="895688"/>
                <a:gridCol w="688991"/>
                <a:gridCol w="686529"/>
                <a:gridCol w="627472"/>
                <a:gridCol w="629932"/>
                <a:gridCol w="627472"/>
              </a:tblGrid>
              <a:tr h="8458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Категории налогоплательщиков, которым предоставлена льгота и цель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Снижение ставки по </a:t>
                      </a:r>
                      <a:r>
                        <a:rPr lang="ru-RU" sz="1200" u="none" strike="noStrike" dirty="0" smtClean="0"/>
                        <a:t>налогу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НПА, которым установлена льгота (пониженная ставка)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Выпадающие доходы республиканского бюджета , тыс. рублей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75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2018 </a:t>
                      </a:r>
                      <a:r>
                        <a:rPr lang="ru-RU" sz="1200" u="none" strike="noStrike" dirty="0"/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2019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2020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2021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2022 </a:t>
                      </a:r>
                      <a:r>
                        <a:rPr lang="ru-RU" sz="1200" u="none" strike="noStrike" dirty="0"/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</a:tr>
              <a:tr h="291061">
                <a:tc gridSpan="8">
                  <a:txBody>
                    <a:bodyPr/>
                    <a:lstStyle/>
                    <a:p>
                      <a:pPr marL="85725" marR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/>
                        <a:t>Налог на прибыль организаций :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</a:tr>
              <a:tr h="846445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 smtClean="0"/>
                        <a:t>организации</a:t>
                      </a:r>
                      <a:r>
                        <a:rPr lang="ru-RU" sz="1200" u="none" strike="noStrike" dirty="0"/>
                        <a:t>, включенные в Реестр инвесторов в соответствии с Законом Республики Калмыкия "О государственной поддержке и защите прав субъектов инвестиционной деятельности в Республике Калмыкия";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Снижение ставки по налогу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/>
                        <a:t>Закон Республики Калмыкия от 4 марта 2014 г. № 37-V-З "Об установлении пониженной ставки налога на прибыль организаций, зачисляемого в бюджет Республики Калмыкия, для отдельных категорий налогоплательщиков</a:t>
                      </a:r>
                      <a:r>
                        <a:rPr lang="ru-RU" sz="1200" u="none" strike="noStrike" dirty="0"/>
                        <a:t>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/>
                </a:tc>
              </a:tr>
              <a:tr h="775908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 smtClean="0"/>
                        <a:t>организации</a:t>
                      </a:r>
                      <a:r>
                        <a:rPr lang="ru-RU" sz="1200" u="none" strike="noStrike" dirty="0"/>
                        <a:t>, осуществляющие туристскую деятельность, выручка которых от туристской деятельности составляет не менее 70 процентов в общей структуре выручки за налоговый период;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/>
                </a:tc>
              </a:tr>
              <a:tr h="2374464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 smtClean="0"/>
                        <a:t>общественные </a:t>
                      </a:r>
                      <a:r>
                        <a:rPr lang="ru-RU" sz="1200" u="none" strike="noStrike" dirty="0"/>
                        <a:t>организации инвалидов и организации, в которых:</a:t>
                      </a:r>
                      <a:br>
                        <a:rPr lang="ru-RU" sz="1200" u="none" strike="noStrike" dirty="0"/>
                      </a:br>
                      <a:r>
                        <a:rPr lang="ru-RU" sz="1200" u="none" strike="noStrike" dirty="0"/>
                        <a:t>а) уставной капитал полностью состоит из вкладов общественных организаций инвалидов;</a:t>
                      </a:r>
                      <a:br>
                        <a:rPr lang="ru-RU" sz="1200" u="none" strike="noStrike" dirty="0"/>
                      </a:br>
                      <a:r>
                        <a:rPr lang="ru-RU" sz="1200" u="none" strike="noStrike" dirty="0"/>
                        <a:t>б) численность инвалидов составляет не менее 50 процентов от общего числа работников без учета численности инвалидов, работающих по совместительству, договорам подряда и другим договорам гражданско-правового характера;</a:t>
                      </a:r>
                      <a:br>
                        <a:rPr lang="ru-RU" sz="1200" u="none" strike="noStrike" dirty="0"/>
                      </a:br>
                      <a:r>
                        <a:rPr lang="ru-RU" sz="1200" u="none" strike="noStrike" dirty="0"/>
                        <a:t>в) фактический фонд оплаты труда инвалидов составляет не менее 25 процентов от общего фонда оплаты труда;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/>
                </a:tc>
              </a:tr>
            </a:tbl>
          </a:graphicData>
        </a:graphic>
      </p:graphicFrame>
      <p:grpSp>
        <p:nvGrpSpPr>
          <p:cNvPr id="4" name="Diagram group"/>
          <p:cNvGrpSpPr/>
          <p:nvPr/>
        </p:nvGrpSpPr>
        <p:grpSpPr>
          <a:xfrm>
            <a:off x="7429520" y="0"/>
            <a:ext cx="1428760" cy="1000108"/>
            <a:chOff x="1183209" y="355108"/>
            <a:chExt cx="831670" cy="764095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1183209" y="355108"/>
              <a:ext cx="831670" cy="764095"/>
            </a:xfrm>
            <a:prstGeom prst="roundRect">
              <a:avLst/>
            </a:prstGeom>
            <a:blipFill rotWithShape="0">
              <a:blip r:embed="rId2" cstate="print"/>
              <a:stretch>
                <a:fillRect/>
              </a:stretch>
            </a:blip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282" y="214290"/>
            <a:ext cx="7072362" cy="571504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Льготы по налогам и сборам, предоставляемые законодательством Республики Калмыкия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1000109"/>
          <a:ext cx="9144001" cy="5831171"/>
        </p:xfrm>
        <a:graphic>
          <a:graphicData uri="http://schemas.openxmlformats.org/drawingml/2006/table">
            <a:tbl>
              <a:tblPr firstRow="1">
                <a:tableStyleId>{08FB837D-C827-4EFA-A057-4D05807E0F7C}</a:tableStyleId>
              </a:tblPr>
              <a:tblGrid>
                <a:gridCol w="4069831"/>
                <a:gridCol w="885376"/>
                <a:gridCol w="902736"/>
                <a:gridCol w="694411"/>
                <a:gridCol w="691932"/>
                <a:gridCol w="632412"/>
                <a:gridCol w="634891"/>
                <a:gridCol w="632412"/>
              </a:tblGrid>
              <a:tr h="6228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Категории налогоплательщиков, которым предоставлена льгота и цель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Снижение ставки по </a:t>
                      </a:r>
                      <a:r>
                        <a:rPr lang="ru-RU" sz="1200" u="none" strike="noStrike" dirty="0" smtClean="0"/>
                        <a:t>налогу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НПА, которым установлена льгота (пониженная ставка)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Выпадающие доходы республиканского бюджета , тыс. рублей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78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2018 </a:t>
                      </a:r>
                      <a:r>
                        <a:rPr lang="ru-RU" sz="1200" u="none" strike="noStrike" dirty="0"/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2019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2020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2021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2022 </a:t>
                      </a:r>
                      <a:r>
                        <a:rPr lang="ru-RU" sz="1200" u="none" strike="noStrike" dirty="0"/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</a:tr>
              <a:tr h="701927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 smtClean="0"/>
                        <a:t>организации</a:t>
                      </a:r>
                      <a:r>
                        <a:rPr lang="ru-RU" sz="1200" u="none" strike="noStrike" dirty="0"/>
                        <a:t>, являющиеся участниками консолидированной группы налогоплательщиков, осуществляющими капитальные вложения в объекты производственного назначения;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Снижение ставки по налогу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Закон Республики Калмыкия от 4 марта 2014 г. № 37-V-З "Об установлении пониженной ставки налога на прибыль организаций, зачисляемого в бюджет Республики Калмыкия, для отдельных категорий налогоплательщиков"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106 869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106 869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106 869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106 869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106 869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  <a:tr h="1922490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 smtClean="0"/>
                        <a:t>управляющие </a:t>
                      </a:r>
                      <a:r>
                        <a:rPr lang="ru-RU" sz="1200" u="none" strike="noStrike" dirty="0"/>
                        <a:t>компаниями парков развития экономической деятельности в Республике Калмыкия, выручка которых от деятельности, связанной с созданием, развитием парков развития экономической деятельности и (или) их управлением, составляет 70 процентов от общего объема выручки, полученной в результате деятельности, не связанной с созданием, развитием и (или) управлением данных парков за календарный год, согласно данным финансовой отчетности по российским стандартам бухгалтерского учета;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/>
                </a:tc>
              </a:tr>
              <a:tr h="1390467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 smtClean="0"/>
                        <a:t>субъекты </a:t>
                      </a:r>
                      <a:r>
                        <a:rPr lang="ru-RU" sz="1200" u="none" strike="noStrike" dirty="0"/>
                        <a:t>народных художественных промыслов Республики Калмыкия.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/>
                </a:tc>
              </a:tr>
              <a:tr h="178828">
                <a:tc gridSpan="3">
                  <a:txBody>
                    <a:bodyPr/>
                    <a:lstStyle/>
                    <a:p>
                      <a:pPr marL="85725" indent="0" algn="l" fontAlgn="b"/>
                      <a:r>
                        <a:rPr lang="ru-RU" sz="1200" u="none" strike="noStrike" dirty="0"/>
                        <a:t>Итого по категории юридических лиц: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106 869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106 869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106 869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106 869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106 869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  <a:tr h="32779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/>
                        <a:t> </a:t>
                      </a:r>
                      <a:r>
                        <a:rPr lang="ru-RU" sz="1200" u="none" strike="noStrike" dirty="0" smtClean="0"/>
                        <a:t>Итого по налогу на прибыль организаций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/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/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106 869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106 869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106 869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106 869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106 869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</a:tbl>
          </a:graphicData>
        </a:graphic>
      </p:graphicFrame>
      <p:grpSp>
        <p:nvGrpSpPr>
          <p:cNvPr id="4" name="Diagram group"/>
          <p:cNvGrpSpPr/>
          <p:nvPr/>
        </p:nvGrpSpPr>
        <p:grpSpPr>
          <a:xfrm>
            <a:off x="7429520" y="0"/>
            <a:ext cx="1428760" cy="1000108"/>
            <a:chOff x="1183209" y="355108"/>
            <a:chExt cx="831670" cy="764095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1183209" y="355108"/>
              <a:ext cx="831670" cy="764095"/>
            </a:xfrm>
            <a:prstGeom prst="roundRect">
              <a:avLst/>
            </a:prstGeom>
            <a:blipFill rotWithShape="0">
              <a:blip r:embed="rId2" cstate="print"/>
              <a:stretch>
                <a:fillRect/>
              </a:stretch>
            </a:blip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-1" y="787358"/>
          <a:ext cx="9144001" cy="5954010"/>
        </p:xfrm>
        <a:graphic>
          <a:graphicData uri="http://schemas.openxmlformats.org/drawingml/2006/table">
            <a:tbl>
              <a:tblPr firstRow="1">
                <a:tableStyleId>{08FB837D-C827-4EFA-A057-4D05807E0F7C}</a:tableStyleId>
              </a:tblPr>
              <a:tblGrid>
                <a:gridCol w="4071936"/>
                <a:gridCol w="850025"/>
                <a:gridCol w="1007363"/>
                <a:gridCol w="714380"/>
                <a:gridCol w="585503"/>
                <a:gridCol w="637432"/>
                <a:gridCol w="639930"/>
                <a:gridCol w="637432"/>
              </a:tblGrid>
              <a:tr h="57698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Категории налогоплательщиков, которым предоставлена льгота и цель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Снижение ставки по </a:t>
                      </a:r>
                      <a:r>
                        <a:rPr lang="ru-RU" sz="1200" u="none" strike="noStrike" dirty="0" smtClean="0"/>
                        <a:t>налогу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НПА, которым установлена льгота (пониженная ставка)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Выпадающие доходы республиканского бюджета , тыс. рублей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696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2018 </a:t>
                      </a:r>
                      <a:r>
                        <a:rPr lang="ru-RU" sz="1200" u="none" strike="noStrike" dirty="0"/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2019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2020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2021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2022 </a:t>
                      </a:r>
                      <a:r>
                        <a:rPr lang="ru-RU" sz="1200" u="none" strike="noStrike" dirty="0"/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</a:tr>
              <a:tr h="274910">
                <a:tc gridSpan="8">
                  <a:txBody>
                    <a:bodyPr/>
                    <a:lstStyle/>
                    <a:p>
                      <a:pPr marL="85725" marR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/>
                        <a:t>Налог на имущество организаций: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 anchorCtr="1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 anchorCtr="1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 anchorCtr="1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 anchorCtr="1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 anchorCtr="1"/>
                </a:tc>
              </a:tr>
              <a:tr h="1152128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 smtClean="0"/>
                        <a:t>организации </a:t>
                      </a:r>
                      <a:r>
                        <a:rPr lang="ru-RU" sz="1200" u="none" strike="noStrike" dirty="0"/>
                        <a:t>(за исключением органов государственной власти Республики Калмыкия, государственных учреждений Республики Калмыкия) - в отношении автомобильных дорог общего пользования, а также сооружений, являющихся неотъемлемой частью указанных объектов;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освобождение от уплаты суммы налога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Закон Республики Калмыкия от 29 декабря 2003 г. № 3-III-З "О налоге на имущество организаций"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2 605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3 000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3 000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3 000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3 000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  <a:tr h="936104">
                <a:tc>
                  <a:txBody>
                    <a:bodyPr/>
                    <a:lstStyle/>
                    <a:p>
                      <a:pPr marL="85725" indent="0" algn="just" fontAlgn="t">
                        <a:tabLst>
                          <a:tab pos="3951288" algn="l"/>
                        </a:tabLst>
                      </a:pPr>
                      <a:r>
                        <a:rPr lang="ru-RU" sz="1200" u="none" strike="noStrike" dirty="0" smtClean="0"/>
                        <a:t>субъекты </a:t>
                      </a:r>
                      <a:r>
                        <a:rPr lang="ru-RU" sz="1200" u="none" strike="noStrike" dirty="0"/>
                        <a:t>инвестиционной деятельности, включенные в Реестр инвесторов в соответствии с Законом Республики Калмыкия "О государственной поддержке и защите прав субъектов инвестиционной деятельности в Республике Калмыкия";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</a:t>
                      </a:r>
                      <a:endParaRPr lang="ru-RU" sz="1200" dirty="0"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</a:t>
                      </a:r>
                      <a:endParaRPr lang="ru-RU" sz="1200" dirty="0"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</a:t>
                      </a:r>
                      <a:endParaRPr lang="ru-RU" sz="1200" dirty="0"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</a:t>
                      </a:r>
                      <a:endParaRPr lang="ru-RU" sz="1200" dirty="0"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</a:t>
                      </a:r>
                      <a:endParaRPr lang="ru-RU" sz="1200" dirty="0"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  <a:tr h="648072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 smtClean="0"/>
                        <a:t>организации</a:t>
                      </a:r>
                      <a:r>
                        <a:rPr lang="ru-RU" sz="1200" u="none" strike="noStrike" dirty="0"/>
                        <a:t>, занимающиеся газоснабжением, в отношении имущества, используемого для реализации газа населению и для коммунально-бытовых нужд;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26 964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30 000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30 000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30 000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х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  <a:tr h="1296144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 smtClean="0"/>
                        <a:t>организации </a:t>
                      </a:r>
                      <a:r>
                        <a:rPr lang="ru-RU" sz="1200" u="none" strike="noStrike" dirty="0"/>
                        <a:t>- в отношении имущества аэродромов, вводимого в результате строительства и (или) реконструкции;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/>
                </a:tc>
              </a:tr>
            </a:tbl>
          </a:graphicData>
        </a:graphic>
      </p:graphicFrame>
      <p:sp>
        <p:nvSpPr>
          <p:cNvPr id="2" name="Скругленный прямоугольник 1"/>
          <p:cNvSpPr/>
          <p:nvPr/>
        </p:nvSpPr>
        <p:spPr>
          <a:xfrm>
            <a:off x="214282" y="142852"/>
            <a:ext cx="7215238" cy="571504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Льготы по налогам и сборам, предоставляемые законодательством Республики Калмыкия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643813" y="0"/>
            <a:ext cx="1357312" cy="785813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929066"/>
            <a:ext cx="8229600" cy="2643206"/>
          </a:xfrm>
        </p:spPr>
        <p:txBody>
          <a:bodyPr>
            <a:normAutofit fontScale="77500" lnSpcReduction="20000"/>
          </a:bodyPr>
          <a:lstStyle/>
          <a:p>
            <a:pPr marL="0" indent="363538" algn="just">
              <a:buNone/>
            </a:pPr>
            <a:r>
              <a:rPr lang="ru-RU" smtClean="0"/>
              <a:t>Бюджет для граждан – это упрощённая версия бюджета, облегчающая заинтересованным, но неподготовленным гражданам его понимание, а также объясняющая финансовые планы и действия государственных органов. Он разрабатывается для ознакомления жителей республики с задачами и приоритетными направлениями бюджетной политики, основами формирования и исполнения бюджетов, источниками доходов бюджетов, статьями расходов, планируемыми и достигнутыми результатами использования бюджетных ассигнований, а также вовлечение граждан в обсуждение бюджетных решений. </a:t>
            </a:r>
          </a:p>
          <a:p>
            <a:pPr marL="0" indent="363538"/>
            <a:endParaRPr lang="ru-RU" dirty="0"/>
          </a:p>
        </p:txBody>
      </p:sp>
      <p:pic>
        <p:nvPicPr>
          <p:cNvPr id="4" name="Picture 2" descr="C:\Users\Meltenov_PA\Desktop\63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28926" y="1214422"/>
            <a:ext cx="3096344" cy="2113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572000" y="3500438"/>
            <a:ext cx="1652588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0" dirty="0">
                <a:latin typeface="Times New Roman" pitchFamily="18" charset="0"/>
                <a:cs typeface="Times New Roman" pitchFamily="18" charset="0"/>
              </a:rPr>
              <a:t>Правительство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00166" y="1785926"/>
            <a:ext cx="998537" cy="3381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0" dirty="0">
                <a:latin typeface="Times New Roman" pitchFamily="18" charset="0"/>
                <a:cs typeface="Times New Roman" pitchFamily="18" charset="0"/>
              </a:rPr>
              <a:t>Финансы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43504" y="857232"/>
            <a:ext cx="1125537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0" dirty="0">
                <a:latin typeface="Times New Roman" pitchFamily="18" charset="0"/>
                <a:cs typeface="Times New Roman" pitchFamily="18" charset="0"/>
              </a:rPr>
              <a:t>Граждане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215074" y="2428868"/>
            <a:ext cx="114935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0" dirty="0">
                <a:latin typeface="Times New Roman" pitchFamily="18" charset="0"/>
                <a:cs typeface="Times New Roman" pitchFamily="18" charset="0"/>
              </a:rPr>
              <a:t>Экономика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29388" y="1357298"/>
            <a:ext cx="1169988" cy="307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Образование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14480" y="1142984"/>
            <a:ext cx="741363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0" dirty="0">
                <a:latin typeface="Times New Roman" pitchFamily="18" charset="0"/>
                <a:cs typeface="Times New Roman" pitchFamily="18" charset="0"/>
              </a:rPr>
              <a:t>Закон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500298" y="2928934"/>
            <a:ext cx="793750" cy="3381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0" dirty="0">
                <a:latin typeface="Times New Roman" pitchFamily="18" charset="0"/>
                <a:cs typeface="Times New Roman" pitchFamily="18" charset="0"/>
              </a:rPr>
              <a:t>Бизнес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000364" y="500042"/>
            <a:ext cx="2092325" cy="339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0" dirty="0">
                <a:latin typeface="Times New Roman" pitchFamily="18" charset="0"/>
                <a:cs typeface="Times New Roman" pitchFamily="18" charset="0"/>
              </a:rPr>
              <a:t>Социальная политика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857356" y="642918"/>
            <a:ext cx="106997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0" dirty="0">
                <a:latin typeface="Times New Roman" pitchFamily="18" charset="0"/>
                <a:cs typeface="Times New Roman" pitchFamily="18" charset="0"/>
              </a:rPr>
              <a:t>Культура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643702" y="1785926"/>
            <a:ext cx="788987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0" dirty="0">
                <a:latin typeface="Times New Roman" pitchFamily="18" charset="0"/>
                <a:cs typeface="Times New Roman" pitchFamily="18" charset="0"/>
              </a:rPr>
              <a:t>Глава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071538" y="2500306"/>
            <a:ext cx="1685925" cy="3381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0" dirty="0">
                <a:latin typeface="Times New Roman" pitchFamily="18" charset="0"/>
                <a:cs typeface="Times New Roman" pitchFamily="18" charset="0"/>
              </a:rPr>
              <a:t>Здравоохранение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303587" y="3195313"/>
            <a:ext cx="1196975" cy="307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Предприятия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072198" y="3000372"/>
            <a:ext cx="997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Бюджет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643306" y="1142984"/>
            <a:ext cx="1440160" cy="646331"/>
          </a:xfrm>
          <a:prstGeom prst="rect">
            <a:avLst/>
          </a:prstGeom>
          <a:scene3d>
            <a:camera prst="isometricOffAxis1Top"/>
            <a:lightRig rig="threePt" dir="t"/>
          </a:scene3d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Бюджет для граждан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282" y="142852"/>
            <a:ext cx="7000924" cy="571504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Льготы по налогам и сборам, предоставляемые законодательством Республики Калмыкия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908720"/>
          <a:ext cx="9144002" cy="5832647"/>
        </p:xfrm>
        <a:graphic>
          <a:graphicData uri="http://schemas.openxmlformats.org/drawingml/2006/table">
            <a:tbl>
              <a:tblPr firstRow="1">
                <a:tableStyleId>{08FB837D-C827-4EFA-A057-4D05807E0F7C}</a:tableStyleId>
              </a:tblPr>
              <a:tblGrid>
                <a:gridCol w="4071935"/>
                <a:gridCol w="850027"/>
                <a:gridCol w="909900"/>
                <a:gridCol w="699923"/>
                <a:gridCol w="697423"/>
                <a:gridCol w="637432"/>
                <a:gridCol w="639930"/>
                <a:gridCol w="637432"/>
              </a:tblGrid>
              <a:tr h="79133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Категории налогоплательщиков, которым предоставлена льгота и цель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Снижение ставки по </a:t>
                      </a:r>
                      <a:r>
                        <a:rPr lang="ru-RU" sz="1200" u="none" strike="noStrike" dirty="0" smtClean="0"/>
                        <a:t>налогу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НПА, которым установлена льгота (пониженная ставка)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Выпадающие доходы республиканского бюджета, тыс. рублей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09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2018 </a:t>
                      </a:r>
                      <a:r>
                        <a:rPr lang="ru-RU" sz="1200" u="none" strike="noStrike" dirty="0"/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2019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2020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2021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2022 </a:t>
                      </a:r>
                      <a:r>
                        <a:rPr lang="ru-RU" sz="1200" u="none" strike="noStrike" dirty="0"/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</a:tr>
              <a:tr h="1747807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100" u="none" strike="noStrike" dirty="0" smtClean="0"/>
                        <a:t>организации</a:t>
                      </a:r>
                      <a:r>
                        <a:rPr lang="ru-RU" sz="1100" u="none" strike="noStrike" dirty="0"/>
                        <a:t>, являющиеся участниками консолидированной группы налогоплательщиков, принявшие в текущем налоговом периоде к бухгалтерскому учету в качестве объектов основных средств имущество, находящееся на территории Республики Калмыкия, общей стоимостью не менее 1,5 миллиарда рублей, - на 7 налоговых периодов, начиная с месяца, следующего за месяцем, в котором стоимость принятого к бухгалтерскому учету в качестве объектов основных средств имущества составила не менее 1,5 миллиарда рублей;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/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освобождение от уплаты суммы налога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/>
                        <a:t>Закон Республики Калмыкия от 29 декабря 2003 г. № 3-III-З "О налоге на имущество организаций"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251 896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260 000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260 000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260 000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260 000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  <a:tr h="31078">
                <a:tc rowSpan="2"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100" u="none" strike="noStrike" dirty="0" smtClean="0"/>
                        <a:t>общеобразовательные </a:t>
                      </a:r>
                      <a:r>
                        <a:rPr lang="ru-RU" sz="1100" u="none" strike="noStrike" dirty="0"/>
                        <a:t>организации, реализующие образовательные программы основного общего и среднего общего образования, интегрированные с дополнительными общеразвивающими программами, имеющими целью подготовку несовершеннолетних обучающихся к военной или иной государственной службе, в том числе к государственной службе российского казачества;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87925">
                <a:tc vMerge="1">
                  <a:txBody>
                    <a:bodyPr/>
                    <a:lstStyle/>
                    <a:p>
                      <a:pPr marL="85725" indent="0" algn="just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598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600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600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600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600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  <a:tr h="31078">
                <a:tc rowSpan="2">
                  <a:txBody>
                    <a:bodyPr/>
                    <a:lstStyle/>
                    <a:p>
                      <a:pPr marL="85725" marR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u="none" strike="noStrike" dirty="0" smtClean="0"/>
                        <a:t>управляющие компании парков развития экономической деятельности в Республике Калмыкия в отношении имущества управляющей компании, находящегося на территории данного парка, на любые четыре последовательных календарных года в течение шести календарных лет, следующих за календарным годом, в котором присвоен статус парка развития экономической деятельности в Республике Калмыкия;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42514">
                <a:tc vMerge="1">
                  <a:txBody>
                    <a:bodyPr/>
                    <a:lstStyle/>
                    <a:p>
                      <a:pPr marL="85725" indent="0" algn="just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 smtClean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 smtClean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 smtClean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 smtClean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 smtClean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</a:tbl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7643813" y="0"/>
            <a:ext cx="1357312" cy="785813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282" y="142852"/>
            <a:ext cx="7215238" cy="571504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Льготы по налогам и сборам, предоставляемые законодательством Республики Калмыкия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841306"/>
          <a:ext cx="9144000" cy="5972070"/>
        </p:xfrm>
        <a:graphic>
          <a:graphicData uri="http://schemas.openxmlformats.org/drawingml/2006/table">
            <a:tbl>
              <a:tblPr firstRow="1">
                <a:tableStyleId>{08FB837D-C827-4EFA-A057-4D05807E0F7C}</a:tableStyleId>
              </a:tblPr>
              <a:tblGrid>
                <a:gridCol w="4286248"/>
                <a:gridCol w="857256"/>
                <a:gridCol w="1000132"/>
                <a:gridCol w="714380"/>
                <a:gridCol w="642942"/>
                <a:gridCol w="571504"/>
                <a:gridCol w="500066"/>
                <a:gridCol w="571472"/>
              </a:tblGrid>
              <a:tr h="58786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Категории налогоплательщиков, которым предоставлена льгота и цель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Снижение ставки по </a:t>
                      </a:r>
                      <a:r>
                        <a:rPr lang="ru-RU" sz="1000" u="none" strike="noStrike" dirty="0" smtClean="0"/>
                        <a:t>налогу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НПА, которым установлена льгота (пониженная ставка)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Выпадающие доходы республиканского бюджета , тыс. рублей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787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2018 </a:t>
                      </a:r>
                      <a:r>
                        <a:rPr lang="ru-RU" sz="1200" u="none" strike="noStrike" dirty="0"/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2019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2020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2021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2022 </a:t>
                      </a:r>
                      <a:r>
                        <a:rPr lang="ru-RU" sz="1200" u="none" strike="noStrike" dirty="0"/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</a:tr>
              <a:tr h="2024525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 smtClean="0"/>
                        <a:t>организации </a:t>
                      </a:r>
                      <a:r>
                        <a:rPr lang="ru-RU" sz="1200" u="none" strike="noStrike" dirty="0"/>
                        <a:t>- в отношении газопроводов, в том числе входящих в их состав наземных объектов, необходимых для эксплуатации таких газопроводов, находящихся на территории Республики Калмыкия, принятых к бухгалтерскому учету в качестве объектов основных средств общей первоначальной стоимостью не менее 200 миллионов рублей и учитываемых на балансе в качестве объектов основных средств в порядке, установленном для ведения бухгалтерского учета, - на срок двух последовательных налоговых периодов - с 1 января 2017 года по 31 декабря 2018 года;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освобождение от уплаты суммы налога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 anchor="ctr"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Закон Республики Калмыкия от 29 декабря 2003 г. № 3-III-З "О налоге на имущество организаций"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6 789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х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х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х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х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  <a:tr h="1620797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 smtClean="0"/>
                        <a:t>органы </a:t>
                      </a:r>
                      <a:r>
                        <a:rPr lang="ru-RU" sz="1200" u="none" strike="noStrike" dirty="0"/>
                        <a:t>местного самоуправления Республики Калмыкия - в отношении газопроводов, в том числе входящих в их состав наземных объектов, необходимых для эксплуатации таких газопроводов, содержание которых полностью или частично финансируется за счет средств бюджетов соответствующих муниципальных образований Республики Калмыкия, - на срок двух последовательных налоговых периодов - с 1 января 2017 года по 31 декабря 2018 года;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х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х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х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х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  <a:tr h="448676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 smtClean="0"/>
                        <a:t>субъекты </a:t>
                      </a:r>
                      <a:r>
                        <a:rPr lang="ru-RU" sz="1200" u="none" strike="noStrike" dirty="0"/>
                        <a:t>народных художественных промыслов Республики Калмыкия;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/>
                </a:tc>
              </a:tr>
              <a:tr h="611479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 smtClean="0"/>
                        <a:t>хозяйствующие субъекты в отношении объектов недвижимого имущества, налоговая база по которым определяется как их кадастровая стоимость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пониженная ставка</a:t>
                      </a:r>
                      <a:endParaRPr lang="ru-RU" sz="1200" dirty="0">
                        <a:latin typeface="+mn-lt"/>
                      </a:endParaRPr>
                    </a:p>
                  </a:txBody>
                  <a:tcPr marL="4890" marR="4890" marT="489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7 833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5 608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3 608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3 608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3 608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</a:tbl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7643813" y="0"/>
            <a:ext cx="1357312" cy="785813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282" y="142852"/>
            <a:ext cx="7072362" cy="571504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Льготы по налогам и сборам, предоставляемые законодательством Республики Калмыкия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-1" y="857232"/>
          <a:ext cx="9144002" cy="6021372"/>
        </p:xfrm>
        <a:graphic>
          <a:graphicData uri="http://schemas.openxmlformats.org/drawingml/2006/table">
            <a:tbl>
              <a:tblPr firstRow="1">
                <a:tableStyleId>{08FB837D-C827-4EFA-A057-4D05807E0F7C}</a:tableStyleId>
              </a:tblPr>
              <a:tblGrid>
                <a:gridCol w="4029559"/>
                <a:gridCol w="892403"/>
                <a:gridCol w="1078799"/>
                <a:gridCol w="642942"/>
                <a:gridCol w="585505"/>
                <a:gridCol w="637432"/>
                <a:gridCol w="639930"/>
                <a:gridCol w="637432"/>
              </a:tblGrid>
              <a:tr h="44210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Категории налогоплательщиков, которым предоставлена льгота и цель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Снижение ставки по налогу /  освобождение от уплаты суммы налога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НПА, которым установлена льгота (пониженная ставка)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Выпадающие доходы республиканского бюджета , тыс. рублей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035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2018 </a:t>
                      </a:r>
                      <a:r>
                        <a:rPr lang="ru-RU" sz="1200" u="none" strike="noStrike" dirty="0"/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2019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2020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2021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2022 </a:t>
                      </a:r>
                      <a:r>
                        <a:rPr lang="ru-RU" sz="1200" u="none" strike="noStrike" dirty="0"/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</a:tr>
              <a:tr h="1645611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 smtClean="0"/>
                        <a:t>профессиональные </a:t>
                      </a:r>
                      <a:r>
                        <a:rPr lang="ru-RU" sz="1200" u="none" strike="noStrike" dirty="0"/>
                        <a:t>союзы, их объединения (ассоциации) уплачивают налог в размере 25 процентов исчисленной суммы налога в отношении зданий (строений, сооружений) и помещений, налоговая база по которым определяется как их кадастровая стоимость, на срок трех последовательных налоговых периодов - с 1 января 2018 года по 31 декабря 2020 года.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уплата налога </a:t>
                      </a:r>
                      <a:r>
                        <a:rPr lang="ru-RU" sz="1200" u="none" strike="noStrike" dirty="0"/>
                        <a:t>в размере 25 процентов исчисленной суммы налога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Закон Республики Калмыкия от 29 декабря 2003 г. № 3-III-З "О налоге на имущество организаций"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х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х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/>
                </a:tc>
              </a:tr>
              <a:tr h="216649">
                <a:tc gridSpan="3">
                  <a:txBody>
                    <a:bodyPr/>
                    <a:lstStyle/>
                    <a:p>
                      <a:pPr marL="85725" indent="0" algn="l" fontAlgn="b"/>
                      <a:r>
                        <a:rPr lang="ru-RU" sz="1200" u="none" strike="noStrike" dirty="0"/>
                        <a:t>Итого по категории юридических лиц: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296 685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299 208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297 208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297 208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267 208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  <a:tr h="303446">
                <a:tc>
                  <a:txBody>
                    <a:bodyPr/>
                    <a:lstStyle/>
                    <a:p>
                      <a:pPr marL="85725" indent="0" algn="l" fontAlgn="b"/>
                      <a:r>
                        <a:rPr lang="ru-RU" sz="1200" u="none" strike="noStrike" dirty="0"/>
                        <a:t> </a:t>
                      </a:r>
                      <a:r>
                        <a:rPr lang="ru-RU" sz="1200" u="none" strike="noStrike" dirty="0" smtClean="0"/>
                        <a:t>Итого по налогу на имущество организаций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/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/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296 685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299 208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297 208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297 208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267 208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  <a:tr h="371082">
                <a:tc gridSpan="8">
                  <a:txBody>
                    <a:bodyPr/>
                    <a:lstStyle/>
                    <a:p>
                      <a:pPr marL="85725" marR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/>
                        <a:t>Транспортный</a:t>
                      </a:r>
                      <a:r>
                        <a:rPr lang="ru-RU" sz="1200" u="none" strike="noStrike" baseline="0" dirty="0" smtClean="0"/>
                        <a:t> налог: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  <a:tr h="1301841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 smtClean="0"/>
                        <a:t>общественные </a:t>
                      </a:r>
                      <a:r>
                        <a:rPr lang="ru-RU" sz="1200" u="none" strike="noStrike" dirty="0"/>
                        <a:t>организации инвалидов, использующие транспортные средства для осуществления своей уставной деятельности.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освобождение от уплаты суммы налога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Закон Республики Калмыкия от 18 ноября 2014 г. № 79-V-З "О транспортном налоге"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  <a:tr h="213529">
                <a:tc gridSpan="3">
                  <a:txBody>
                    <a:bodyPr/>
                    <a:lstStyle/>
                    <a:p>
                      <a:pPr marL="85725" indent="0" algn="l" fontAlgn="b"/>
                      <a:r>
                        <a:rPr lang="ru-RU" sz="1200" u="none" strike="noStrike" dirty="0"/>
                        <a:t>Итого по категории юридических лиц</a:t>
                      </a:r>
                      <a:r>
                        <a:rPr lang="ru-RU" sz="1200" u="none" strike="noStrike" dirty="0" smtClean="0"/>
                        <a:t>:</a:t>
                      </a:r>
                    </a:p>
                    <a:p>
                      <a:pPr marL="85725" indent="0" algn="l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</a:tbl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7572375" y="0"/>
            <a:ext cx="1428750" cy="857250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282" y="214290"/>
            <a:ext cx="8501122" cy="71438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Льготы по налогам и сборам, предоставляемые законодательством Республики Калмыкия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-1" y="1142985"/>
          <a:ext cx="9144002" cy="5715014"/>
        </p:xfrm>
        <a:graphic>
          <a:graphicData uri="http://schemas.openxmlformats.org/drawingml/2006/table">
            <a:tbl>
              <a:tblPr firstRow="1">
                <a:tableStyleId>{08FB837D-C827-4EFA-A057-4D05807E0F7C}</a:tableStyleId>
              </a:tblPr>
              <a:tblGrid>
                <a:gridCol w="3571869"/>
                <a:gridCol w="785818"/>
                <a:gridCol w="1474175"/>
                <a:gridCol w="699923"/>
                <a:gridCol w="697423"/>
                <a:gridCol w="637432"/>
                <a:gridCol w="639930"/>
                <a:gridCol w="637432"/>
              </a:tblGrid>
              <a:tr h="41845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Категории налогоплательщиков, которым предоставлена льгота и цель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Снижение ставки по </a:t>
                      </a:r>
                      <a:r>
                        <a:rPr lang="ru-RU" sz="1200" u="none" strike="noStrike" dirty="0" smtClean="0"/>
                        <a:t>налогу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НПА, которым установлена льгота (пониженная ставка)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Выпадающие доходы республиканского бюджета , тыс. рублей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673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2018 </a:t>
                      </a:r>
                      <a:r>
                        <a:rPr lang="ru-RU" sz="1200" u="none" strike="noStrike" dirty="0"/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2019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2020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2021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2022 </a:t>
                      </a:r>
                      <a:r>
                        <a:rPr lang="ru-RU" sz="1200" u="none" strike="noStrike" dirty="0"/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</a:tr>
              <a:tr h="1365755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 smtClean="0"/>
                        <a:t>категории </a:t>
                      </a:r>
                      <a:r>
                        <a:rPr lang="ru-RU" sz="1200" u="none" strike="noStrike" dirty="0"/>
                        <a:t>граждан, подвергшихся воздействию радиации вследствие Чернобыльской катастрофы, в соответствии с Законом Российской Федерации "О социальной защите граждан, подвергшихся воздействию радиации вследствие катастрофы на Чернобыльской АЭС</a:t>
                      </a:r>
                      <a:r>
                        <a:rPr lang="ru-RU" sz="1200" u="none" strike="noStrike" dirty="0" smtClean="0"/>
                        <a:t>";</a:t>
                      </a:r>
                    </a:p>
                    <a:p>
                      <a:pPr marL="85725" indent="0" algn="just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освобождение от уплаты суммы налога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Закон Республики Калмыкия от 18 ноября 2014 г. № 79-V-З "О транспортном налоге"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772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800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800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800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800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  <a:tr h="1365755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 smtClean="0"/>
                        <a:t>Герои </a:t>
                      </a:r>
                      <a:r>
                        <a:rPr lang="ru-RU" sz="1200" u="none" strike="noStrike" dirty="0"/>
                        <a:t>Советского Союза, Герои Российской Федерации, граждане, награжденные орденом Славы трех степеней, а также их общественные объединения (организации), использующие приобретаемые автотранспортные средства для выполнения своей уставной деятельности</a:t>
                      </a:r>
                      <a:r>
                        <a:rPr lang="ru-RU" sz="1200" u="none" strike="noStrike" dirty="0" smtClean="0"/>
                        <a:t>;</a:t>
                      </a:r>
                    </a:p>
                    <a:p>
                      <a:pPr marL="85725" indent="0" algn="just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  <a:tr h="993330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 smtClean="0"/>
                        <a:t>инвалиды </a:t>
                      </a:r>
                      <a:r>
                        <a:rPr lang="ru-RU" sz="1200" u="none" strike="noStrike" dirty="0"/>
                        <a:t>всех категорий, имеющие мотоколяски и автомобили с мощностью двигателя до 50 л.с.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61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60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60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60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60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  <a:tr h="307487">
                <a:tc gridSpan="3">
                  <a:txBody>
                    <a:bodyPr/>
                    <a:lstStyle/>
                    <a:p>
                      <a:pPr marL="85725" indent="0" algn="l" fontAlgn="b"/>
                      <a:r>
                        <a:rPr lang="ru-RU" sz="1200" u="none" strike="noStrike" dirty="0"/>
                        <a:t>Итого по категории физических лиц: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833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863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863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863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863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  <a:tr h="296908">
                <a:tc>
                  <a:txBody>
                    <a:bodyPr/>
                    <a:lstStyle/>
                    <a:p>
                      <a:pPr marL="85725" indent="0" algn="l" fontAlgn="b"/>
                      <a:r>
                        <a:rPr lang="ru-RU" sz="1200" u="none" strike="noStrike" dirty="0" smtClean="0"/>
                        <a:t>Итого по транспортному налогу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834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865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865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865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865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282" y="214290"/>
            <a:ext cx="6357982" cy="71438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Льготы по налогам и сборам, предоставляемые законодательством Республики Калмыкия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-1" y="1142984"/>
          <a:ext cx="9144002" cy="5715015"/>
        </p:xfrm>
        <a:graphic>
          <a:graphicData uri="http://schemas.openxmlformats.org/drawingml/2006/table">
            <a:tbl>
              <a:tblPr firstRow="1">
                <a:tableStyleId>{08FB837D-C827-4EFA-A057-4D05807E0F7C}</a:tableStyleId>
              </a:tblPr>
              <a:tblGrid>
                <a:gridCol w="3571869"/>
                <a:gridCol w="785818"/>
                <a:gridCol w="1474175"/>
                <a:gridCol w="699923"/>
                <a:gridCol w="697423"/>
                <a:gridCol w="637432"/>
                <a:gridCol w="639930"/>
                <a:gridCol w="637432"/>
              </a:tblGrid>
              <a:tr h="46887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Категории налогоплательщиков, которым предоставлена льгота и цель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Снижение ставки по </a:t>
                      </a:r>
                      <a:r>
                        <a:rPr lang="ru-RU" sz="1200" u="none" strike="noStrike" dirty="0" smtClean="0"/>
                        <a:t>налогу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НПА, которым установлена льгота (пониженная ставка)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Выпадающие доходы республиканского бюджета , тыс. рублей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838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2018 </a:t>
                      </a:r>
                      <a:r>
                        <a:rPr lang="ru-RU" sz="1200" u="none" strike="noStrike" dirty="0"/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2019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2020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2021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2022 </a:t>
                      </a:r>
                      <a:r>
                        <a:rPr lang="ru-RU" sz="1200" u="none" strike="noStrike" dirty="0"/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</a:tr>
              <a:tr h="226036">
                <a:tc gridSpan="8">
                  <a:txBody>
                    <a:bodyPr/>
                    <a:lstStyle/>
                    <a:p>
                      <a:pPr marL="85725" marR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u="none" strike="noStrike" dirty="0" smtClean="0"/>
                        <a:t>Налог, взимаемый в связи с применением упрощенной системы налогообложения:</a:t>
                      </a:r>
                      <a:endParaRPr lang="ru-RU" sz="1100" b="1" i="0" u="none" strike="noStrike" dirty="0" smtClean="0">
                        <a:latin typeface="+mn-lt"/>
                      </a:endParaRPr>
                    </a:p>
                  </a:txBody>
                  <a:tcPr marL="5086" marR="5086" marT="5086" marB="0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/>
                </a:tc>
              </a:tr>
              <a:tr h="1021109">
                <a:tc>
                  <a:txBody>
                    <a:bodyPr/>
                    <a:lstStyle/>
                    <a:p>
                      <a:pPr marL="85725" indent="0" algn="just" fontAlgn="t">
                        <a:buNone/>
                      </a:pPr>
                      <a:r>
                        <a:rPr lang="ru-RU" sz="1100" u="none" strike="noStrike" dirty="0" smtClean="0"/>
                        <a:t>налогоплательщики, выбравшие в качестве объекта н/обложения доходы,  у которых за соответствующий налоговый период выручка от реализации продукции (работ, услуг) составляет не менее 70 процентов от общей суммы выручки:</a:t>
                      </a:r>
                      <a:endParaRPr lang="ru-RU" sz="11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Снижение ставки по налогу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Закон Республики Калмыкия от 30 ноября 2009 г. № 154-IV-З "Об установлении дифференцированных налоговых ставок для отдельных категорий налогоплательщиков, применяющих упрощенную систему налогообложения"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  <a:tr h="685909">
                <a:tc>
                  <a:txBody>
                    <a:bodyPr/>
                    <a:lstStyle/>
                    <a:p>
                      <a:pPr marL="85725" indent="0" algn="just" fontAlgn="t">
                        <a:buNone/>
                      </a:pPr>
                      <a:r>
                        <a:rPr lang="ru-RU" sz="1100" u="none" strike="noStrike" dirty="0" smtClean="0"/>
                        <a:t>раздел С Обрабатывающие производства;</a:t>
                      </a:r>
                    </a:p>
                    <a:p>
                      <a:pPr marL="85725" indent="0" algn="just" fontAlgn="t">
                        <a:buNone/>
                      </a:pPr>
                      <a:r>
                        <a:rPr lang="ru-RU" sz="1100" u="none" strike="noStrike" dirty="0" smtClean="0"/>
                        <a:t>раздел Р Образование: 85.11 Образование дошкольное;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144000" marR="5086" marT="5086" marB="0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4 688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507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507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507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507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  <a:tr h="2229205">
                <a:tc>
                  <a:txBody>
                    <a:bodyPr/>
                    <a:lstStyle/>
                    <a:p>
                      <a:pPr marL="85725" indent="0" algn="just" fontAlgn="t">
                        <a:buNone/>
                      </a:pPr>
                      <a:r>
                        <a:rPr lang="ru-RU" sz="1100" u="none" strike="noStrike" dirty="0" smtClean="0"/>
                        <a:t>раздел I Деятельность гостиниц и предприятий общественного питания:</a:t>
                      </a:r>
                    </a:p>
                    <a:p>
                      <a:pPr marL="85725" indent="0" algn="just" fontAlgn="t">
                        <a:buNone/>
                      </a:pPr>
                      <a:r>
                        <a:rPr lang="ru-RU" sz="1100" u="none" strike="noStrike" dirty="0" smtClean="0"/>
                        <a:t>55.1. Деятельность гостиниц и прочих мест для временного проживания;</a:t>
                      </a:r>
                    </a:p>
                    <a:p>
                      <a:pPr marL="85725" indent="0" algn="just" fontAlgn="t">
                        <a:buNone/>
                      </a:pPr>
                      <a:r>
                        <a:rPr lang="ru-RU" sz="1100" u="none" strike="noStrike" dirty="0" smtClean="0"/>
                        <a:t>раздел N Деятельность административная и сопутствующие дополнительные услуги: 79.1. Деятельность туристических агентств и туроператоров. 79.90.1. Деятельность по предоставлению туристических информационных услуг. 79.90.2. Деятельность по предоставлению экскурсионных туристических услуг;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144000" marR="5086" marT="508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х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982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982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effectLst/>
                        </a:rPr>
                        <a:t>982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982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</a:tbl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7000875" y="142875"/>
            <a:ext cx="2000250" cy="928688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282" y="214290"/>
            <a:ext cx="6357982" cy="71438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Льготы по налогам и сборам, предоставляемые законодательством Республики Калмыкия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-1" y="1142985"/>
          <a:ext cx="9144002" cy="5715013"/>
        </p:xfrm>
        <a:graphic>
          <a:graphicData uri="http://schemas.openxmlformats.org/drawingml/2006/table">
            <a:tbl>
              <a:tblPr firstRow="1">
                <a:tableStyleId>{08FB837D-C827-4EFA-A057-4D05807E0F7C}</a:tableStyleId>
              </a:tblPr>
              <a:tblGrid>
                <a:gridCol w="3571869"/>
                <a:gridCol w="785818"/>
                <a:gridCol w="1474175"/>
                <a:gridCol w="699923"/>
                <a:gridCol w="697423"/>
                <a:gridCol w="637432"/>
                <a:gridCol w="639930"/>
                <a:gridCol w="637432"/>
              </a:tblGrid>
              <a:tr h="40605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Категории налогоплательщиков, которым предоставлена льгота и цель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Снижение ставки по </a:t>
                      </a:r>
                      <a:r>
                        <a:rPr lang="ru-RU" sz="1200" u="none" strike="noStrike" dirty="0" smtClean="0"/>
                        <a:t>налогу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НПА, которым установлена льгота (пониженная ставка)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Выпадающие доходы республиканского бюджета , тыс. рублей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386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2018 </a:t>
                      </a:r>
                      <a:r>
                        <a:rPr lang="ru-RU" sz="1200" u="none" strike="noStrike" dirty="0"/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2019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2020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2021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2022 </a:t>
                      </a:r>
                      <a:r>
                        <a:rPr lang="ru-RU" sz="1200" u="none" strike="noStrike" dirty="0"/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</a:tr>
              <a:tr h="1513876">
                <a:tc>
                  <a:txBody>
                    <a:bodyPr/>
                    <a:lstStyle/>
                    <a:p>
                      <a:pPr marL="85725" marR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/>
                        <a:t>налогоплательщики, выбравшие в качестве объекта налогообложения доходы, уменьшенные на величину расходов, у которых за соответствующий налоговый период выручка от реализации продукции (работ, услуг) составляет не менее 70 процентов от общей суммы выручки от осуществления следующих видов экономической деятельности </a:t>
                      </a:r>
                      <a:r>
                        <a:rPr lang="ru-RU" sz="1200" u="none" strike="noStrike" dirty="0"/>
                        <a:t>:</a:t>
                      </a:r>
                      <a:endParaRPr lang="ru-RU" sz="1200" u="none" strike="noStrike" dirty="0" smtClean="0">
                        <a:latin typeface="+mn-lt"/>
                      </a:endParaRPr>
                    </a:p>
                  </a:txBody>
                  <a:tcPr marL="5086" marR="5086" marT="5086" marB="0"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Снижение ставки по налогу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Закон Республики Калмыкия от 30 ноября 2009 г. № 154-IV-З "Об установлении дифференцированных налоговых ставок для отдельных категорий налогоплательщиков, применяющих упрощенную систему налогообложения"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  <a:tr h="570981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100" u="none" strike="noStrike" dirty="0" smtClean="0"/>
                        <a:t>раздел С Обрабатывающие производства;</a:t>
                      </a:r>
                    </a:p>
                    <a:p>
                      <a:pPr marL="85725" indent="0" algn="just" fontAlgn="t"/>
                      <a:r>
                        <a:rPr lang="ru-RU" sz="1100" u="none" strike="noStrike" dirty="0" smtClean="0"/>
                        <a:t>раздел Р Образование: 85.11 Образование дошкольное;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144000" marR="5086" marT="508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616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1 096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1 151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1 231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1 322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  <a:tr h="1952774">
                <a:tc>
                  <a:txBody>
                    <a:bodyPr/>
                    <a:lstStyle/>
                    <a:p>
                      <a:pPr marL="87313" indent="0" algn="l" fontAlgn="b"/>
                      <a:r>
                        <a:rPr lang="ru-RU" sz="1100" u="none" strike="noStrike" dirty="0" smtClean="0"/>
                        <a:t>раздел I Деятельность гостиниц и предприятий общественного питания:</a:t>
                      </a:r>
                    </a:p>
                    <a:p>
                      <a:pPr marL="87313" indent="0" algn="l" fontAlgn="b"/>
                      <a:r>
                        <a:rPr lang="ru-RU" sz="1100" u="none" strike="noStrike" dirty="0" smtClean="0"/>
                        <a:t>55.1. Деятельность гостиниц и прочих мест для временного проживания;</a:t>
                      </a:r>
                    </a:p>
                    <a:p>
                      <a:pPr marL="87313" indent="0" algn="l" fontAlgn="b"/>
                      <a:r>
                        <a:rPr lang="ru-RU" sz="1100" u="none" strike="noStrike" dirty="0" smtClean="0"/>
                        <a:t>раздел N Деятельность административная и сопутствующие дополнительные услуги: 79.1. Деятельность туристических агентств и туроператоров. 79.90.1. Деятельность по предоставлению туристических информационных услуг. 79.90.2. Деятельность по предоставлению экскурсионных туристических услуг;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144000" marR="5086" marT="5086" marB="0"/>
                </a:tc>
                <a:tc vMerge="1">
                  <a:txBody>
                    <a:bodyPr/>
                    <a:lstStyle/>
                    <a:p>
                      <a:pPr algn="l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х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97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97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97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97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  <a:tr h="332654">
                <a:tc>
                  <a:txBody>
                    <a:bodyPr/>
                    <a:lstStyle/>
                    <a:p>
                      <a:pPr marL="0" indent="87313" algn="l" fontAlgn="b"/>
                      <a:r>
                        <a:rPr lang="ru-RU" sz="1100" u="none" strike="noStrike" dirty="0" smtClean="0"/>
                        <a:t>иные виды деятельности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144000" marR="5086" marT="508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37 950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52 713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55 349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59 223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63 606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</a:tbl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7000875" y="142875"/>
            <a:ext cx="2000250" cy="928688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282" y="214290"/>
            <a:ext cx="6357982" cy="71438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Льготы по налогам и сборам, предоставляемые законодательством Республики Калмыкия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-1" y="1142984"/>
          <a:ext cx="9144002" cy="5715015"/>
        </p:xfrm>
        <a:graphic>
          <a:graphicData uri="http://schemas.openxmlformats.org/drawingml/2006/table">
            <a:tbl>
              <a:tblPr firstRow="1">
                <a:tableStyleId>{08FB837D-C827-4EFA-A057-4D05807E0F7C}</a:tableStyleId>
              </a:tblPr>
              <a:tblGrid>
                <a:gridCol w="3571869"/>
                <a:gridCol w="785818"/>
                <a:gridCol w="1474175"/>
                <a:gridCol w="699923"/>
                <a:gridCol w="697423"/>
                <a:gridCol w="637432"/>
                <a:gridCol w="639930"/>
                <a:gridCol w="637432"/>
              </a:tblGrid>
              <a:tr h="43658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Категории налогоплательщиков, которым предоставлена льгота и цель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Снижение ставки по </a:t>
                      </a:r>
                      <a:r>
                        <a:rPr lang="ru-RU" sz="1200" u="none" strike="noStrike" dirty="0" smtClean="0"/>
                        <a:t>налогу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НПА, которым установлена льгота (пониженная ставка)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Выпадающие доходы республиканского бюджета , тыс. рублей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092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2018 </a:t>
                      </a:r>
                      <a:r>
                        <a:rPr lang="ru-RU" sz="1200" u="none" strike="noStrike" dirty="0"/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2019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2020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2021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2022 </a:t>
                      </a:r>
                      <a:r>
                        <a:rPr lang="ru-RU" sz="1200" u="none" strike="noStrike" dirty="0"/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</a:tr>
              <a:tr h="3655272"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ru-RU" sz="1200" u="none" strike="noStrike" dirty="0" smtClean="0"/>
                        <a:t>Впервые зарегистрированные ИП, осуществляющие деятельность в производственной и социальной сферах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освобождение от уплаты суммы налога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Закон Республики Калмыкия от 14.05.2015 № 116-V-З «Об установлении налоговой ставки в размере 0% для индивидуальных предпринимателей при применении упрощенной системы налогообложения и (или) патентной системы налогообложения на территории Республики Калмыкия»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х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  <a:tr h="613911"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ru-RU" sz="1200" u="none" strike="noStrike" dirty="0"/>
                        <a:t> </a:t>
                      </a:r>
                      <a:r>
                        <a:rPr lang="ru-RU" sz="1200" u="none" strike="noStrike" dirty="0" smtClean="0"/>
                        <a:t>Итого по налогу, взимаемого в связи с применением упрощенной системы налогообложения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/>
                        <a:t> 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43 274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55 395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58 086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62 040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66 514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</a:tbl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7000875" y="142875"/>
            <a:ext cx="2000250" cy="928688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282" y="214290"/>
            <a:ext cx="8715436" cy="71438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Льготы по налогам и сборам, предоставляемые законодательством Республики Калмыкия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-1" y="1142985"/>
          <a:ext cx="9144002" cy="5663876"/>
        </p:xfrm>
        <a:graphic>
          <a:graphicData uri="http://schemas.openxmlformats.org/drawingml/2006/table">
            <a:tbl>
              <a:tblPr firstRow="1">
                <a:tableStyleId>{08FB837D-C827-4EFA-A057-4D05807E0F7C}</a:tableStyleId>
              </a:tblPr>
              <a:tblGrid>
                <a:gridCol w="3571869"/>
                <a:gridCol w="785818"/>
                <a:gridCol w="1474175"/>
                <a:gridCol w="699923"/>
                <a:gridCol w="697423"/>
                <a:gridCol w="637432"/>
                <a:gridCol w="639930"/>
                <a:gridCol w="637432"/>
              </a:tblGrid>
              <a:tr h="47515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Категории налогоплательщиков, которым предоставлена льгота и цель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Снижение ставки по </a:t>
                      </a:r>
                      <a:r>
                        <a:rPr lang="ru-RU" sz="1200" u="none" strike="noStrike" dirty="0" smtClean="0"/>
                        <a:t>налогу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НПА, которым установлена льгота (пониженная ставка)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Выпадающие доходы республиканского бюджета , тыс. рублей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983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2018 </a:t>
                      </a:r>
                      <a:r>
                        <a:rPr lang="ru-RU" sz="1200" u="none" strike="noStrike" dirty="0"/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2019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2020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2021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2022 </a:t>
                      </a:r>
                      <a:r>
                        <a:rPr lang="ru-RU" sz="1200" u="none" strike="noStrike" dirty="0"/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</a:tr>
              <a:tr h="2872713">
                <a:tc>
                  <a:txBody>
                    <a:bodyPr/>
                    <a:lstStyle/>
                    <a:p>
                      <a:pPr marL="85725" indent="0" algn="l" fontAlgn="b"/>
                      <a:r>
                        <a:rPr lang="ru-RU" sz="1200" u="none" strike="noStrike" dirty="0" smtClean="0"/>
                        <a:t>Налог, взимаемый в связи с применением патентной системы налогообложения</a:t>
                      </a:r>
                    </a:p>
                    <a:p>
                      <a:pPr marL="85725" indent="0" algn="l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освобождение от уплаты суммы налога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effectLst/>
                        </a:rPr>
                        <a:t>Закон Республики Калмыкия от 14.05.2015 № 116-V-З «Об установлении налоговой ставки в размере 0% для индивидуальных предпринимателей при применении упрощенной системы налогообложения и (или) патентной системы налогообложения на территории Республики Калмыкия»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  <a:tr h="648072">
                <a:tc>
                  <a:txBody>
                    <a:bodyPr/>
                    <a:lstStyle/>
                    <a:p>
                      <a:pPr marL="92075" indent="0" algn="l" fontAlgn="t"/>
                      <a:r>
                        <a:rPr lang="ru-RU" sz="1200" u="none" strike="noStrike" dirty="0">
                          <a:effectLst/>
                        </a:rPr>
                        <a:t>Итого по налогу, взимаемого в связи с применением патентной системы </a:t>
                      </a:r>
                      <a:r>
                        <a:rPr lang="ru-RU" sz="1200" u="none" strike="noStrike" dirty="0" smtClean="0">
                          <a:effectLst/>
                        </a:rPr>
                        <a:t>налогообложения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/>
                        <a:t> 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/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  <a:tr h="569549">
                <a:tc>
                  <a:txBody>
                    <a:bodyPr/>
                    <a:lstStyle/>
                    <a:p>
                      <a:pPr marL="85725" indent="0" algn="l" fontAlgn="b"/>
                      <a:r>
                        <a:rPr lang="ru-RU" sz="1200" u="none" strike="noStrike" dirty="0" smtClean="0"/>
                        <a:t>Всего:</a:t>
                      </a:r>
                    </a:p>
                    <a:p>
                      <a:pPr marL="85725" indent="0" algn="l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/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/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447 668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462 337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463 028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466 982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441 456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42844" y="3000372"/>
            <a:ext cx="8715436" cy="35719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19" name="Прямоугольник 3"/>
          <p:cNvSpPr>
            <a:spLocks noChangeArrowheads="1"/>
          </p:cNvSpPr>
          <p:nvPr/>
        </p:nvSpPr>
        <p:spPr bwMode="auto">
          <a:xfrm>
            <a:off x="928662" y="0"/>
            <a:ext cx="7561263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Межбюджетные трансферты - основной вид </a:t>
            </a:r>
          </a:p>
          <a:p>
            <a:pPr algn="ctr"/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безвозмездных перечислений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648527" y="1071546"/>
            <a:ext cx="7495473" cy="1231106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000" u="sng" dirty="0">
                <a:solidFill>
                  <a:schemeClr val="accent6">
                    <a:lumMod val="50000"/>
                  </a:schemeClr>
                </a:solidFill>
                <a:latin typeface="Arial" charset="0"/>
                <a:cs typeface="Arial" charset="0"/>
              </a:rPr>
              <a:t>Межбюджетные трансферты </a:t>
            </a:r>
            <a:r>
              <a:rPr lang="ru-RU" b="0" dirty="0">
                <a:latin typeface="Arial" charset="0"/>
                <a:cs typeface="Arial" charset="0"/>
              </a:rPr>
              <a:t>– </a:t>
            </a:r>
            <a:r>
              <a:rPr lang="ru-RU" b="0" i="1" dirty="0">
                <a:latin typeface="Arial" charset="0"/>
                <a:cs typeface="Arial" charset="0"/>
              </a:rPr>
              <a:t>это денежные средства, перечисляемые</a:t>
            </a:r>
          </a:p>
          <a:p>
            <a:pPr>
              <a:defRPr/>
            </a:pPr>
            <a:r>
              <a:rPr lang="ru-RU" b="0" i="1" dirty="0">
                <a:latin typeface="Arial" charset="0"/>
                <a:cs typeface="Arial" charset="0"/>
              </a:rPr>
              <a:t>из одного бюджета бюджетной системы Российской Федерации другому</a:t>
            </a:r>
            <a:endParaRPr lang="ru-RU" dirty="0">
              <a:latin typeface="Arial" charset="0"/>
              <a:cs typeface="Arial" charset="0"/>
            </a:endParaRPr>
          </a:p>
        </p:txBody>
      </p:sp>
      <p:sp>
        <p:nvSpPr>
          <p:cNvPr id="9221" name="Прямоугольник 5"/>
          <p:cNvSpPr>
            <a:spLocks noChangeArrowheads="1"/>
          </p:cNvSpPr>
          <p:nvPr/>
        </p:nvSpPr>
        <p:spPr bwMode="auto">
          <a:xfrm>
            <a:off x="571472" y="3071810"/>
            <a:ext cx="8424862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ru-RU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Дотации (от лат. «</a:t>
            </a:r>
            <a:r>
              <a:rPr lang="ru-RU" sz="2000" b="1" dirty="0" err="1">
                <a:latin typeface="Arial" pitchFamily="34" charset="0"/>
                <a:cs typeface="Arial" pitchFamily="34" charset="0"/>
              </a:rPr>
              <a:t>Dotatio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» - дар, пожертвование) – п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редоставляются без определения конкретной цели их использования	</a:t>
            </a:r>
          </a:p>
          <a:p>
            <a:pPr marL="285750" indent="-285750">
              <a:buFont typeface="Wingdings" pitchFamily="2" charset="2"/>
              <a:buChar char="q"/>
            </a:pPr>
            <a:endParaRPr lang="ru-RU" i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5357826"/>
            <a:ext cx="8353425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q"/>
              <a:defRPr/>
            </a:pPr>
            <a:r>
              <a:rPr lang="ru-RU" dirty="0">
                <a:latin typeface="Arial" charset="0"/>
                <a:cs typeface="Arial" charset="0"/>
              </a:rPr>
              <a:t> </a:t>
            </a:r>
            <a:r>
              <a:rPr lang="ru-RU" sz="2000" b="1" dirty="0">
                <a:latin typeface="Arial" charset="0"/>
                <a:cs typeface="Arial" charset="0"/>
              </a:rPr>
              <a:t>Субвенции (от лат. «</a:t>
            </a:r>
            <a:r>
              <a:rPr lang="en-US" sz="2000" b="1" dirty="0" err="1">
                <a:latin typeface="Arial" charset="0"/>
                <a:cs typeface="Arial" charset="0"/>
              </a:rPr>
              <a:t>Subvenire</a:t>
            </a:r>
            <a:r>
              <a:rPr lang="en-US" sz="2000" b="1" dirty="0">
                <a:latin typeface="Arial" charset="0"/>
                <a:cs typeface="Arial" charset="0"/>
              </a:rPr>
              <a:t>» </a:t>
            </a:r>
            <a:r>
              <a:rPr lang="ru-RU" sz="2000" b="1" dirty="0">
                <a:latin typeface="Arial" charset="0"/>
                <a:cs typeface="Arial" charset="0"/>
              </a:rPr>
              <a:t>приходить на помощь) </a:t>
            </a:r>
            <a:r>
              <a:rPr lang="en-US" b="1" dirty="0">
                <a:latin typeface="Arial" charset="0"/>
                <a:cs typeface="Arial" charset="0"/>
              </a:rPr>
              <a:t>-</a:t>
            </a:r>
          </a:p>
          <a:p>
            <a:pPr>
              <a:defRPr/>
            </a:pPr>
            <a:r>
              <a:rPr lang="ru-RU" b="1" dirty="0">
                <a:latin typeface="Arial" charset="0"/>
                <a:cs typeface="Arial" charset="0"/>
              </a:rPr>
              <a:t>предоставляются на финансирование «переданных» другим </a:t>
            </a:r>
            <a:r>
              <a:rPr lang="ru-RU" b="1" dirty="0" smtClean="0">
                <a:latin typeface="Arial" charset="0"/>
                <a:cs typeface="Arial" charset="0"/>
              </a:rPr>
              <a:t>публично-правовым </a:t>
            </a:r>
            <a:r>
              <a:rPr lang="ru-RU" b="1" dirty="0">
                <a:latin typeface="Arial" charset="0"/>
                <a:cs typeface="Arial" charset="0"/>
              </a:rPr>
              <a:t>образованиям полномочий</a:t>
            </a:r>
            <a:endParaRPr lang="ru-RU" b="1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9223" name="Прямоугольник 9"/>
          <p:cNvSpPr>
            <a:spLocks noChangeArrowheads="1"/>
          </p:cNvSpPr>
          <p:nvPr/>
        </p:nvSpPr>
        <p:spPr bwMode="auto">
          <a:xfrm>
            <a:off x="571472" y="4214818"/>
            <a:ext cx="846613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q"/>
              <a:defRPr/>
            </a:pPr>
            <a:r>
              <a:rPr lang="ru-RU" dirty="0">
                <a:latin typeface="Arial" charset="0"/>
                <a:cs typeface="Arial" charset="0"/>
              </a:rPr>
              <a:t> </a:t>
            </a:r>
            <a:r>
              <a:rPr lang="ru-RU" sz="2000" b="1" dirty="0">
                <a:latin typeface="Arial" charset="0"/>
                <a:cs typeface="Arial" charset="0"/>
              </a:rPr>
              <a:t>Субсидии (от лат. «</a:t>
            </a:r>
            <a:r>
              <a:rPr lang="en-US" sz="2000" b="1" dirty="0" err="1">
                <a:latin typeface="Arial" charset="0"/>
                <a:cs typeface="Arial" charset="0"/>
              </a:rPr>
              <a:t>Subsidium</a:t>
            </a:r>
            <a:r>
              <a:rPr lang="en-US" sz="2000" b="1" dirty="0">
                <a:latin typeface="Arial" charset="0"/>
                <a:cs typeface="Arial" charset="0"/>
              </a:rPr>
              <a:t>» </a:t>
            </a:r>
            <a:r>
              <a:rPr lang="ru-RU" sz="2000" b="1" dirty="0">
                <a:latin typeface="Arial" charset="0"/>
                <a:cs typeface="Arial" charset="0"/>
              </a:rPr>
              <a:t>поддержка) </a:t>
            </a:r>
            <a:r>
              <a:rPr lang="en-US" b="1" dirty="0">
                <a:latin typeface="Arial" charset="0"/>
                <a:cs typeface="Arial" charset="0"/>
              </a:rPr>
              <a:t>-</a:t>
            </a:r>
            <a:r>
              <a:rPr lang="ru-RU" b="1" dirty="0">
                <a:latin typeface="Arial" charset="0"/>
                <a:cs typeface="Arial" charset="0"/>
              </a:rPr>
              <a:t> предоставляются </a:t>
            </a:r>
            <a:r>
              <a:rPr lang="ru-RU" b="1" dirty="0" smtClean="0">
                <a:latin typeface="Arial" charset="0"/>
                <a:cs typeface="Arial" charset="0"/>
              </a:rPr>
              <a:t>на условиях </a:t>
            </a:r>
            <a:r>
              <a:rPr lang="ru-RU" b="1" dirty="0">
                <a:latin typeface="Arial" charset="0"/>
                <a:cs typeface="Arial" charset="0"/>
              </a:rPr>
              <a:t>долевого </a:t>
            </a:r>
            <a:r>
              <a:rPr lang="ru-RU" b="1" dirty="0" err="1" smtClean="0">
                <a:latin typeface="Arial" charset="0"/>
                <a:cs typeface="Arial" charset="0"/>
              </a:rPr>
              <a:t>софинансирования</a:t>
            </a:r>
            <a:r>
              <a:rPr lang="ru-RU" b="1" dirty="0" smtClean="0">
                <a:latin typeface="Arial" charset="0"/>
                <a:cs typeface="Arial" charset="0"/>
              </a:rPr>
              <a:t> расходов </a:t>
            </a:r>
            <a:r>
              <a:rPr lang="ru-RU" b="1" dirty="0">
                <a:latin typeface="Arial" charset="0"/>
                <a:cs typeface="Arial" charset="0"/>
              </a:rPr>
              <a:t>других бюджетов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071538" y="2428868"/>
            <a:ext cx="5670976" cy="510778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0" i="1" dirty="0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Виды межбюджетных трансфертов:</a:t>
            </a:r>
          </a:p>
        </p:txBody>
      </p:sp>
      <p:pic>
        <p:nvPicPr>
          <p:cNvPr id="40961" name="Picture 1" descr="C:\Users\Demidenko-ev\Desktop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85794"/>
            <a:ext cx="1428735" cy="14287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709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Kokldanov-NA\Downloads\budget_out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642918"/>
            <a:ext cx="2786050" cy="2428892"/>
          </a:xfrm>
          <a:prstGeom prst="rect">
            <a:avLst/>
          </a:prstGeom>
          <a:noFill/>
        </p:spPr>
      </p:pic>
      <p:pic>
        <p:nvPicPr>
          <p:cNvPr id="3074" name="Picture 2" descr="C:\Users\Meltenov_PA\Desktop\08056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85794"/>
            <a:ext cx="5286380" cy="285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D:\ДИЗАЙН\КлипАРТ\Карта РК Фоновоя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colorTemperature colorTemp="47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786182" y="3395024"/>
            <a:ext cx="5357818" cy="3462976"/>
          </a:xfrm>
          <a:prstGeom prst="rect">
            <a:avLst/>
          </a:prstGeom>
          <a:noFill/>
          <a:effectLst>
            <a:outerShdw blurRad="127000" dist="63500" dir="10800000" algn="r" rotWithShape="0">
              <a:prstClr val="black">
                <a:alpha val="30000"/>
              </a:prstClr>
            </a:outerShdw>
          </a:effectLst>
        </p:spPr>
      </p:pic>
      <p:sp>
        <p:nvSpPr>
          <p:cNvPr id="23" name="Штриховая стрелка вправо 22"/>
          <p:cNvSpPr/>
          <p:nvPr/>
        </p:nvSpPr>
        <p:spPr>
          <a:xfrm rot="2457182">
            <a:off x="4546327" y="3013045"/>
            <a:ext cx="1466655" cy="905305"/>
          </a:xfrm>
          <a:prstGeom prst="stripedRightArrow">
            <a:avLst>
              <a:gd name="adj1" fmla="val 54262"/>
              <a:gd name="adj2" fmla="val 5431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Субсидии</a:t>
            </a:r>
          </a:p>
          <a:p>
            <a:pPr algn="ctr"/>
            <a:r>
              <a:rPr lang="ru-RU" sz="13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2 624,7</a:t>
            </a:r>
            <a:endParaRPr lang="ru-RU" sz="1500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5" name="Штриховая стрелка вправо 24"/>
          <p:cNvSpPr/>
          <p:nvPr/>
        </p:nvSpPr>
        <p:spPr>
          <a:xfrm rot="2511217">
            <a:off x="2822678" y="4035033"/>
            <a:ext cx="1520354" cy="905305"/>
          </a:xfrm>
          <a:prstGeom prst="stripedRightArrow">
            <a:avLst>
              <a:gd name="adj1" fmla="val 54262"/>
              <a:gd name="adj2" fmla="val 5431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Иные МБТ</a:t>
            </a:r>
          </a:p>
          <a:p>
            <a:pPr algn="ctr"/>
            <a:r>
              <a:rPr lang="ru-RU" sz="13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436,6</a:t>
            </a:r>
            <a:endParaRPr lang="ru-RU" sz="1500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00232" y="2143116"/>
            <a:ext cx="243001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7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Федеральный</a:t>
            </a:r>
          </a:p>
          <a:p>
            <a:pPr algn="ctr"/>
            <a:r>
              <a:rPr lang="ru-RU" sz="17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бюджет</a:t>
            </a:r>
            <a:endParaRPr lang="ru-RU" sz="1700" b="1" dirty="0">
              <a:solidFill>
                <a:schemeClr val="bg1"/>
              </a:solidFill>
            </a:endParaRPr>
          </a:p>
        </p:txBody>
      </p:sp>
      <p:graphicFrame>
        <p:nvGraphicFramePr>
          <p:cNvPr id="34" name="Диаграмма 3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045407847"/>
              </p:ext>
            </p:extLst>
          </p:nvPr>
        </p:nvGraphicFramePr>
        <p:xfrm>
          <a:off x="0" y="5000635"/>
          <a:ext cx="3214678" cy="18573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3" name="Прямоугольник 2"/>
          <p:cNvSpPr>
            <a:spLocks noChangeArrowheads="1"/>
          </p:cNvSpPr>
          <p:nvPr/>
        </p:nvSpPr>
        <p:spPr bwMode="auto">
          <a:xfrm>
            <a:off x="571472" y="0"/>
            <a:ext cx="8286808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Межбюджетные отношения</a:t>
            </a:r>
          </a:p>
          <a:p>
            <a:pPr algn="ctr"/>
            <a:r>
              <a:rPr lang="ru-RU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Республики Калмыкия в 2019 году, млн.руб.</a:t>
            </a:r>
            <a:endParaRPr lang="ru-RU" sz="2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Штриховая стрелка вправо 23"/>
          <p:cNvSpPr/>
          <p:nvPr/>
        </p:nvSpPr>
        <p:spPr>
          <a:xfrm rot="2439666">
            <a:off x="5177919" y="2180909"/>
            <a:ext cx="1520353" cy="905305"/>
          </a:xfrm>
          <a:prstGeom prst="stripedRightArrow">
            <a:avLst>
              <a:gd name="adj1" fmla="val 54262"/>
              <a:gd name="adj2" fmla="val 5431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Дотации</a:t>
            </a:r>
          </a:p>
          <a:p>
            <a:pPr algn="ctr"/>
            <a:r>
              <a:rPr lang="ru-RU" sz="13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3 929,9</a:t>
            </a:r>
            <a:endParaRPr lang="ru-RU" sz="1500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215074" y="4429132"/>
            <a:ext cx="192882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Республиканский бюджет</a:t>
            </a:r>
            <a:endParaRPr lang="ru-RU" sz="1500" b="1" dirty="0">
              <a:solidFill>
                <a:srgbClr val="002060"/>
              </a:solidFill>
            </a:endParaRPr>
          </a:p>
        </p:txBody>
      </p:sp>
      <p:sp>
        <p:nvSpPr>
          <p:cNvPr id="22" name="Штриховая стрелка вправо 21"/>
          <p:cNvSpPr/>
          <p:nvPr/>
        </p:nvSpPr>
        <p:spPr>
          <a:xfrm rot="2506258">
            <a:off x="3823054" y="3677461"/>
            <a:ext cx="1520355" cy="905305"/>
          </a:xfrm>
          <a:prstGeom prst="stripedRightArrow">
            <a:avLst>
              <a:gd name="adj1" fmla="val 54262"/>
              <a:gd name="adj2" fmla="val 5431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Субвенции</a:t>
            </a:r>
          </a:p>
          <a:p>
            <a:pPr algn="ctr"/>
            <a:r>
              <a:rPr lang="ru-RU" sz="13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1 053,6</a:t>
            </a:r>
            <a:endParaRPr lang="ru-RU" sz="1500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1029" name="Picture 5" descr="C:\Users\Kokldanov-NA\Downloads\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643042" y="2214554"/>
            <a:ext cx="714380" cy="476518"/>
          </a:xfrm>
          <a:prstGeom prst="rect">
            <a:avLst/>
          </a:prstGeom>
          <a:noFill/>
        </p:spPr>
      </p:pic>
      <p:pic>
        <p:nvPicPr>
          <p:cNvPr id="1030" name="Picture 6" descr="C:\Users\Kokldanov-NA\Downloads\x_3c9f154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86578" y="5072074"/>
            <a:ext cx="1000132" cy="6667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159926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1736" y="142852"/>
            <a:ext cx="3929090" cy="36828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же такое бюджет? 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0" y="1600200"/>
          <a:ext cx="9144000" cy="525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57158" y="500042"/>
            <a:ext cx="84296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8775" algn="just"/>
            <a:r>
              <a:rPr lang="ru-RU" dirty="0" smtClean="0"/>
              <a:t>В переводе со </a:t>
            </a:r>
            <a:r>
              <a:rPr lang="ru-RU" dirty="0" err="1" smtClean="0"/>
              <a:t>старонормандского</a:t>
            </a:r>
            <a:r>
              <a:rPr lang="ru-RU" dirty="0" smtClean="0"/>
              <a:t>  </a:t>
            </a:r>
            <a:r>
              <a:rPr lang="ru-RU" b="1" i="1" dirty="0" smtClean="0"/>
              <a:t>buogette</a:t>
            </a:r>
            <a:r>
              <a:rPr lang="ru-RU" b="1" dirty="0" smtClean="0"/>
              <a:t> </a:t>
            </a:r>
            <a:r>
              <a:rPr lang="ru-RU" dirty="0" smtClean="0"/>
              <a:t> – сумка, кошелек, кожаный мешок. Перешагнув временные и языковые границы, значение слова изменилось и усложнилось, но сохранило свой принципиальный смысл. </a:t>
            </a:r>
          </a:p>
          <a:p>
            <a:pPr indent="358775" algn="just"/>
            <a:r>
              <a:rPr lang="ru-RU" dirty="0" smtClean="0"/>
              <a:t>Бюджет – это совокупность расходов и доходов на определённый период времени.</a:t>
            </a:r>
            <a:r>
              <a:rPr lang="ru-RU" i="1" dirty="0" smtClean="0"/>
              <a:t> </a:t>
            </a:r>
          </a:p>
          <a:p>
            <a:endParaRPr lang="ru-RU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285720" y="5143512"/>
            <a:ext cx="85725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0363" algn="just"/>
            <a:r>
              <a:rPr lang="ru-RU" dirty="0" smtClean="0"/>
              <a:t>Каждый житель Республики Калмыкия вступает во взаимоотношения с бюджетной политикой государства: как налогоплательщик он участвует в формировании доходов бюджета; как потребитель государственных услуг в сфере здравоохранения, образования, культуры и т.д. он получает часть расходов бюджета, становится участником исполнения бюджета. </a:t>
            </a:r>
            <a:endParaRPr lang="ru-RU" dirty="0"/>
          </a:p>
        </p:txBody>
      </p:sp>
      <p:pic>
        <p:nvPicPr>
          <p:cNvPr id="1027" name="Picture 3" descr="C:\Users\Kokldanov-NA\Downloads\10026.jp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214282" y="3733655"/>
            <a:ext cx="2357454" cy="13096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42918"/>
          </a:xfrm>
        </p:spPr>
        <p:txBody>
          <a:bodyPr>
            <a:noAutofit/>
          </a:bodyPr>
          <a:lstStyle/>
          <a:p>
            <a:pPr algn="ctr">
              <a:lnSpc>
                <a:spcPct val="110000"/>
              </a:lnSpc>
            </a:pP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Распределение бюджетных ассигнований по разделам  и подразделам классификации </a:t>
            </a:r>
            <a:b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расходов на 2020 год и на плановый  период 2021 и 2022 гг., тыс. руб.</a:t>
            </a:r>
            <a:endParaRPr lang="en-US" sz="1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" y="714357"/>
          <a:ext cx="9143998" cy="5736423"/>
        </p:xfrm>
        <a:graphic>
          <a:graphicData uri="http://schemas.openxmlformats.org/drawingml/2006/table">
            <a:tbl>
              <a:tblPr/>
              <a:tblGrid>
                <a:gridCol w="5357817"/>
                <a:gridCol w="357190"/>
                <a:gridCol w="428628"/>
                <a:gridCol w="1000132"/>
                <a:gridCol w="1000132"/>
                <a:gridCol w="1000099"/>
              </a:tblGrid>
              <a:tr h="264368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Наименование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err="1">
                          <a:solidFill>
                            <a:schemeClr val="bg1"/>
                          </a:solidFill>
                          <a:latin typeface="Times New Roman"/>
                        </a:rPr>
                        <a:t>Рз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err="1">
                          <a:solidFill>
                            <a:schemeClr val="bg1"/>
                          </a:solidFill>
                          <a:latin typeface="Times New Roman"/>
                        </a:rPr>
                        <a:t>Прз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chemeClr val="bg1"/>
                          </a:solidFill>
                          <a:latin typeface="Times New Roman"/>
                        </a:rPr>
                        <a:t>Сумма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43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bg1"/>
                          </a:solidFill>
                          <a:latin typeface="Times New Roman"/>
                        </a:rPr>
                        <a:t>2020 </a:t>
                      </a:r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bg1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bg1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6436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Общегосударственные вопросы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588215,0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547958,7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548947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627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Функционирование высшего должностного лица субъекта Российской Федерации и муниципального образования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02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60401,4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60404,0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60404,0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175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Функционирование законодательных (представительных) органов государственной власти и представительных органов муниципальных образований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03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324,3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50 324,3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50 324,3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175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Функционирование Правительства Российской Федерации, высших исполнительных органов государственной власти субъектов Российской Федерации, местных администраций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04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120303,8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115843,9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115843,9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36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Судебная система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05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42500,7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37956,6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38907,5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63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Обеспечение деятельности финансовых, налоговых и таможенных органов и органов финансового (финансово-бюджетного) надзора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06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63969,3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63969,3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63969,3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87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Обеспечение проведения выборов и референдумов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07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18072,0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18072,0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18072,0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36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Резервные фонды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10 000,0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10 000,0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10 000,0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36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Другие общегосударственные вопросы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222640,9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191388,7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191426,1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36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Национальная оборона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02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10787,8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10771,0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10896,9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36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Мобилизационная и вневойсковая подготовка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02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03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10787,8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10771,0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10896,9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61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03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101 204,7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67 461,1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55 115,8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36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Органы юстиции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03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04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26 756,2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19 212,6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19 767,3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45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Защита населения и территории от чрезвычайных ситуаций природного и техногенного характера, гражданская оборона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03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09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49 397,2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39 197,2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26 297,2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25717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215008" y="-285776"/>
            <a:ext cx="8928992" cy="857232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Распределение бюджетных ассигнований по разделам  и подразделам классификации </a:t>
            </a:r>
            <a:b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расходов на 2020 год и на плановый  период 2021 и 2022 гг., тыс. руб.</a:t>
            </a:r>
            <a:endParaRPr lang="en-US" sz="16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857242"/>
          <a:ext cx="9144001" cy="5999685"/>
        </p:xfrm>
        <a:graphic>
          <a:graphicData uri="http://schemas.openxmlformats.org/drawingml/2006/table">
            <a:tbl>
              <a:tblPr/>
              <a:tblGrid>
                <a:gridCol w="4857752"/>
                <a:gridCol w="428628"/>
                <a:gridCol w="357190"/>
                <a:gridCol w="1214446"/>
                <a:gridCol w="1143008"/>
                <a:gridCol w="1142977"/>
              </a:tblGrid>
              <a:tr h="216321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Наименование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err="1">
                          <a:solidFill>
                            <a:schemeClr val="bg1"/>
                          </a:solidFill>
                          <a:latin typeface="Times New Roman"/>
                        </a:rPr>
                        <a:t>Рз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err="1">
                          <a:solidFill>
                            <a:schemeClr val="bg1"/>
                          </a:solidFill>
                          <a:latin typeface="Times New Roman"/>
                        </a:rPr>
                        <a:t>Прз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Сумма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63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bg1"/>
                          </a:solidFill>
                          <a:latin typeface="Times New Roman"/>
                        </a:rPr>
                        <a:t>2020 </a:t>
                      </a:r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bg1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bg1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1632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Обеспечение пожарной безопасности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03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9 051,3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9 051,3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9 051,3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190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Другие вопросы в области национальной безопасности и правоохранительной деятельности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03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14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16 000,0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66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Национальная экономика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04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3 556 540,7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4 181 877,5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4 087 170,0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32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Общеэкономические вопросы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04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90 338,8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82 597,2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82 694,2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32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Сельское хозяйство и рыболовство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04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05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b" latinLnBrk="0" hangingPunct="1">
                        <a:spcAft>
                          <a:spcPts val="0"/>
                        </a:spcAft>
                        <a:tabLst>
                          <a:tab pos="770890" algn="r"/>
                        </a:tabLst>
                      </a:pPr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1 385 385,4</a:t>
                      </a: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b" latinLnBrk="0" hangingPunct="1">
                        <a:spcAft>
                          <a:spcPts val="0"/>
                        </a:spcAft>
                      </a:pPr>
                      <a:r>
                        <a:rPr kumimoji="0" lang="ru-RU" sz="14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1 238 939,7</a:t>
                      </a:r>
                    </a:p>
                  </a:txBody>
                  <a:tcPr marL="68580" marR="6858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b" latinLnBrk="0" hangingPunct="1">
                        <a:spcAft>
                          <a:spcPts val="0"/>
                        </a:spcAft>
                      </a:pPr>
                      <a:r>
                        <a:rPr kumimoji="0" lang="ru-RU" sz="14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1 321 903,0</a:t>
                      </a:r>
                    </a:p>
                  </a:txBody>
                  <a:tcPr marL="68580" marR="6858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32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Водное хозяйство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04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06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b" latinLnBrk="0" hangingPunct="1">
                        <a:spcAft>
                          <a:spcPts val="0"/>
                        </a:spcAft>
                      </a:pPr>
                      <a:r>
                        <a:rPr kumimoji="0" lang="ru-RU" sz="14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8 933,7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b" latinLnBrk="0" hangingPunct="1">
                        <a:spcAft>
                          <a:spcPts val="0"/>
                        </a:spcAft>
                      </a:pPr>
                      <a:r>
                        <a:rPr kumimoji="0" lang="ru-RU" sz="14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9 572,0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b" latinLnBrk="0" hangingPunct="1">
                        <a:spcAft>
                          <a:spcPts val="0"/>
                        </a:spcAft>
                      </a:pPr>
                      <a:r>
                        <a:rPr kumimoji="0" lang="ru-RU" sz="14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9 572,0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32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Лесное хозяйство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04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07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144 176,6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142 762,2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142 806,8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32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Транспорт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04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08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223 451,8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32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Дорожное хозяйство (дорожные фонды)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04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09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1 682 072,4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2 499 595,1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2 320 088,4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32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Связь и информатика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04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90 485,6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71 586,2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55 986,2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54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Прикладные научные исследования в области национальной экономики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04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16 174,4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16 185,2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16 196,6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73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Другие вопросы в области национальной экономики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04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138 973,8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120 639,9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137 922,8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32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Жилищно-коммунальное хозяйство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05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212 152,0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211 107,2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219 430,9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32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Жилищное хозяйство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05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69 674,3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53 231,3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10 500,0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32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Коммунальное хозяйство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05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02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70 132,7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106 791,5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158 696,6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32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Благоустройство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05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03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15 276,1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4 029,2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3 179,1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6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Другие вопросы в области жилищно-коммунального хозяйства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05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05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57 068,9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47 055,2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47 055,2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32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Охрана окружающей среды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06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12 663,5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7 534,1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7 704,9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54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Охрана объектов растительного и животного мира и среды их обитания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06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03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7 613,5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7 534,1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7 704,9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54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Другие вопросы в области охраны окружающей среды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06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05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5 050,0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25717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-285776"/>
            <a:ext cx="8928992" cy="857232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Распределение бюджетных ассигнований по разделам  и подразделам классификации </a:t>
            </a:r>
            <a:b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расходов на 2020 год и на плановый  период 2021 и 2022 гг., тыс. руб.</a:t>
            </a:r>
            <a:endParaRPr lang="en-US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857239"/>
          <a:ext cx="9143999" cy="6000765"/>
        </p:xfrm>
        <a:graphic>
          <a:graphicData uri="http://schemas.openxmlformats.org/drawingml/2006/table">
            <a:tbl>
              <a:tblPr/>
              <a:tblGrid>
                <a:gridCol w="4359294"/>
                <a:gridCol w="559252"/>
                <a:gridCol w="439753"/>
                <a:gridCol w="1261900"/>
                <a:gridCol w="1261900"/>
                <a:gridCol w="1261900"/>
              </a:tblGrid>
              <a:tr h="246534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Наименование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err="1">
                          <a:solidFill>
                            <a:schemeClr val="bg1"/>
                          </a:solidFill>
                          <a:latin typeface="Times New Roman"/>
                        </a:rPr>
                        <a:t>Рз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err="1">
                          <a:solidFill>
                            <a:schemeClr val="bg1"/>
                          </a:solidFill>
                          <a:latin typeface="Times New Roman"/>
                        </a:rPr>
                        <a:t>Прз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Сумма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65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bg1"/>
                          </a:solidFill>
                          <a:latin typeface="Times New Roman"/>
                        </a:rPr>
                        <a:t>2020 </a:t>
                      </a:r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bg1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bg1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4653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Образование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07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4 315 247,3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4 207 414,6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4 190 723,6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53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Дошкольное образование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07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873 556,5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787 621,6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764 242,5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53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Общее образование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07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02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2 891 772,5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2 910 014,7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2 868 927,1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53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Дополнительное образование детей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07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03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43 972,7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43 565,5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43 596,3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53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Среднее профессиональное образование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07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04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305 560,7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306 869,6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305 922,1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30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Профессиональная подготовка, переподготовка и повышение квалификации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07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05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19 633,9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19 312,5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80 299,7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53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Молодежная политика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07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07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67 127,4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43 437,3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43 437,3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53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Другие вопросы в области образования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07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09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113 623,7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96 593,5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84 298,7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53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Культура и кинематография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08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b" latinLnBrk="0" hangingPunct="1">
                        <a:spcAft>
                          <a:spcPts val="0"/>
                        </a:spcAft>
                      </a:pPr>
                      <a:r>
                        <a:rPr kumimoji="0" lang="ru-RU" sz="14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385 310,2</a:t>
                      </a:r>
                    </a:p>
                  </a:txBody>
                  <a:tcPr marL="10800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b" latinLnBrk="0" hangingPunct="1">
                        <a:spcAft>
                          <a:spcPts val="0"/>
                        </a:spcAft>
                      </a:pPr>
                      <a:r>
                        <a:rPr kumimoji="0" lang="ru-RU" sz="14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319 022,9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fontAlgn="b" latinLnBrk="0" hangingPunct="1">
                        <a:spcAft>
                          <a:spcPts val="0"/>
                        </a:spcAft>
                      </a:pPr>
                      <a:r>
                        <a:rPr kumimoji="0" lang="ru-RU" sz="14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308 679,7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53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Культура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08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372 339,3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306 039,0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295 682,3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30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Другие вопросы в области культуры, кинематографии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08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04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12 970,9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12 983,9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12 997,4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53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Здравоохранение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09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1 514 447,2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943 471,1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857 694,0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53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Стационарная медицинская помощь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09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706 597,9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273 736,6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302 460,4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53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Амбулаторная помощь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09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02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257 034,0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269 707,9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172 508,9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30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Медицинская помощь в дневных стационарах всех типов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09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03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6 288,4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6 288,4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6 288,4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53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Скорая медицинская помощь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09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04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88 141,8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88 068,6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88 068,6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129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Заготовка, переработка, хранение и обеспечение безопасности донорской крови и её компонентов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09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06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39 098,5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39 094,5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39 094,5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53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Другие вопросы в области здравоохранения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09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09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417 286,7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266 575,2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249 273,3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25717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215008" y="-214338"/>
            <a:ext cx="8928992" cy="785818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Распределение бюджетных ассигнований по разделам  и подразделам классификации </a:t>
            </a:r>
            <a:b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расходов на 2020 год и на плановый  период 2021 и 2022 гг., тыс. руб.</a:t>
            </a:r>
            <a:endParaRPr lang="en-US" sz="16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659520"/>
          <a:ext cx="9144002" cy="6198480"/>
        </p:xfrm>
        <a:graphic>
          <a:graphicData uri="http://schemas.openxmlformats.org/drawingml/2006/table">
            <a:tbl>
              <a:tblPr/>
              <a:tblGrid>
                <a:gridCol w="4359293"/>
                <a:gridCol w="559251"/>
                <a:gridCol w="439752"/>
                <a:gridCol w="1261902"/>
                <a:gridCol w="1261902"/>
                <a:gridCol w="1261902"/>
              </a:tblGrid>
              <a:tr h="211281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Наименование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err="1">
                          <a:solidFill>
                            <a:schemeClr val="bg1"/>
                          </a:solidFill>
                          <a:latin typeface="Times New Roman"/>
                        </a:rPr>
                        <a:t>Рз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chemeClr val="bg1"/>
                          </a:solidFill>
                          <a:latin typeface="Times New Roman"/>
                        </a:rPr>
                        <a:t>Прз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chemeClr val="bg1"/>
                          </a:solidFill>
                          <a:latin typeface="Times New Roman"/>
                        </a:rPr>
                        <a:t>Сумма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51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2019 год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2020 год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2021 год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1128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Социальная политика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3 997 147,9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4 037 422,3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4 085 656,4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28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Пенсионное обеспечение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21 050,2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21 100,3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21 155,0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28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Социальное обслуживание населения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02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533 060,5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526 734,1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527 414,3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28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Социальное обеспечение населения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03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2 626 348,3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2 663 049,9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2 701 291,9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28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Охрана семьи и детства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04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770 983,8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781 832,7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791 089,9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94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Другие вопросы в области социальной политики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06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45 705,3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44 705,3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44 705,3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28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Физическая культура и спорт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361 859,0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180 981,9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190 713,9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28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Физическая культура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58 633,1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46 513,2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46 682,9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28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Массовый спорт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02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139 949,8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5 597,7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5 597,7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28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Спорт высших достижений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03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151 904,6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117 499,5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127 061,8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41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Другие вопросы в области физической культуры и спорта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05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11 371,5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11 371,5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11 371,5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28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Средства массовой информации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57 739,0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57 679,0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57 679,0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28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Периодическая печать и издательства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02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57 739,0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57 679,0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57 679,0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41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Обслуживание государственного и муниципального долга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123 990,1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122 740,2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121 526,9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41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Обслуживание государственного внутреннего и муниципального долга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123 990,1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122 740,2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121 526,9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176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Межбюджетные трансферты общего характера бюджетам бюджетной системы Российской Федерации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14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118 347,2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75 000,0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75 000,0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52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Иные дотации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14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43 347,2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75 000,0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75 000,0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52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Прочие межбюджетные трансферты общего характера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14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03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75 000,0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75 000,0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75 000,0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28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Условно утвержденные расходы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361 258,0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611 169,0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28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Условно утвержденные расходы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361 258,0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611 169,0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28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ВСЕГО: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15 355 651,6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15 331 699,5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15 428 107,9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25717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Fix-corrupted-fil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86446" y="4000504"/>
            <a:ext cx="1857356" cy="1284148"/>
          </a:xfrm>
          <a:prstGeom prst="rect">
            <a:avLst/>
          </a:prstGeom>
        </p:spPr>
      </p:pic>
      <p:sp>
        <p:nvSpPr>
          <p:cNvPr id="4" name="Вертикальный свиток 3"/>
          <p:cNvSpPr/>
          <p:nvPr/>
        </p:nvSpPr>
        <p:spPr>
          <a:xfrm>
            <a:off x="0" y="1357298"/>
            <a:ext cx="4214810" cy="5286388"/>
          </a:xfrm>
          <a:prstGeom prst="verticalScroll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2000240"/>
            <a:ext cx="292895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Государственная программа Республики Калмыкия  - это система мероприятий, взаимоувязанных по задачам, срокам осуществления и ресурсам, и инструментов государственной политики, обеспечивающих достижение приоритетов и целей государственной политики в сфере социально-экономического развития Республики Калмыкия</a:t>
            </a:r>
            <a:endParaRPr lang="ru-RU" sz="2000" b="1" dirty="0">
              <a:solidFill>
                <a:schemeClr val="tx1">
                  <a:lumMod val="85000"/>
                  <a:lumOff val="15000"/>
                </a:schemeClr>
              </a:solidFill>
              <a:latin typeface="Monotype Corsiva" pitchFamily="66" charset="0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3929058" y="2357430"/>
          <a:ext cx="5429288" cy="4143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Заголовок 6"/>
          <p:cNvSpPr txBox="1">
            <a:spLocks noGrp="1"/>
          </p:cNvSpPr>
          <p:nvPr>
            <p:ph type="title"/>
          </p:nvPr>
        </p:nvSpPr>
        <p:spPr>
          <a:xfrm>
            <a:off x="0" y="142852"/>
            <a:ext cx="89296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Программная структура расходов республиканского бюджета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14810" y="1000108"/>
            <a:ext cx="47149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Республиканский бюджет формируется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 программной структуре расходов на основе 18 государственных программ Республики Калмыкия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5717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37"/>
          <p:cNvGrpSpPr>
            <a:grpSpLocks/>
          </p:cNvGrpSpPr>
          <p:nvPr/>
        </p:nvGrpSpPr>
        <p:grpSpPr bwMode="auto">
          <a:xfrm>
            <a:off x="5357817" y="1643050"/>
            <a:ext cx="3571902" cy="3346844"/>
            <a:chOff x="6846888" y="2038393"/>
            <a:chExt cx="4685252" cy="4390044"/>
          </a:xfrm>
        </p:grpSpPr>
        <p:sp>
          <p:nvSpPr>
            <p:cNvPr id="6" name="Freeform 7"/>
            <p:cNvSpPr>
              <a:spLocks/>
            </p:cNvSpPr>
            <p:nvPr/>
          </p:nvSpPr>
          <p:spPr bwMode="auto">
            <a:xfrm rot="10800000">
              <a:off x="7331076" y="2309812"/>
              <a:ext cx="487364" cy="3851599"/>
            </a:xfrm>
            <a:custGeom>
              <a:avLst/>
              <a:gdLst>
                <a:gd name="T0" fmla="*/ 0 w 227"/>
                <a:gd name="T1" fmla="*/ 0 h 2178"/>
                <a:gd name="T2" fmla="*/ 385762 w 227"/>
                <a:gd name="T3" fmla="*/ 0 h 2178"/>
                <a:gd name="T4" fmla="*/ 385762 w 227"/>
                <a:gd name="T5" fmla="*/ 3705225 h 2178"/>
                <a:gd name="T6" fmla="*/ 0 w 227"/>
                <a:gd name="T7" fmla="*/ 3705225 h 217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7" h="2178">
                  <a:moveTo>
                    <a:pt x="0" y="0"/>
                  </a:moveTo>
                  <a:lnTo>
                    <a:pt x="227" y="0"/>
                  </a:lnTo>
                  <a:lnTo>
                    <a:pt x="227" y="2178"/>
                  </a:lnTo>
                  <a:lnTo>
                    <a:pt x="0" y="2178"/>
                  </a:lnTo>
                </a:path>
              </a:pathLst>
            </a:custGeom>
            <a:noFill/>
            <a:ln w="1905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 lIns="106896" tIns="53443" rIns="106896" bIns="53443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7" name="Line 8"/>
            <p:cNvSpPr>
              <a:spLocks noChangeShapeType="1"/>
            </p:cNvSpPr>
            <p:nvPr/>
          </p:nvSpPr>
          <p:spPr bwMode="auto">
            <a:xfrm rot="10800000">
              <a:off x="6846888" y="4302125"/>
              <a:ext cx="974725" cy="0"/>
            </a:xfrm>
            <a:prstGeom prst="line">
              <a:avLst/>
            </a:prstGeom>
            <a:ln>
              <a:headEnd/>
              <a:tailEnd/>
            </a:ln>
            <a:ex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lIns="106896" tIns="53443" rIns="106896" bIns="53443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8" name="Line 9"/>
            <p:cNvSpPr>
              <a:spLocks noChangeShapeType="1"/>
            </p:cNvSpPr>
            <p:nvPr/>
          </p:nvSpPr>
          <p:spPr bwMode="auto">
            <a:xfrm rot="10800000">
              <a:off x="7315414" y="5224362"/>
              <a:ext cx="488949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/>
          </p:spPr>
          <p:txBody>
            <a:bodyPr lIns="106896" tIns="53443" rIns="106896" bIns="53443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9" name="Line 10"/>
            <p:cNvSpPr>
              <a:spLocks noChangeShapeType="1"/>
            </p:cNvSpPr>
            <p:nvPr/>
          </p:nvSpPr>
          <p:spPr bwMode="auto">
            <a:xfrm rot="10800000">
              <a:off x="7331075" y="3308350"/>
              <a:ext cx="48736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/>
          </p:spPr>
          <p:txBody>
            <a:bodyPr lIns="106896" tIns="53443" rIns="106896" bIns="53443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0" name="Rectangle 11"/>
            <p:cNvSpPr>
              <a:spLocks noChangeArrowheads="1"/>
            </p:cNvSpPr>
            <p:nvPr/>
          </p:nvSpPr>
          <p:spPr bwMode="auto">
            <a:xfrm>
              <a:off x="7783939" y="2038393"/>
              <a:ext cx="3735925" cy="468525"/>
            </a:xfrm>
            <a:prstGeom prst="rect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DDDDDD"/>
                </a:gs>
              </a:gsLst>
              <a:lin ang="2700000" scaled="1"/>
            </a:gradFill>
            <a:ln w="9525" algn="ctr">
              <a:solidFill>
                <a:schemeClr val="bg1"/>
              </a:solidFill>
              <a:miter lim="800000"/>
              <a:headEnd/>
              <a:tailEnd/>
            </a:ln>
            <a:effectLst/>
            <a:extLst/>
          </p:spPr>
          <p:txBody>
            <a:bodyPr wrap="square" lIns="106896" tIns="53443" rIns="106896" bIns="53443" anchor="ctr" anchorCtr="1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ru-RU" altLang="zh-CN" sz="1200" kern="0" dirty="0" smtClean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"Охрана окружающей среды"</a:t>
              </a:r>
              <a:endParaRPr lang="zh-CN" altLang="en-US" sz="1200" kern="0" dirty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1" name="Rectangle 12"/>
            <p:cNvSpPr>
              <a:spLocks noChangeArrowheads="1"/>
            </p:cNvSpPr>
            <p:nvPr/>
          </p:nvSpPr>
          <p:spPr bwMode="auto">
            <a:xfrm>
              <a:off x="7796214" y="2788033"/>
              <a:ext cx="3735925" cy="872744"/>
            </a:xfrm>
            <a:prstGeom prst="rect">
              <a:avLst/>
            </a:prstGeom>
            <a:gradFill rotWithShape="1">
              <a:gsLst>
                <a:gs pos="0">
                  <a:srgbClr val="92D050"/>
                </a:gs>
                <a:gs pos="100000">
                  <a:srgbClr val="DDDDDD"/>
                </a:gs>
              </a:gsLst>
              <a:lin ang="2700000" scaled="1"/>
            </a:gradFill>
            <a:ln w="9525" algn="ctr">
              <a:solidFill>
                <a:schemeClr val="bg1"/>
              </a:solidFill>
              <a:miter lim="800000"/>
              <a:headEnd/>
              <a:tailEnd/>
            </a:ln>
            <a:effectLst/>
            <a:extLst/>
          </p:spPr>
          <p:txBody>
            <a:bodyPr wrap="square" lIns="106896" tIns="53443" rIns="106896" bIns="53443" anchor="ctr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ru-RU" altLang="zh-CN" sz="1200" kern="0" dirty="0" smtClean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"Экономическое развитие и улучшение инвестиционного климата в Республике Калмыкия"</a:t>
              </a:r>
              <a:endParaRPr lang="zh-CN" altLang="en-US" sz="1200" kern="0" dirty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2" name="Rectangle 13"/>
            <p:cNvSpPr>
              <a:spLocks noChangeArrowheads="1"/>
            </p:cNvSpPr>
            <p:nvPr/>
          </p:nvSpPr>
          <p:spPr bwMode="auto">
            <a:xfrm>
              <a:off x="7796215" y="3818788"/>
              <a:ext cx="3735925" cy="749640"/>
            </a:xfrm>
            <a:prstGeom prst="rect">
              <a:avLst/>
            </a:prstGeom>
            <a:gradFill rotWithShape="1">
              <a:gsLst>
                <a:gs pos="0">
                  <a:srgbClr val="00B0F0"/>
                </a:gs>
                <a:gs pos="100000">
                  <a:srgbClr val="DDDDDD"/>
                </a:gs>
              </a:gsLst>
              <a:lin ang="2700000" scaled="1"/>
            </a:gradFill>
            <a:ln w="9525" algn="ctr">
              <a:solidFill>
                <a:schemeClr val="bg1"/>
              </a:solidFill>
              <a:miter lim="800000"/>
              <a:headEnd/>
              <a:tailEnd/>
            </a:ln>
            <a:effectLst/>
            <a:extLst/>
          </p:spPr>
          <p:txBody>
            <a:bodyPr wrap="square" lIns="106896" tIns="53443" rIns="106896" bIns="53443" anchor="ctr">
              <a:normAutofit fontScale="925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ru-RU" altLang="zh-CN" sz="1200" kern="0" dirty="0" smtClean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"Управление государственными финансами Республики Калмыкия"</a:t>
              </a:r>
              <a:endParaRPr lang="zh-CN" altLang="en-US" sz="1200" kern="0" dirty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3" name="Rectangle 14"/>
            <p:cNvSpPr>
              <a:spLocks noChangeArrowheads="1"/>
            </p:cNvSpPr>
            <p:nvPr/>
          </p:nvSpPr>
          <p:spPr bwMode="auto">
            <a:xfrm>
              <a:off x="7796214" y="4755838"/>
              <a:ext cx="3735925" cy="916301"/>
            </a:xfrm>
            <a:prstGeom prst="rect">
              <a:avLst/>
            </a:prstGeom>
            <a:gradFill rotWithShape="1">
              <a:gsLst>
                <a:gs pos="0">
                  <a:srgbClr val="7030A0"/>
                </a:gs>
                <a:gs pos="100000">
                  <a:srgbClr val="DDDDDD"/>
                </a:gs>
              </a:gsLst>
              <a:lin ang="2700000" scaled="1"/>
            </a:gradFill>
            <a:ln w="9525" algn="ctr">
              <a:solidFill>
                <a:schemeClr val="bg1"/>
              </a:solidFill>
              <a:miter lim="800000"/>
              <a:headEnd/>
              <a:tailEnd/>
            </a:ln>
            <a:effectLst/>
            <a:extLst/>
          </p:spPr>
          <p:txBody>
            <a:bodyPr wrap="square" lIns="106896" tIns="53443" rIns="106896" bIns="53443" anchor="ctr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ru-RU" altLang="zh-CN" sz="1200" kern="0" dirty="0" smtClean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"Управление республиканским имуществом и земельными ресурсами"</a:t>
              </a:r>
              <a:endParaRPr lang="zh-CN" altLang="en-US" sz="1200" kern="0" dirty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4" name="Rectangle 15"/>
            <p:cNvSpPr>
              <a:spLocks noChangeArrowheads="1"/>
            </p:cNvSpPr>
            <p:nvPr/>
          </p:nvSpPr>
          <p:spPr bwMode="auto">
            <a:xfrm>
              <a:off x="7783939" y="5880297"/>
              <a:ext cx="3735925" cy="548140"/>
            </a:xfrm>
            <a:prstGeom prst="rect">
              <a:avLst/>
            </a:prstGeom>
            <a:gradFill rotWithShape="1">
              <a:gsLst>
                <a:gs pos="0">
                  <a:srgbClr val="C00000"/>
                </a:gs>
                <a:gs pos="100000">
                  <a:srgbClr val="DDDDDD"/>
                </a:gs>
              </a:gsLst>
              <a:lin ang="2700000" scaled="1"/>
            </a:gradFill>
            <a:ln w="9525" algn="ctr">
              <a:solidFill>
                <a:schemeClr val="bg1"/>
              </a:solidFill>
              <a:miter lim="800000"/>
              <a:headEnd/>
              <a:tailEnd/>
            </a:ln>
            <a:effectLst/>
            <a:extLst/>
          </p:spPr>
          <p:txBody>
            <a:bodyPr wrap="square" lIns="106896" tIns="53443" rIns="106896" bIns="53443" anchor="ctr">
              <a:normAutofit fontScale="85000" lnSpcReduction="2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ru-RU" altLang="zh-CN" sz="1200" kern="0" dirty="0" smtClean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"Информационное общество Республики Калмыкия"</a:t>
              </a:r>
              <a:endParaRPr lang="zh-CN" altLang="en-US" sz="1200" kern="0" dirty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15" name="组合 47"/>
          <p:cNvGrpSpPr>
            <a:grpSpLocks/>
          </p:cNvGrpSpPr>
          <p:nvPr/>
        </p:nvGrpSpPr>
        <p:grpSpPr bwMode="auto">
          <a:xfrm>
            <a:off x="214282" y="1643050"/>
            <a:ext cx="3742288" cy="3199928"/>
            <a:chOff x="-144887" y="1850983"/>
            <a:chExt cx="4908746" cy="4197334"/>
          </a:xfrm>
        </p:grpSpPr>
        <p:sp>
          <p:nvSpPr>
            <p:cNvPr id="16" name="Freeform 3"/>
            <p:cNvSpPr>
              <a:spLocks/>
            </p:cNvSpPr>
            <p:nvPr/>
          </p:nvSpPr>
          <p:spPr bwMode="auto">
            <a:xfrm>
              <a:off x="3790722" y="2225804"/>
              <a:ext cx="487362" cy="3467082"/>
            </a:xfrm>
            <a:custGeom>
              <a:avLst/>
              <a:gdLst>
                <a:gd name="T0" fmla="*/ 0 w 227"/>
                <a:gd name="T1" fmla="*/ 0 h 2178"/>
                <a:gd name="T2" fmla="*/ 387350 w 227"/>
                <a:gd name="T3" fmla="*/ 0 h 2178"/>
                <a:gd name="T4" fmla="*/ 387350 w 227"/>
                <a:gd name="T5" fmla="*/ 3705225 h 2178"/>
                <a:gd name="T6" fmla="*/ 0 w 227"/>
                <a:gd name="T7" fmla="*/ 3705225 h 217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7" h="2178">
                  <a:moveTo>
                    <a:pt x="0" y="0"/>
                  </a:moveTo>
                  <a:lnTo>
                    <a:pt x="227" y="0"/>
                  </a:lnTo>
                  <a:lnTo>
                    <a:pt x="227" y="2178"/>
                  </a:lnTo>
                  <a:lnTo>
                    <a:pt x="0" y="2178"/>
                  </a:lnTo>
                </a:path>
              </a:pathLst>
            </a:custGeom>
            <a:noFill/>
            <a:ln w="1905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 lIns="106896" tIns="53443" rIns="106896" bIns="53443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7" name="Line 4"/>
            <p:cNvSpPr>
              <a:spLocks noChangeShapeType="1"/>
            </p:cNvSpPr>
            <p:nvPr/>
          </p:nvSpPr>
          <p:spPr bwMode="auto">
            <a:xfrm>
              <a:off x="3790722" y="4099903"/>
              <a:ext cx="973137" cy="0"/>
            </a:xfrm>
            <a:prstGeom prst="line">
              <a:avLst/>
            </a:prstGeom>
            <a:ln>
              <a:headEnd/>
              <a:tailEnd/>
            </a:ln>
            <a:ex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lIns="106896" tIns="53443" rIns="106896" bIns="53443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8" name="Line 5"/>
            <p:cNvSpPr>
              <a:spLocks noChangeShapeType="1"/>
            </p:cNvSpPr>
            <p:nvPr/>
          </p:nvSpPr>
          <p:spPr bwMode="auto">
            <a:xfrm>
              <a:off x="3790722" y="3162853"/>
              <a:ext cx="487362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/>
          </p:spPr>
          <p:txBody>
            <a:bodyPr lIns="106896" tIns="53443" rIns="106896" bIns="53443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9" name="Line 6"/>
            <p:cNvSpPr>
              <a:spLocks noChangeShapeType="1"/>
            </p:cNvSpPr>
            <p:nvPr/>
          </p:nvSpPr>
          <p:spPr bwMode="auto">
            <a:xfrm>
              <a:off x="3790722" y="4849542"/>
              <a:ext cx="487362" cy="0"/>
            </a:xfrm>
            <a:prstGeom prst="line">
              <a:avLst/>
            </a:prstGeom>
            <a:ln>
              <a:headEnd/>
              <a:tailEnd/>
            </a:ln>
            <a:ex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lIns="106896" tIns="53443" rIns="106896" bIns="53443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0" name="Rectangle 16"/>
            <p:cNvSpPr>
              <a:spLocks noChangeArrowheads="1"/>
            </p:cNvSpPr>
            <p:nvPr/>
          </p:nvSpPr>
          <p:spPr bwMode="auto">
            <a:xfrm>
              <a:off x="-144887" y="1850983"/>
              <a:ext cx="3880275" cy="562230"/>
            </a:xfrm>
            <a:prstGeom prst="rect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DDDDDD"/>
                </a:gs>
              </a:gsLst>
              <a:lin ang="2700000" scaled="1"/>
            </a:gradFill>
            <a:ln w="9525" algn="ctr">
              <a:solidFill>
                <a:srgbClr val="C0C0C0"/>
              </a:solidFill>
              <a:miter lim="800000"/>
              <a:headEnd/>
              <a:tailEnd/>
            </a:ln>
            <a:effectLst/>
            <a:extLst/>
          </p:spPr>
          <p:txBody>
            <a:bodyPr wrap="square" lIns="106896" tIns="53443" rIns="106896" bIns="53443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ru-RU" altLang="zh-CN" sz="1200" kern="0" dirty="0" smtClean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"Доступная среда"</a:t>
              </a:r>
              <a:endParaRPr lang="zh-CN" altLang="en-US" sz="1200" kern="0" dirty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1" name="Rectangle 17"/>
            <p:cNvSpPr>
              <a:spLocks noChangeArrowheads="1"/>
            </p:cNvSpPr>
            <p:nvPr/>
          </p:nvSpPr>
          <p:spPr bwMode="auto">
            <a:xfrm>
              <a:off x="-144887" y="2600623"/>
              <a:ext cx="3880275" cy="916072"/>
            </a:xfrm>
            <a:prstGeom prst="rect">
              <a:avLst/>
            </a:prstGeom>
            <a:gradFill rotWithShape="1">
              <a:gsLst>
                <a:gs pos="0">
                  <a:srgbClr val="92D050"/>
                </a:gs>
                <a:gs pos="100000">
                  <a:srgbClr val="DDDDDD"/>
                </a:gs>
              </a:gsLst>
              <a:lin ang="2700000" scaled="1"/>
            </a:gradFill>
            <a:ln w="9525" algn="ctr">
              <a:solidFill>
                <a:srgbClr val="C0C0C0"/>
              </a:solidFill>
              <a:miter lim="800000"/>
              <a:headEnd/>
              <a:tailEnd/>
            </a:ln>
            <a:effectLst/>
            <a:extLst/>
          </p:spPr>
          <p:txBody>
            <a:bodyPr wrap="square" lIns="106896" tIns="53443" rIns="106896" bIns="53443" anchor="ctr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ru-RU" altLang="zh-CN" sz="1200" kern="0" dirty="0" smtClean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"Содействие занятости населения и улучшение условий, охраны труда в Республике Калмыкия"</a:t>
              </a:r>
              <a:endParaRPr lang="zh-CN" altLang="en-US" sz="1200" kern="0" dirty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2" name="Rectangle 18"/>
            <p:cNvSpPr>
              <a:spLocks noChangeArrowheads="1"/>
            </p:cNvSpPr>
            <p:nvPr/>
          </p:nvSpPr>
          <p:spPr bwMode="auto">
            <a:xfrm>
              <a:off x="-144887" y="3725082"/>
              <a:ext cx="3880275" cy="655935"/>
            </a:xfrm>
            <a:prstGeom prst="rect">
              <a:avLst/>
            </a:prstGeom>
            <a:gradFill rotWithShape="1">
              <a:gsLst>
                <a:gs pos="0">
                  <a:srgbClr val="00B0F0"/>
                </a:gs>
                <a:gs pos="100000">
                  <a:srgbClr val="DDDDDD"/>
                </a:gs>
              </a:gsLst>
              <a:lin ang="2700000" scaled="1"/>
            </a:gradFill>
            <a:ln w="9525" algn="ctr">
              <a:solidFill>
                <a:srgbClr val="C0C0C0"/>
              </a:solidFill>
              <a:miter lim="800000"/>
              <a:headEnd/>
              <a:tailEnd/>
            </a:ln>
            <a:effectLst/>
            <a:extLst/>
          </p:spPr>
          <p:txBody>
            <a:bodyPr wrap="square" lIns="106896" tIns="53443" rIns="106896" bIns="53443" anchor="ctr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ru-RU" altLang="zh-CN" sz="1200" kern="0" dirty="0" smtClean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"Развитие образования Республики Калмыкия"</a:t>
              </a:r>
              <a:endParaRPr lang="zh-CN" altLang="en-US" sz="1200" kern="0" dirty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3" name="Rectangle 19"/>
            <p:cNvSpPr>
              <a:spLocks noChangeArrowheads="1"/>
            </p:cNvSpPr>
            <p:nvPr/>
          </p:nvSpPr>
          <p:spPr bwMode="auto">
            <a:xfrm>
              <a:off x="-144887" y="4568427"/>
              <a:ext cx="3880275" cy="562230"/>
            </a:xfrm>
            <a:prstGeom prst="rect">
              <a:avLst/>
            </a:prstGeom>
            <a:gradFill rotWithShape="1">
              <a:gsLst>
                <a:gs pos="0">
                  <a:srgbClr val="7030A0"/>
                </a:gs>
                <a:gs pos="100000">
                  <a:srgbClr val="DDDDDD"/>
                </a:gs>
              </a:gsLst>
              <a:lin ang="2700000" scaled="1"/>
            </a:gradFill>
            <a:ln w="9525" algn="ctr">
              <a:solidFill>
                <a:srgbClr val="C0C0C0"/>
              </a:solidFill>
              <a:miter lim="800000"/>
              <a:headEnd/>
              <a:tailEnd/>
            </a:ln>
            <a:effectLst/>
            <a:extLst/>
          </p:spPr>
          <p:txBody>
            <a:bodyPr wrap="square" lIns="106896" tIns="53443" rIns="106896" bIns="53443" anchor="ctr">
              <a:normAutofit fontScale="85000" lnSpcReduction="2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ru-RU" altLang="zh-CN" sz="1200" kern="0" dirty="0" smtClean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"Развитие культуры и туризма Республики Калмыкия"</a:t>
              </a:r>
              <a:endParaRPr lang="zh-CN" altLang="en-US" sz="1200" kern="0" dirty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4" name="Rectangle 20"/>
            <p:cNvSpPr>
              <a:spLocks noChangeArrowheads="1"/>
            </p:cNvSpPr>
            <p:nvPr/>
          </p:nvSpPr>
          <p:spPr bwMode="auto">
            <a:xfrm>
              <a:off x="-144887" y="5318067"/>
              <a:ext cx="3880275" cy="730250"/>
            </a:xfrm>
            <a:prstGeom prst="rect">
              <a:avLst/>
            </a:prstGeom>
            <a:gradFill rotWithShape="1">
              <a:gsLst>
                <a:gs pos="0">
                  <a:srgbClr val="C00000"/>
                </a:gs>
                <a:gs pos="100000">
                  <a:srgbClr val="DDDDDD"/>
                </a:gs>
              </a:gsLst>
              <a:lin ang="2700000" scaled="1"/>
            </a:gradFill>
            <a:ln w="9525" algn="ctr">
              <a:solidFill>
                <a:srgbClr val="C0C0C0"/>
              </a:solidFill>
              <a:miter lim="800000"/>
              <a:headEnd/>
              <a:tailEnd/>
            </a:ln>
            <a:effectLst/>
            <a:extLst/>
          </p:spPr>
          <p:txBody>
            <a:bodyPr wrap="square" lIns="106896" tIns="53443" rIns="106896" bIns="53443" anchor="ctr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ru-RU" altLang="zh-CN" sz="1200" kern="0" dirty="0" smtClean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"Развитие физической культуры, спорта и молодежной политики в Республике Калмыкия"</a:t>
              </a:r>
              <a:endParaRPr lang="zh-CN" altLang="en-US" sz="1200" kern="0" dirty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40" name="Rectangle 16"/>
          <p:cNvSpPr>
            <a:spLocks noChangeArrowheads="1"/>
          </p:cNvSpPr>
          <p:nvPr/>
        </p:nvSpPr>
        <p:spPr bwMode="auto">
          <a:xfrm>
            <a:off x="214282" y="928670"/>
            <a:ext cx="2958211" cy="556722"/>
          </a:xfrm>
          <a:prstGeom prst="rect">
            <a:avLst/>
          </a:prstGeom>
          <a:gradFill rotWithShape="1">
            <a:gsLst>
              <a:gs pos="0">
                <a:srgbClr val="FFC000"/>
              </a:gs>
              <a:gs pos="100000">
                <a:srgbClr val="DDDDDD"/>
              </a:gs>
            </a:gsLst>
            <a:lin ang="27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  <a:effectLst/>
          <a:extLst/>
        </p:spPr>
        <p:txBody>
          <a:bodyPr wrap="square" lIns="106896" tIns="53443" rIns="106896" bIns="53443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altLang="zh-CN" sz="1200" kern="0" dirty="0" smtClean="0">
                <a:solidFill>
                  <a:sysClr val="windowText" lastClr="000000"/>
                </a:solidFill>
                <a:latin typeface="微软雅黑"/>
                <a:ea typeface="微软雅黑"/>
              </a:rPr>
              <a:t>"Социальная поддержка населения Республики Калмыкия"</a:t>
            </a:r>
            <a:endParaRPr lang="zh-CN" altLang="en-US" sz="1200" kern="0" dirty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41" name="Rectangle 16"/>
          <p:cNvSpPr>
            <a:spLocks noChangeArrowheads="1"/>
          </p:cNvSpPr>
          <p:nvPr/>
        </p:nvSpPr>
        <p:spPr bwMode="auto">
          <a:xfrm>
            <a:off x="214282" y="214290"/>
            <a:ext cx="2958211" cy="556722"/>
          </a:xfrm>
          <a:prstGeom prst="rect">
            <a:avLst/>
          </a:prstGeom>
          <a:gradFill>
            <a:gsLst>
              <a:gs pos="0">
                <a:srgbClr val="FF0000"/>
              </a:gs>
              <a:gs pos="100000">
                <a:srgbClr val="DDDDDD"/>
              </a:gs>
            </a:gsLst>
            <a:lin ang="27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  <a:effectLst/>
          <a:extLst/>
        </p:spPr>
        <p:txBody>
          <a:bodyPr wrap="square" lIns="106896" tIns="53443" rIns="106896" bIns="53443" anchor="ctr" anchorCtr="1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altLang="zh-CN" sz="1200" kern="0" dirty="0" smtClean="0">
                <a:solidFill>
                  <a:sysClr val="windowText" lastClr="000000"/>
                </a:solidFill>
                <a:latin typeface="微软雅黑"/>
                <a:ea typeface="微软雅黑"/>
              </a:rPr>
              <a:t>"Развитие здравоохранения Республики Калмыкия"</a:t>
            </a:r>
          </a:p>
        </p:txBody>
      </p:sp>
      <p:sp>
        <p:nvSpPr>
          <p:cNvPr id="42" name="Rectangle 16"/>
          <p:cNvSpPr>
            <a:spLocks noChangeArrowheads="1"/>
          </p:cNvSpPr>
          <p:nvPr/>
        </p:nvSpPr>
        <p:spPr bwMode="auto">
          <a:xfrm>
            <a:off x="214282" y="4929198"/>
            <a:ext cx="2958211" cy="857256"/>
          </a:xfrm>
          <a:prstGeom prst="rect">
            <a:avLst/>
          </a:prstGeom>
          <a:gradFill rotWithShape="1">
            <a:gsLst>
              <a:gs pos="0">
                <a:srgbClr val="1EEE72"/>
              </a:gs>
              <a:gs pos="100000">
                <a:srgbClr val="DDDDDD"/>
              </a:gs>
            </a:gsLst>
            <a:lin ang="27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  <a:effectLst/>
          <a:extLst/>
        </p:spPr>
        <p:txBody>
          <a:bodyPr wrap="square" lIns="106896" tIns="53443" rIns="106896" bIns="53443" anchor="ctr">
            <a:normAutofit fontScale="77500" lnSpcReduction="20000"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altLang="zh-CN" sz="1200" kern="0" dirty="0" smtClean="0">
                <a:solidFill>
                  <a:sysClr val="windowText" lastClr="000000"/>
                </a:solidFill>
                <a:latin typeface="微软雅黑"/>
                <a:ea typeface="微软雅黑"/>
              </a:rPr>
              <a:t>"Повышение качества предоставления жилищно-коммунальных услуг, развитие инфраструктуры жилищно-коммунального комплекса Республики Калмыкия"</a:t>
            </a:r>
            <a:endParaRPr lang="zh-CN" altLang="en-US" sz="1200" kern="0" dirty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43" name="Rectangle 16"/>
          <p:cNvSpPr>
            <a:spLocks noChangeArrowheads="1"/>
          </p:cNvSpPr>
          <p:nvPr/>
        </p:nvSpPr>
        <p:spPr bwMode="auto">
          <a:xfrm>
            <a:off x="214282" y="5857892"/>
            <a:ext cx="2958211" cy="857256"/>
          </a:xfrm>
          <a:prstGeom prst="rect">
            <a:avLst/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rgbClr val="DDDDDD"/>
              </a:gs>
            </a:gsLst>
            <a:lin ang="27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  <a:effectLst/>
          <a:extLst/>
        </p:spPr>
        <p:txBody>
          <a:bodyPr wrap="square" lIns="106896" tIns="53443" rIns="106896" bIns="53443" anchor="ctr">
            <a:no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altLang="zh-CN" sz="950" kern="0" dirty="0" smtClean="0">
                <a:solidFill>
                  <a:sysClr val="windowText" lastClr="000000"/>
                </a:solidFill>
                <a:latin typeface="微软雅黑"/>
                <a:ea typeface="微软雅黑"/>
              </a:rPr>
              <a:t>Государственная программа развития сельского хозяйства и регулирования рынков сельскохозяйственной продукции, сырья и продовольствия Республики Калмыкия</a:t>
            </a:r>
            <a:endParaRPr lang="zh-CN" altLang="en-US" sz="950" kern="0" dirty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45" name="Rectangle 11"/>
          <p:cNvSpPr>
            <a:spLocks noChangeArrowheads="1"/>
          </p:cNvSpPr>
          <p:nvPr/>
        </p:nvSpPr>
        <p:spPr bwMode="auto">
          <a:xfrm>
            <a:off x="6072198" y="214290"/>
            <a:ext cx="2857520" cy="628160"/>
          </a:xfrm>
          <a:prstGeom prst="rect">
            <a:avLst/>
          </a:prstGeom>
          <a:gradFill>
            <a:gsLst>
              <a:gs pos="0">
                <a:srgbClr val="FF0000"/>
              </a:gs>
              <a:gs pos="100000">
                <a:srgbClr val="DDDDDD"/>
              </a:gs>
            </a:gsLst>
            <a:lin ang="27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  <a:effectLst/>
          <a:extLst/>
        </p:spPr>
        <p:txBody>
          <a:bodyPr wrap="square" lIns="106896" tIns="53443" rIns="106896" bIns="53443" anchor="ctr">
            <a:normAutofit fontScale="92500" lnSpcReduction="20000"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altLang="zh-CN" sz="1200" kern="0" dirty="0" smtClean="0">
                <a:solidFill>
                  <a:sysClr val="windowText" lastClr="000000"/>
                </a:solidFill>
                <a:latin typeface="微软雅黑"/>
                <a:ea typeface="微软雅黑"/>
              </a:rPr>
              <a:t>"Развитие транспортного комплекса и дорожного хозяйства Республики </a:t>
            </a:r>
            <a:r>
              <a:rPr lang="ru-RU" altLang="zh-CN" sz="1200" kern="0" dirty="0" smtClean="0">
                <a:solidFill>
                  <a:sysClr val="windowText" lastClr="000000"/>
                </a:solidFill>
                <a:latin typeface="微软雅黑"/>
                <a:ea typeface="微软雅黑"/>
              </a:rPr>
              <a:t>Калмыкия"</a:t>
            </a:r>
            <a:endParaRPr lang="zh-CN" altLang="en-US" sz="1200" kern="0" dirty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46" name="Rectangle 11"/>
          <p:cNvSpPr>
            <a:spLocks noChangeArrowheads="1"/>
          </p:cNvSpPr>
          <p:nvPr/>
        </p:nvSpPr>
        <p:spPr bwMode="auto">
          <a:xfrm>
            <a:off x="6072198" y="5786454"/>
            <a:ext cx="2857520" cy="771036"/>
          </a:xfrm>
          <a:prstGeom prst="rect">
            <a:avLst/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rgbClr val="DDDDDD"/>
              </a:gs>
            </a:gsLst>
            <a:lin ang="27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  <a:effectLst/>
          <a:extLst/>
        </p:spPr>
        <p:txBody>
          <a:bodyPr wrap="square" lIns="106896" tIns="53443" rIns="106896" bIns="53443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altLang="zh-CN" sz="1200" kern="0" dirty="0" smtClean="0">
                <a:solidFill>
                  <a:sysClr val="windowText" lastClr="000000"/>
                </a:solidFill>
                <a:latin typeface="微软雅黑"/>
                <a:ea typeface="微软雅黑"/>
              </a:rPr>
              <a:t>"Формирование комфортной городской среды на территории Республики Калмыкия"</a:t>
            </a:r>
            <a:endParaRPr lang="zh-CN" altLang="en-US" sz="1200" kern="0" dirty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48" name="Line 5"/>
          <p:cNvSpPr>
            <a:spLocks noChangeShapeType="1"/>
          </p:cNvSpPr>
          <p:nvPr/>
        </p:nvSpPr>
        <p:spPr bwMode="auto">
          <a:xfrm>
            <a:off x="3214678" y="1214422"/>
            <a:ext cx="371551" cy="0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lIns="106896" tIns="53443" rIns="106896" bIns="53443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51" name="Line 5"/>
          <p:cNvSpPr>
            <a:spLocks noChangeShapeType="1"/>
          </p:cNvSpPr>
          <p:nvPr/>
        </p:nvSpPr>
        <p:spPr bwMode="auto">
          <a:xfrm>
            <a:off x="3214678" y="5357826"/>
            <a:ext cx="371551" cy="0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lIns="106896" tIns="53443" rIns="106896" bIns="53443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52" name="Freeform 3"/>
          <p:cNvSpPr>
            <a:spLocks/>
          </p:cNvSpPr>
          <p:nvPr/>
        </p:nvSpPr>
        <p:spPr bwMode="auto">
          <a:xfrm>
            <a:off x="3214679" y="500042"/>
            <a:ext cx="357190" cy="5857916"/>
          </a:xfrm>
          <a:custGeom>
            <a:avLst/>
            <a:gdLst>
              <a:gd name="T0" fmla="*/ 0 w 227"/>
              <a:gd name="T1" fmla="*/ 0 h 2178"/>
              <a:gd name="T2" fmla="*/ 387350 w 227"/>
              <a:gd name="T3" fmla="*/ 0 h 2178"/>
              <a:gd name="T4" fmla="*/ 387350 w 227"/>
              <a:gd name="T5" fmla="*/ 3705225 h 2178"/>
              <a:gd name="T6" fmla="*/ 0 w 227"/>
              <a:gd name="T7" fmla="*/ 3705225 h 217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27" h="2178">
                <a:moveTo>
                  <a:pt x="0" y="0"/>
                </a:moveTo>
                <a:lnTo>
                  <a:pt x="227" y="0"/>
                </a:lnTo>
                <a:lnTo>
                  <a:pt x="227" y="2178"/>
                </a:lnTo>
                <a:lnTo>
                  <a:pt x="0" y="2178"/>
                </a:lnTo>
              </a:path>
            </a:pathLst>
          </a:custGeom>
          <a:ln>
            <a:headEnd/>
            <a:tailEnd/>
          </a:ln>
          <a:ex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lIns="106896" tIns="53443" rIns="106896" bIns="53443"/>
          <a:lstStyle/>
          <a:p>
            <a:pPr>
              <a:defRPr/>
            </a:pPr>
            <a:endParaRPr lang="zh-CN" altLang="en-US" kern="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53" name="Freeform 7"/>
          <p:cNvSpPr>
            <a:spLocks/>
          </p:cNvSpPr>
          <p:nvPr/>
        </p:nvSpPr>
        <p:spPr bwMode="auto">
          <a:xfrm rot="10800000">
            <a:off x="5715008" y="500042"/>
            <a:ext cx="371552" cy="5715040"/>
          </a:xfrm>
          <a:custGeom>
            <a:avLst/>
            <a:gdLst>
              <a:gd name="T0" fmla="*/ 0 w 227"/>
              <a:gd name="T1" fmla="*/ 0 h 2178"/>
              <a:gd name="T2" fmla="*/ 385762 w 227"/>
              <a:gd name="T3" fmla="*/ 0 h 2178"/>
              <a:gd name="T4" fmla="*/ 385762 w 227"/>
              <a:gd name="T5" fmla="*/ 3705225 h 2178"/>
              <a:gd name="T6" fmla="*/ 0 w 227"/>
              <a:gd name="T7" fmla="*/ 3705225 h 217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27" h="2178">
                <a:moveTo>
                  <a:pt x="0" y="0"/>
                </a:moveTo>
                <a:lnTo>
                  <a:pt x="227" y="0"/>
                </a:lnTo>
                <a:lnTo>
                  <a:pt x="227" y="2178"/>
                </a:lnTo>
                <a:lnTo>
                  <a:pt x="0" y="2178"/>
                </a:lnTo>
              </a:path>
            </a:pathLst>
          </a:custGeom>
          <a:ln>
            <a:headEnd/>
            <a:tailEnd/>
          </a:ln>
          <a:ex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lIns="106896" tIns="53443" rIns="106896" bIns="53443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54" name="Line 5"/>
          <p:cNvSpPr>
            <a:spLocks noChangeShapeType="1"/>
          </p:cNvSpPr>
          <p:nvPr/>
        </p:nvSpPr>
        <p:spPr bwMode="auto">
          <a:xfrm>
            <a:off x="5715008" y="5357826"/>
            <a:ext cx="371551" cy="0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lIns="106896" tIns="53443" rIns="106896" bIns="53443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55" name="Line 5"/>
          <p:cNvSpPr>
            <a:spLocks noChangeShapeType="1"/>
          </p:cNvSpPr>
          <p:nvPr/>
        </p:nvSpPr>
        <p:spPr bwMode="auto">
          <a:xfrm>
            <a:off x="6429388" y="1214422"/>
            <a:ext cx="371551" cy="0"/>
          </a:xfrm>
          <a:prstGeom prst="line">
            <a:avLst/>
          </a:prstGeom>
          <a:noFill/>
          <a:ln w="19050">
            <a:solidFill>
              <a:srgbClr val="5F5F5F"/>
            </a:solidFill>
            <a:round/>
            <a:headEnd/>
            <a:tailEnd/>
          </a:ln>
          <a:effectLst/>
          <a:extLst/>
        </p:spPr>
        <p:txBody>
          <a:bodyPr lIns="106896" tIns="53443" rIns="106896" bIns="53443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47" name="Rectangle 11"/>
          <p:cNvSpPr>
            <a:spLocks noChangeArrowheads="1"/>
          </p:cNvSpPr>
          <p:nvPr/>
        </p:nvSpPr>
        <p:spPr bwMode="auto">
          <a:xfrm>
            <a:off x="6072198" y="5072074"/>
            <a:ext cx="2857520" cy="571504"/>
          </a:xfrm>
          <a:prstGeom prst="rect">
            <a:avLst/>
          </a:prstGeom>
          <a:gradFill rotWithShape="1">
            <a:gsLst>
              <a:gs pos="0">
                <a:srgbClr val="1EEE72"/>
              </a:gs>
              <a:gs pos="100000">
                <a:srgbClr val="DDDDDD"/>
              </a:gs>
            </a:gsLst>
            <a:lin ang="27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  <a:effectLst/>
          <a:extLst/>
        </p:spPr>
        <p:txBody>
          <a:bodyPr wrap="square" lIns="106896" tIns="53443" rIns="106896" bIns="53443" anchor="ctr">
            <a:normAutofit fontScale="85000" lnSpcReduction="20000"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altLang="zh-CN" sz="1200" kern="0" dirty="0" smtClean="0">
                <a:solidFill>
                  <a:sysClr val="windowText" lastClr="000000"/>
                </a:solidFill>
                <a:latin typeface="微软雅黑"/>
                <a:ea typeface="微软雅黑"/>
              </a:rPr>
              <a:t>"Противодействие коррупции в Республике Калмыкия на 2017-2021 годы"</a:t>
            </a:r>
            <a:endParaRPr lang="zh-CN" altLang="en-US" sz="1200" kern="0" dirty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44" name="Rectangle 11"/>
          <p:cNvSpPr>
            <a:spLocks noChangeArrowheads="1"/>
          </p:cNvSpPr>
          <p:nvPr/>
        </p:nvSpPr>
        <p:spPr bwMode="auto">
          <a:xfrm>
            <a:off x="6072198" y="928670"/>
            <a:ext cx="2857520" cy="642942"/>
          </a:xfrm>
          <a:prstGeom prst="rect">
            <a:avLst/>
          </a:prstGeom>
          <a:gradFill rotWithShape="1">
            <a:gsLst>
              <a:gs pos="0">
                <a:srgbClr val="FFC000"/>
              </a:gs>
              <a:gs pos="100000">
                <a:srgbClr val="DDDDDD"/>
              </a:gs>
            </a:gsLst>
            <a:lin ang="27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  <a:effectLst/>
          <a:extLst/>
        </p:spPr>
        <p:txBody>
          <a:bodyPr wrap="square" lIns="106896" tIns="53443" rIns="106896" bIns="53443" anchor="ctr">
            <a:normAutofit fontScale="92500" lnSpcReduction="20000"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altLang="zh-CN" sz="1200" kern="0" dirty="0" smtClean="0">
                <a:solidFill>
                  <a:sysClr val="windowText" lastClr="000000"/>
                </a:solidFill>
                <a:latin typeface="微软雅黑"/>
                <a:ea typeface="微软雅黑"/>
              </a:rPr>
              <a:t>"Обеспечением доступным и комфортным жильем жителей Республики Калмыкия"</a:t>
            </a:r>
            <a:endParaRPr lang="zh-CN" altLang="en-US" sz="1200" kern="0" dirty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grpSp>
        <p:nvGrpSpPr>
          <p:cNvPr id="25" name="组合 3"/>
          <p:cNvGrpSpPr>
            <a:grpSpLocks/>
          </p:cNvGrpSpPr>
          <p:nvPr/>
        </p:nvGrpSpPr>
        <p:grpSpPr bwMode="auto">
          <a:xfrm>
            <a:off x="3286116" y="2214554"/>
            <a:ext cx="2643206" cy="3071834"/>
            <a:chOff x="4711191" y="3161784"/>
            <a:chExt cx="2106379" cy="2118950"/>
          </a:xfrm>
        </p:grpSpPr>
        <p:sp>
          <p:nvSpPr>
            <p:cNvPr id="26" name="Oval 22"/>
            <p:cNvSpPr>
              <a:spLocks noChangeArrowheads="1"/>
            </p:cNvSpPr>
            <p:nvPr/>
          </p:nvSpPr>
          <p:spPr bwMode="gray">
            <a:xfrm>
              <a:off x="4711191" y="3161784"/>
              <a:ext cx="2106379" cy="1769796"/>
            </a:xfrm>
            <a:prstGeom prst="ellipse">
              <a:avLst/>
            </a:prstGeom>
            <a:gradFill rotWithShape="1">
              <a:gsLst>
                <a:gs pos="0">
                  <a:schemeClr val="bg2">
                    <a:lumMod val="50000"/>
                  </a:schemeClr>
                </a:gs>
                <a:gs pos="100000">
                  <a:srgbClr val="800000"/>
                </a:gs>
              </a:gsLst>
              <a:lin ang="2700000" scaled="1"/>
            </a:gradFill>
            <a:ln>
              <a:noFill/>
            </a:ln>
            <a:effectLst/>
            <a:extLst/>
          </p:spPr>
          <p:txBody>
            <a:bodyPr vert="horz" wrap="none" lIns="106959" tIns="53478" rIns="106959" bIns="53478" anchor="ctr">
              <a:noAutofit/>
            </a:bodyPr>
            <a:lstStyle/>
            <a:p>
              <a:pPr algn="ctr">
                <a:defRPr/>
              </a:pPr>
              <a:r>
                <a:rPr lang="ru-RU" altLang="zh-CN" b="1" kern="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微软雅黑"/>
                  <a:cs typeface="Times New Roman" pitchFamily="18" charset="0"/>
                </a:rPr>
                <a:t>Государственные</a:t>
              </a:r>
            </a:p>
            <a:p>
              <a:pPr algn="ctr">
                <a:defRPr/>
              </a:pPr>
              <a:r>
                <a:rPr lang="ru-RU" altLang="zh-CN" b="1" kern="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微软雅黑"/>
                  <a:cs typeface="Times New Roman" pitchFamily="18" charset="0"/>
                </a:rPr>
                <a:t>п</a:t>
              </a:r>
              <a:r>
                <a:rPr lang="ru-RU" altLang="zh-CN" b="1" kern="0" dirty="0" err="1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微软雅黑"/>
                  <a:cs typeface="Times New Roman" pitchFamily="18" charset="0"/>
                </a:rPr>
                <a:t>рограммы</a:t>
              </a:r>
              <a:endParaRPr lang="ru-RU" altLang="zh-CN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/>
                <a:cs typeface="Times New Roman" pitchFamily="18" charset="0"/>
              </a:endParaRPr>
            </a:p>
            <a:p>
              <a:pPr algn="ctr">
                <a:defRPr/>
              </a:pPr>
              <a:r>
                <a:rPr lang="ru-RU" altLang="zh-CN" b="1" kern="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微软雅黑"/>
                  <a:cs typeface="Times New Roman" pitchFamily="18" charset="0"/>
                </a:rPr>
                <a:t>Республики</a:t>
              </a:r>
            </a:p>
            <a:p>
              <a:pPr algn="ctr">
                <a:defRPr/>
              </a:pPr>
              <a:r>
                <a:rPr lang="ru-RU" altLang="zh-CN" b="1" kern="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微软雅黑"/>
                  <a:cs typeface="Times New Roman" pitchFamily="18" charset="0"/>
                </a:rPr>
                <a:t>Калмыкия</a:t>
              </a:r>
              <a:endParaRPr lang="zh-CN" altLang="zh-CN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/>
                <a:cs typeface="Times New Roman" pitchFamily="18" charset="0"/>
              </a:endParaRPr>
            </a:p>
          </p:txBody>
        </p:sp>
        <p:pic>
          <p:nvPicPr>
            <p:cNvPr id="27" name="Picture 24" descr="Picture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4927229" y="3175443"/>
              <a:ext cx="1676302" cy="624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8" name="Group 25"/>
            <p:cNvGrpSpPr>
              <a:grpSpLocks/>
            </p:cNvGrpSpPr>
            <p:nvPr/>
          </p:nvGrpSpPr>
          <p:grpSpPr bwMode="auto">
            <a:xfrm>
              <a:off x="4853062" y="4556394"/>
              <a:ext cx="1828481" cy="308962"/>
              <a:chOff x="2397" y="2655"/>
              <a:chExt cx="950" cy="188"/>
            </a:xfrm>
          </p:grpSpPr>
          <p:sp>
            <p:nvSpPr>
              <p:cNvPr id="31" name="AutoShape 26"/>
              <p:cNvSpPr>
                <a:spLocks noChangeArrowheads="1"/>
              </p:cNvSpPr>
              <p:nvPr/>
            </p:nvSpPr>
            <p:spPr bwMode="ltGray">
              <a:xfrm rot="3965706" flipH="1" flipV="1">
                <a:off x="2991" y="2437"/>
                <a:ext cx="138" cy="574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32" name="AutoShape 27"/>
              <p:cNvSpPr>
                <a:spLocks noChangeArrowheads="1"/>
              </p:cNvSpPr>
              <p:nvPr/>
            </p:nvSpPr>
            <p:spPr bwMode="ltGray">
              <a:xfrm rot="4780856" flipH="1" flipV="1">
                <a:off x="2902" y="2472"/>
                <a:ext cx="137" cy="573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33" name="AutoShape 28"/>
              <p:cNvSpPr>
                <a:spLocks noChangeArrowheads="1"/>
              </p:cNvSpPr>
              <p:nvPr/>
            </p:nvSpPr>
            <p:spPr bwMode="ltGray">
              <a:xfrm rot="5076502" flipH="1" flipV="1">
                <a:off x="2846" y="2481"/>
                <a:ext cx="138" cy="572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34" name="AutoShape 29"/>
              <p:cNvSpPr>
                <a:spLocks noChangeArrowheads="1"/>
              </p:cNvSpPr>
              <p:nvPr/>
            </p:nvSpPr>
            <p:spPr bwMode="ltGray">
              <a:xfrm rot="5608887" flipH="1" flipV="1">
                <a:off x="2782" y="2487"/>
                <a:ext cx="138" cy="574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35" name="AutoShape 30"/>
              <p:cNvSpPr>
                <a:spLocks noChangeArrowheads="1"/>
              </p:cNvSpPr>
              <p:nvPr/>
            </p:nvSpPr>
            <p:spPr bwMode="ltGray">
              <a:xfrm rot="5319246" flipH="1" flipV="1">
                <a:off x="2824" y="2487"/>
                <a:ext cx="138" cy="574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36" name="AutoShape 31"/>
              <p:cNvSpPr>
                <a:spLocks noChangeArrowheads="1"/>
              </p:cNvSpPr>
              <p:nvPr/>
            </p:nvSpPr>
            <p:spPr bwMode="ltGray">
              <a:xfrm rot="6134397" flipH="1" flipV="1">
                <a:off x="2728" y="2487"/>
                <a:ext cx="138" cy="572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37" name="AutoShape 32"/>
              <p:cNvSpPr>
                <a:spLocks noChangeArrowheads="1"/>
              </p:cNvSpPr>
              <p:nvPr/>
            </p:nvSpPr>
            <p:spPr bwMode="ltGray">
              <a:xfrm rot="6430042" flipH="1" flipV="1">
                <a:off x="2674" y="2467"/>
                <a:ext cx="139" cy="574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38" name="AutoShape 33"/>
              <p:cNvSpPr>
                <a:spLocks noChangeArrowheads="1"/>
              </p:cNvSpPr>
              <p:nvPr/>
            </p:nvSpPr>
            <p:spPr bwMode="ltGray">
              <a:xfrm rot="6962427" flipH="1" flipV="1">
                <a:off x="2615" y="2452"/>
                <a:ext cx="137" cy="574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29" name="WordArt 34"/>
            <p:cNvSpPr>
              <a:spLocks noChangeArrowheads="1" noChangeShapeType="1" noTextEdit="1"/>
            </p:cNvSpPr>
            <p:nvPr/>
          </p:nvSpPr>
          <p:spPr bwMode="auto">
            <a:xfrm>
              <a:off x="4999240" y="3716554"/>
              <a:ext cx="1528275" cy="78691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endParaRPr lang="zh-CN" altLang="en-US" sz="2800" kern="10" dirty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微软雅黑"/>
                <a:ea typeface="微软雅黑"/>
                <a:cs typeface="+mj-ea"/>
              </a:endParaRPr>
            </a:p>
          </p:txBody>
        </p:sp>
        <p:sp>
          <p:nvSpPr>
            <p:cNvPr id="30" name="Oval 35"/>
            <p:cNvSpPr>
              <a:spLocks noChangeArrowheads="1"/>
            </p:cNvSpPr>
            <p:nvPr/>
          </p:nvSpPr>
          <p:spPr bwMode="auto">
            <a:xfrm>
              <a:off x="4917542" y="4908224"/>
              <a:ext cx="1695262" cy="37251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445E7A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lIns="106959" tIns="53478" rIns="106959" bIns="53478" anchor="ctr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50" name="Line 5"/>
          <p:cNvSpPr>
            <a:spLocks noChangeShapeType="1"/>
          </p:cNvSpPr>
          <p:nvPr/>
        </p:nvSpPr>
        <p:spPr bwMode="auto">
          <a:xfrm>
            <a:off x="5715008" y="1214422"/>
            <a:ext cx="371551" cy="0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lIns="106896" tIns="53443" rIns="106896" bIns="53443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56" name="Line 5"/>
          <p:cNvSpPr>
            <a:spLocks noChangeShapeType="1"/>
          </p:cNvSpPr>
          <p:nvPr/>
        </p:nvSpPr>
        <p:spPr bwMode="auto">
          <a:xfrm>
            <a:off x="5715008" y="1785926"/>
            <a:ext cx="371551" cy="0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lIns="106896" tIns="53443" rIns="106896" bIns="53443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57" name="Line 5"/>
          <p:cNvSpPr>
            <a:spLocks noChangeShapeType="1"/>
          </p:cNvSpPr>
          <p:nvPr/>
        </p:nvSpPr>
        <p:spPr bwMode="auto">
          <a:xfrm>
            <a:off x="3214678" y="1857364"/>
            <a:ext cx="371551" cy="0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lIns="106896" tIns="53443" rIns="106896" bIns="53443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58" name="Line 5"/>
          <p:cNvSpPr>
            <a:spLocks noChangeShapeType="1"/>
          </p:cNvSpPr>
          <p:nvPr/>
        </p:nvSpPr>
        <p:spPr bwMode="auto">
          <a:xfrm>
            <a:off x="5715008" y="2500306"/>
            <a:ext cx="371551" cy="0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lIns="106896" tIns="53443" rIns="106896" bIns="53443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59" name="Line 5"/>
          <p:cNvSpPr>
            <a:spLocks noChangeShapeType="1"/>
          </p:cNvSpPr>
          <p:nvPr/>
        </p:nvSpPr>
        <p:spPr bwMode="auto">
          <a:xfrm>
            <a:off x="3214678" y="2500306"/>
            <a:ext cx="371551" cy="0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lIns="106896" tIns="53443" rIns="106896" bIns="53443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60" name="Line 5"/>
          <p:cNvSpPr>
            <a:spLocks noChangeShapeType="1"/>
          </p:cNvSpPr>
          <p:nvPr/>
        </p:nvSpPr>
        <p:spPr bwMode="auto">
          <a:xfrm>
            <a:off x="5715008" y="4786322"/>
            <a:ext cx="371551" cy="0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lIns="106896" tIns="53443" rIns="106896" bIns="53443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61" name="Line 5"/>
          <p:cNvSpPr>
            <a:spLocks noChangeShapeType="1"/>
          </p:cNvSpPr>
          <p:nvPr/>
        </p:nvSpPr>
        <p:spPr bwMode="auto">
          <a:xfrm>
            <a:off x="5715008" y="4143380"/>
            <a:ext cx="371551" cy="0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lIns="106896" tIns="53443" rIns="106896" bIns="53443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62" name="Line 5"/>
          <p:cNvSpPr>
            <a:spLocks noChangeShapeType="1"/>
          </p:cNvSpPr>
          <p:nvPr/>
        </p:nvSpPr>
        <p:spPr bwMode="auto">
          <a:xfrm>
            <a:off x="3214678" y="4572008"/>
            <a:ext cx="371551" cy="0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lIns="106896" tIns="53443" rIns="106896" bIns="53443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5164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71538" y="142852"/>
            <a:ext cx="80724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Сведения об объемах расходов республиканского бюджета и основных показателях государственных программ Республики Калмыкия </a:t>
            </a: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sz="half" idx="1"/>
          </p:nvPr>
        </p:nvGraphicFramePr>
        <p:xfrm>
          <a:off x="0" y="928670"/>
          <a:ext cx="9143999" cy="568692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87969"/>
                <a:gridCol w="1091576"/>
                <a:gridCol w="906439"/>
                <a:gridCol w="857256"/>
                <a:gridCol w="1000132"/>
                <a:gridCol w="2571768"/>
                <a:gridCol w="428628"/>
                <a:gridCol w="500066"/>
                <a:gridCol w="642942"/>
                <a:gridCol w="857223"/>
              </a:tblGrid>
              <a:tr h="157695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100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00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государственной программы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Проект закона о </a:t>
                      </a: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бюджете на 2020 год </a:t>
                      </a: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плановый период  2021 и 2022 годов, тыс. руб.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Основные показатели государственной программы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576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и единицы измерения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показателя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2017 года 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года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2020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Плановый период 2021-2022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153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2020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2021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2022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769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Республики Калмыкия "Развитие здравоохранения Республики </a:t>
                      </a: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Калмыкия"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3 084 417,4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2 563 582,6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2 527 786,6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Смертность от всех причин, случаев на 1000 населения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Ожидаемая продолжительность жизни при рождении, лет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Смертности от болезней системы кровообращения (на 100 тысяч населения)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Смертность от новообразований, в том числе от злокачественных</a:t>
                      </a:r>
                      <a:r>
                        <a:rPr kumimoji="0" lang="ru-RU" sz="10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(на 100 тыс. населения)</a:t>
                      </a:r>
                      <a:endParaRPr kumimoji="0" lang="ru-RU" sz="10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9,9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73,54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427,7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188,4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9,4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73,99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408,9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186,4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9,3</a:t>
                      </a: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74,36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397,5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9,1; 8,9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74,72; 75,07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386,1;374,7</a:t>
                      </a: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183; 181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7928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lang="ru-RU" sz="1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Республики Калмыкия "Социальная поддержка населения Республики </a:t>
                      </a: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Калмыкия"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2 046 737,3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2 061 319,6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2 109 585,9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Численность населения с денежными доходами ниже величины прожиточного минимума, в процентах от общей численности населения, %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AutoNum type="arabicPeriod" startAt="2"/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Суммарный коэффициент рождаемости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</a:t>
                      </a:r>
                      <a:r>
                        <a:rPr lang="ru-RU" sz="10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%</a:t>
                      </a:r>
                    </a:p>
                    <a:p>
                      <a:pPr marL="228600" marR="0" indent="-2286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2"/>
                        <a:tabLst/>
                        <a:defRPr/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Количество социально ориентированных некоммерческих организаций, получивших государственную поддержку, в процентах к предыдущему периоду, %</a:t>
                      </a: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28,5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1,541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105,0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32,6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1,558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112,5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32,4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1,582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115,6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32,2;</a:t>
                      </a: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32,0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1,598; 1,622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88,5;92,7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/>
                </a:tc>
              </a:tr>
              <a:tr h="16863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endParaRPr lang="ru-RU" sz="1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Республики Калмыкия "Доступная </a:t>
                      </a: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среда"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3  131,9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1 140,0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+mn-cs"/>
                        </a:rPr>
                        <a:t>1</a:t>
                      </a:r>
                      <a:r>
                        <a:rPr lang="ru-RU" sz="1000" b="1" baseline="0" dirty="0" smtClean="0">
                          <a:latin typeface="Times New Roman"/>
                          <a:ea typeface="Times New Roman"/>
                          <a:cs typeface="+mn-cs"/>
                        </a:rPr>
                        <a:t> 140,0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marR="0" indent="-2286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kumimoji="0" lang="ru-RU" sz="9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Доля приоритетных объектов и услуг в приоритетных сферах жизнедеятельности инвалидов и других МГН, нанесенных на Карту доступности объектов по результатам их паспортизации, среди всех приоритетных объектов и услуг, %.</a:t>
                      </a:r>
                    </a:p>
                    <a:p>
                      <a:pPr marL="0" marR="0" indent="-2286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kumimoji="0" lang="ru-RU" sz="9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Доля приоритетных объектов, доступных для инвалидов и других МГН в сфере социальной защиты, в общем количестве приоритетных объектов в сфере социальной защиты Республики Калмыкия, %   </a:t>
                      </a:r>
                      <a:endParaRPr kumimoji="0" lang="ru-RU" sz="9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56,0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60,0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54,0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63,9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59,0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66,7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64,0;70,2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69,4; 72,2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</a:tbl>
          </a:graphicData>
        </a:graphic>
      </p:graphicFrame>
      <p:pic>
        <p:nvPicPr>
          <p:cNvPr id="4" name="Picture 2" descr="http://minfin.kalmregion.ru/images/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720912" cy="785794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00100" y="142852"/>
            <a:ext cx="8143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Сведения об объемах расходов республиканского бюджета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основных показателях государственных программ Республики Калмыкия </a:t>
            </a: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sz="half" idx="1"/>
          </p:nvPr>
        </p:nvGraphicFramePr>
        <p:xfrm>
          <a:off x="0" y="969037"/>
          <a:ext cx="9144000" cy="5642715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85720"/>
                <a:gridCol w="1378686"/>
                <a:gridCol w="778697"/>
                <a:gridCol w="778696"/>
                <a:gridCol w="778697"/>
                <a:gridCol w="2928958"/>
                <a:gridCol w="500066"/>
                <a:gridCol w="500066"/>
                <a:gridCol w="571504"/>
                <a:gridCol w="642910"/>
              </a:tblGrid>
              <a:tr h="344473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100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00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государственной программы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Проект закона о </a:t>
                      </a: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бюджете на 2020 год </a:t>
                      </a: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плановый период  2021 и 2022 годов, тыс. руб.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Основные показатели государственной программы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588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и единицы измерения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показателя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года 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года 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2020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Плановый период 2021-2022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032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2020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2021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2022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440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Республики Калмыкия "Содействие занятости населения и улучшение условий, охраны труда в Республике </a:t>
                      </a: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Калмыкия"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173 824,8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174</a:t>
                      </a:r>
                      <a:r>
                        <a:rPr lang="ru-RU" sz="1000" b="1" baseline="0" dirty="0" smtClean="0">
                          <a:latin typeface="Times New Roman"/>
                          <a:ea typeface="Times New Roman"/>
                        </a:rPr>
                        <a:t>  168,6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174 587,5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 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Уровень зарегистрированной безработицы, 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2. Коэффициент напряженности на рынке труда  (на конец периода), чел./вакансию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3. Доля трудоустроенных граждан в общей численности граждан, которые будут обращаться в службу занятости с целью поиска подходящей работы, % </a:t>
                      </a:r>
                      <a:endParaRPr lang="ru-RU" sz="10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1,8*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1,4*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53,2*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51,0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51,5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1,7; 1,7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1,4; 1,4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51,5; 52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7178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  <a:endParaRPr lang="ru-RU" sz="1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Республики Калмыкия "Развитие образования Республики </a:t>
                      </a: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Калмыкия"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4 376 508,1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4 280 513,2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4 250 467,9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обучающихся в организациях среднего профессионального образования в соответствии с требованиями ФГОС, в общей численности обучающихся в организациях среднего профессионального </a:t>
                      </a:r>
                      <a:r>
                        <a:rPr kumimoji="0" lang="ru-RU" sz="10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образования,%</a:t>
                      </a:r>
                      <a:endParaRPr kumimoji="0" lang="ru-RU" sz="10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педагогов, прошедших повышение квалификации и переподготовку по ФГОС и адресным моделям повышения квалификации, в общей численности педагогов, %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детей школьного возраста, охваченных </a:t>
                      </a: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дополнительным образованием, от общего числа детей школьного возраста, %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</a:t>
                      </a: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80,0</a:t>
                      </a: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63,0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</a:t>
                      </a: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90,0</a:t>
                      </a: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66,0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</a:t>
                      </a: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90,0</a:t>
                      </a: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70,0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100,0;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100,0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85,0; 80,0</a:t>
                      </a: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71,0; 72,0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2633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6.</a:t>
                      </a:r>
                      <a:endParaRPr lang="ru-RU" sz="1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Республики Калмыкия "Развитие культуры </a:t>
                      </a: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 туризма Республики Калмыкия"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457 981,0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378 824,0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368 594,9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 Количество посещений организаций культуры по отношению к уровню 2017 года, 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 Количество турфирм, действующих на территории республики, ед.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 Соотношение средней заработной платы работников учреждений культуры к средней заработной плате в Республике Калмыкия, %</a:t>
                      </a:r>
                      <a:endParaRPr kumimoji="0" lang="ru-RU" sz="10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101,6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102,5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104,9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107,5;</a:t>
                      </a: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110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; 13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100;100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</a:tbl>
          </a:graphicData>
        </a:graphic>
      </p:graphicFrame>
      <p:pic>
        <p:nvPicPr>
          <p:cNvPr id="4" name="Picture 2" descr="http://minfin.kalmregion.ru/images/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720912" cy="78579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4282" y="6611779"/>
            <a:ext cx="32861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* Факт 2017 года согласно ГП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00100" y="142852"/>
            <a:ext cx="8143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Сведения об объемах расходов республиканского бюджета и основных показателях государственных программ Республики Калмыкия </a:t>
            </a: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sz="half" idx="1"/>
          </p:nvPr>
        </p:nvGraphicFramePr>
        <p:xfrm>
          <a:off x="0" y="1000109"/>
          <a:ext cx="9143999" cy="5602877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85720"/>
                <a:gridCol w="1477756"/>
                <a:gridCol w="808260"/>
                <a:gridCol w="785818"/>
                <a:gridCol w="785818"/>
                <a:gridCol w="2571768"/>
                <a:gridCol w="500066"/>
                <a:gridCol w="500066"/>
                <a:gridCol w="644974"/>
                <a:gridCol w="783753"/>
              </a:tblGrid>
              <a:tr h="170000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b="1" dirty="0"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95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950" b="1" dirty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95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95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b="1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государственной программы</a:t>
                      </a:r>
                      <a:endParaRPr lang="ru-RU" sz="95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Проект закона о </a:t>
                      </a:r>
                      <a:r>
                        <a:rPr kumimoji="0" lang="ru-RU" sz="9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бюджете на 2020 год </a:t>
                      </a:r>
                      <a:r>
                        <a:rPr kumimoji="0" lang="ru-RU" sz="9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плановый период  2020 и 2021 годов, тыс. руб.</a:t>
                      </a:r>
                      <a:endParaRPr lang="ru-RU" sz="9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Основные показатели государственной программы</a:t>
                      </a:r>
                      <a:endParaRPr lang="ru-RU" sz="95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5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5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2231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и единицы измерения</a:t>
                      </a:r>
                      <a:r>
                        <a:rPr lang="ru-RU" sz="95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показателя</a:t>
                      </a:r>
                      <a:endParaRPr lang="ru-RU" sz="95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b="1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2018 года</a:t>
                      </a:r>
                      <a:endParaRPr lang="ru-RU" sz="95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2019 года</a:t>
                      </a:r>
                      <a:endParaRPr lang="ru-RU" sz="95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2020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Плановый период 2021-2022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9317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2020</a:t>
                      </a:r>
                      <a:r>
                        <a:rPr lang="ru-RU" sz="9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9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г.</a:t>
                      </a:r>
                      <a:endParaRPr lang="ru-RU" sz="9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2021 г.</a:t>
                      </a:r>
                      <a:endParaRPr lang="ru-RU" sz="9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2022 г.</a:t>
                      </a:r>
                      <a:endParaRPr lang="ru-RU" sz="9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244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>
                          <a:latin typeface="Times New Roman" pitchFamily="18" charset="0"/>
                          <a:cs typeface="Times New Roman" pitchFamily="18" charset="0"/>
                        </a:rPr>
                        <a:t>7.</a:t>
                      </a: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Республики Калмыкия  "Развитие физической культуры, </a:t>
                      </a: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спорта и </a:t>
                      </a: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молодежной политики в Республике </a:t>
                      </a: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Калмыкия"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382 567,7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189 891,6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199 926,5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Удельный вес населения, систематически занимающегося физической культурой и спортом, в общей численности населения, %</a:t>
                      </a:r>
                    </a:p>
                    <a:p>
                      <a:pPr marL="0" indent="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kumimoji="0" lang="ru-RU" sz="95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Уровень обеспеченности населения спортивными сооружениями, исходя от единой пропускной способности объектов спорта, %</a:t>
                      </a:r>
                      <a:endParaRPr kumimoji="0" lang="ru-RU" sz="95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36,0</a:t>
                      </a: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43,8</a:t>
                      </a: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38,0</a:t>
                      </a: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45,0</a:t>
                      </a: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40,0</a:t>
                      </a: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48,0</a:t>
                      </a: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44,0;</a:t>
                      </a:r>
                      <a:r>
                        <a:rPr lang="ru-RU" sz="95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48,0</a:t>
                      </a:r>
                      <a:endParaRPr lang="ru-RU" sz="95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52,0; 57,0</a:t>
                      </a: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8159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>
                          <a:latin typeface="Times New Roman" pitchFamily="18" charset="0"/>
                          <a:cs typeface="Times New Roman" pitchFamily="18" charset="0"/>
                        </a:rPr>
                        <a:t>8.</a:t>
                      </a: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Республики Калмыкия "Повышение качества предоставления жилищно-коммунальных услуг, развитие инфраструктуры жилищно-коммунального комплекса Республики </a:t>
                      </a: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Калмыкия"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168 258,9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195</a:t>
                      </a:r>
                      <a:r>
                        <a:rPr lang="ru-RU" sz="1000" b="1" baseline="0" dirty="0" smtClean="0">
                          <a:latin typeface="Times New Roman"/>
                          <a:ea typeface="Times New Roman"/>
                        </a:rPr>
                        <a:t> 059,2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206 277,3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95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общей площади капитально отремонтированных многоквартирных домов в общей площади многоквартирных домов, построенных до 2018 года, %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 </a:t>
                      </a:r>
                      <a:r>
                        <a:rPr kumimoji="0" lang="ru-RU" sz="95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муниципальных образований, имеющих паспорта готовности к отопительному периоду, от общего количества муниципальных образований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r>
                        <a:rPr kumimoji="0" lang="ru-RU" sz="95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Доля предприятий тепло-, электроснабжения, имеющих паспорта готовности к отопительному периоду, от общего количества предприятий тепло-, электроснабжения, %</a:t>
                      </a: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3,8*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100,0*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100,0*</a:t>
                      </a: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</a:t>
                      </a: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2,2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</a:t>
                      </a: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0,0; 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100,0;100,0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100,0;</a:t>
                      </a:r>
                      <a:r>
                        <a:rPr lang="ru-RU" sz="95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100,0</a:t>
                      </a: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4597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>
                          <a:latin typeface="Times New Roman" pitchFamily="18" charset="0"/>
                          <a:cs typeface="Times New Roman" pitchFamily="18" charset="0"/>
                        </a:rPr>
                        <a:t>9.</a:t>
                      </a:r>
                      <a:endParaRPr lang="ru-RU" sz="95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Республики Калмыкия "Развитие сельского хозяйства и регулирования рынков сельскохозяйственной продукции, сырья и продовольствия Республики </a:t>
                      </a: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Калмыкия"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1 449 303,3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1 309 757,2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1 392 602,2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Индекс производства продукции сельского хозяйства в хозяйствах всех категорий (в сопоставимых ценах),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None/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% к предыдущему году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95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 Индекс производства продукции растениеводства в хозяйствах всех категорий (в сопоставимых ценах, % к предыдущему году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95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 Индекс производства пищевых продуктов (в сопоставимых ценах)), % к предыдущему году</a:t>
                      </a: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101,2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101,5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101,1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101,8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101,3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101,1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101,9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101,5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101,0; 101,0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101,0;</a:t>
                      </a:r>
                      <a:r>
                        <a:rPr lang="ru-RU" sz="95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101,0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101,6; 101,6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</a:tbl>
          </a:graphicData>
        </a:graphic>
      </p:graphicFrame>
      <p:pic>
        <p:nvPicPr>
          <p:cNvPr id="7" name="Picture 2" descr="http://minfin.kalmregion.ru/images/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720912" cy="78579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85720" y="6611779"/>
            <a:ext cx="185738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*Факт 2017 года согласно ГП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28662" y="142852"/>
            <a:ext cx="8072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Сведения об объемах расходов республиканского бюджета и основных показателях государственных программ Республики Калмыкия </a:t>
            </a: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sz="half" idx="1"/>
          </p:nvPr>
        </p:nvGraphicFramePr>
        <p:xfrm>
          <a:off x="0" y="1071545"/>
          <a:ext cx="9144031" cy="5475657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85720"/>
                <a:gridCol w="1563626"/>
                <a:gridCol w="788488"/>
                <a:gridCol w="788488"/>
                <a:gridCol w="788488"/>
                <a:gridCol w="2857520"/>
                <a:gridCol w="428628"/>
                <a:gridCol w="500066"/>
                <a:gridCol w="500066"/>
                <a:gridCol w="642941"/>
              </a:tblGrid>
              <a:tr h="292569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100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00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государственной программы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Проект закона о </a:t>
                      </a: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бюджете на 2020 год </a:t>
                      </a: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плановый период  2021 и 2022 годов, тыс. руб.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Основные показатели государственной программы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22774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и единицы измерения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показателя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Факт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2018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2019 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года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2020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Плановый период 2021-2022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203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2020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2021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2022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454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Государственная программа Республики Калмыкия "Развитие транспортного комплекса и дорожного хозяйства Республики </a:t>
                      </a: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Калмыкия"</a:t>
                      </a: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1 498 926,5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2 324 911,8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2 142</a:t>
                      </a:r>
                      <a:r>
                        <a:rPr lang="ru-RU" sz="1000" b="1" baseline="0" dirty="0" smtClean="0">
                          <a:latin typeface="Times New Roman"/>
                          <a:ea typeface="Times New Roman"/>
                        </a:rPr>
                        <a:t> 621,3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Количество отправленных пассажиров в год воздушным транспортом, чел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Количество обработанных грузов,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Тонн</a:t>
                      </a:r>
                    </a:p>
                    <a:p>
                      <a:pPr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 Количество выполненных рейсов,</a:t>
                      </a:r>
                    </a:p>
                    <a:p>
                      <a:pPr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ед.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4. Общая протяженность сети автомобильных дорог общего пользования регионального (межмуниципального) и местного значения, соответствующих нормативным требованиям к транспортно-эксплуатационным показателям, км</a:t>
                      </a: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14249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12,3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293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1544,9</a:t>
                      </a:r>
                    </a:p>
                  </a:txBody>
                  <a:tcPr marL="38576" marR="3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10780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391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1648,8</a:t>
                      </a:r>
                    </a:p>
                  </a:txBody>
                  <a:tcPr marL="38576" marR="3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10780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391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1751,6</a:t>
                      </a:r>
                    </a:p>
                  </a:txBody>
                  <a:tcPr marL="38576" marR="3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10780;</a:t>
                      </a: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10780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125; 125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391; 391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1912,7;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2063,7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/>
                </a:tc>
              </a:tr>
              <a:tr h="105965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Государственная программа Республики Калмыкия </a:t>
                      </a: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"Обеспечение доступным и комфортным жильем жителей Республики Калмыкия"</a:t>
                      </a: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199  042,8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146  036,9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108  619,1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Годовой объем ввода жилья, тыс. кв.м.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 Количество человек/семей, улучшивших жилищные условия, человек/семей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 Коэффициент доступности жилья для населения, лет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1840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3,6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1897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3,4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1949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3,2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114;</a:t>
                      </a: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116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359;355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3,1; 3,1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6227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Государственная программа Республики Калмыкия "Охрана окружающей </a:t>
                      </a: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среды"</a:t>
                      </a: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184  850,5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177 745,0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177 960,4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площади , занятая особо охраняемыми природными территориями регионального значения, от общей площади территории Республики Калмыкия, %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228600" indent="-228600" algn="ctr">
                        <a:spcAft>
                          <a:spcPts val="0"/>
                        </a:spcAft>
                        <a:buNone/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</a:t>
                      </a:r>
                      <a:r>
                        <a:rPr kumimoji="0" lang="ru-RU" sz="10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Лесистость территории Республики , %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None/>
                      </a:pPr>
                      <a:endParaRPr kumimoji="0" lang="ru-RU" sz="10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228600" indent="-228600" algn="ctr">
                        <a:spcAft>
                          <a:spcPts val="0"/>
                        </a:spcAft>
                        <a:buNone/>
                      </a:pPr>
                      <a:r>
                        <a:rPr lang="ru-RU" sz="1000" dirty="0" smtClean="0"/>
                        <a:t>3</a:t>
                      </a: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Количество построенных объектов обращения с ТКО, ед.</a:t>
                      </a:r>
                      <a:endParaRPr kumimoji="0" lang="ru-RU" sz="10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8,1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8,1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8,1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8,3; 8,5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0,2; 0,2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0;0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</a:tbl>
          </a:graphicData>
        </a:graphic>
      </p:graphicFrame>
      <p:pic>
        <p:nvPicPr>
          <p:cNvPr id="7" name="Picture 2" descr="http://minfin.kalmregion.ru/images/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720912" cy="785794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Схема 9"/>
          <p:cNvGraphicFramePr/>
          <p:nvPr/>
        </p:nvGraphicFramePr>
        <p:xfrm>
          <a:off x="0" y="1071546"/>
          <a:ext cx="9144000" cy="5786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 descr="C:\Users\Kokldanov-NA\Downloads\74418025.jp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119086" y="0"/>
            <a:ext cx="1476308" cy="114298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428992" y="142852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ГЛОССАРИЙ</a:t>
            </a:r>
            <a:endParaRPr lang="ru-RU" sz="28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28662" y="142852"/>
            <a:ext cx="8001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Сведения об объемах расходов республиканского бюджета и основных показателях государственных программ Республики Калмыкия </a:t>
            </a: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sz="half" idx="1"/>
          </p:nvPr>
        </p:nvGraphicFramePr>
        <p:xfrm>
          <a:off x="0" y="1000108"/>
          <a:ext cx="9144000" cy="585734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85720"/>
                <a:gridCol w="1571637"/>
                <a:gridCol w="714380"/>
                <a:gridCol w="714379"/>
                <a:gridCol w="714380"/>
                <a:gridCol w="2857520"/>
                <a:gridCol w="571504"/>
                <a:gridCol w="571504"/>
                <a:gridCol w="500066"/>
                <a:gridCol w="642910"/>
              </a:tblGrid>
              <a:tr h="121687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100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00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государственной программы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Проект закона о </a:t>
                      </a: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бюджете на 2020 год </a:t>
                      </a: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плановый период  2021 и 2022 годов, тыс. руб.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Основные показатели государственной программы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3273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и единицы измерения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показателя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Факт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2018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2019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года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Плановый период 2021-2022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797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2020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2021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2022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223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Государственная программа Республики Калмыкия "Экономическое развитие и улучшение инвестиционного климата в Республике Калмыкия"</a:t>
                      </a: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79 856,9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62 736,4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80 019,3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Объем инвестиций в основной капитал, млн. руб.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None/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 П</a:t>
                      </a: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рирост среднесписочной численности работников (без внешних совместителей), занятых у субъектов малого и среднего предпринимательства, получивших государственную поддержку, %</a:t>
                      </a:r>
                      <a:endParaRPr kumimoji="0" lang="ru-RU" sz="10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10447,6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5,1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11910,0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5,1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12870,0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5,1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13551,0;</a:t>
                      </a: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14435,0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5,1;5,1</a:t>
                      </a:r>
                      <a:endParaRPr lang="ru-RU" sz="1000" baseline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1754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14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Государственная программа Республики Калмыкия "Управление государственными финансами Республики </a:t>
                      </a: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Калмыкия"</a:t>
                      </a: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348 792,4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295 149,3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293 936,0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Исполнение расходов республиканского </a:t>
                      </a:r>
                      <a:r>
                        <a:rPr kumimoji="0" lang="ru-RU" sz="10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бюджета,%</a:t>
                      </a:r>
                      <a:endParaRPr kumimoji="0" lang="ru-RU" sz="10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Отношение объема государственного долга Республики Калмыкия к общему объему доходов республиканского бюджета без учета объема безвозмездных поступлений в отчетном году, %</a:t>
                      </a:r>
                      <a:endParaRPr kumimoji="0" lang="ru-RU" sz="10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75,0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72,0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66,0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90,0;90,0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57,0;</a:t>
                      </a: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49,0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0549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15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Государственная программа Республики Калмыкия "Управление республиканским имуществом и земельными </a:t>
                      </a: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ресурсами"</a:t>
                      </a: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55  044,2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38  443,7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38  443,7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Удельный вес внесенных изменений в Реестр государственного имущества Республики Калмыкия от общего количества изменений, необходимых для внесения в Реестр в соответствии с представленными обновленными картами учета имущества и перечнями средств ежегодно (уровень актуализации учета государственного имущества )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100,0;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0285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Государственная программа Республики Калмыкия "Информационное общество Республики </a:t>
                      </a: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Калмыкия"</a:t>
                      </a: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307 246,0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283 955,1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255 455,1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 Доля граждан, использующих механизм получения государственных и муниципальных услуг в электронной форме, 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 Уровень удовлетворенности граждан качеством </a:t>
                      </a: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предоставления государственных и муниципальных услуг, %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70,0</a:t>
                      </a: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90,0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70,0</a:t>
                      </a: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90,0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70,0</a:t>
                      </a: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90,0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70,0; 70,0</a:t>
                      </a: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90,0;90,0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</a:tbl>
          </a:graphicData>
        </a:graphic>
      </p:graphicFrame>
      <p:pic>
        <p:nvPicPr>
          <p:cNvPr id="4" name="Picture 2" descr="http://minfin.kalmregion.ru/images/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720912" cy="785794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28662" y="142852"/>
            <a:ext cx="8001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Сведения об объемах расходов республиканского бюджета и основных показателях государственных программ Республики Калмыкия </a:t>
            </a: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sz="half" idx="1"/>
          </p:nvPr>
        </p:nvGraphicFramePr>
        <p:xfrm>
          <a:off x="0" y="1116025"/>
          <a:ext cx="9144000" cy="4769408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85720"/>
                <a:gridCol w="1571637"/>
                <a:gridCol w="714380"/>
                <a:gridCol w="714379"/>
                <a:gridCol w="714380"/>
                <a:gridCol w="3000396"/>
                <a:gridCol w="428628"/>
                <a:gridCol w="571504"/>
                <a:gridCol w="500066"/>
                <a:gridCol w="642910"/>
              </a:tblGrid>
              <a:tr h="121687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100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00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государственной программы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Проект закона о </a:t>
                      </a: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бюджете на 2020 год </a:t>
                      </a: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плановый период  2021 и 2022 годов, тыс. руб.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Основные показатели государственной программы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3273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и единицы измерения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показателя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Факт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2018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2019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2020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Плановый период 2021-2022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797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2020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2021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2022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223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17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Государственная программа Республики Калмыкия "Противодействие коррупции в Республике Калмыкия на 2017 - 2021 годы"</a:t>
                      </a: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400,0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400,0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400,0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 Доля проектов нормативных правовых актов, подготовленных органами исполнительной власти Республики Калмыкия, по которым проведены </a:t>
                      </a:r>
                      <a:r>
                        <a:rPr lang="ru-RU" sz="10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антикоррупционные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экспертизы, %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None/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 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граждан, от общего числа опрошенных в ходе социологических исследований, одобряющих </a:t>
                      </a:r>
                      <a:r>
                        <a:rPr lang="ru-RU" sz="10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антикоррупционную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деятельность органов государственной власти Республики Калмыкия</a:t>
                      </a: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%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</a:t>
                      </a: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70,0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</a:t>
                      </a: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76,0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</a:t>
                      </a: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78,0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100,0; </a:t>
                      </a: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78,0; </a:t>
                      </a: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1754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18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Государственная программа Республики Калмыкия </a:t>
                      </a: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"Формирование комфортной городской среды на территории Республики Калмыкия"</a:t>
                      </a: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11 577,9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1 527,9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1 592,9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indent="-228600" algn="ctr">
                        <a:buAutoNum type="arabicPeriod"/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городов с благоприятной средой от общего количества городов, %</a:t>
                      </a:r>
                    </a:p>
                    <a:p>
                      <a:pPr marL="228600" indent="-228600" algn="ctr">
                        <a:buAutoNum type="arabicPeriod"/>
                      </a:pPr>
                      <a:endParaRPr lang="ru-RU" sz="10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228600" marR="0" indent="-2286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 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граждан, принявших участие в решении вопросов развития городской среды от общего количества граждан в возрасте от 14 лет, проживающих в городах, на территории которых реализуются проекты по созданию комфортной городской среды</a:t>
                      </a: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</a:t>
                      </a:r>
                    </a:p>
                    <a:p>
                      <a:pPr marL="228600" marR="0" indent="-2286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 </a:t>
                      </a: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Количество благоустроенных общественных пространств, включенных в государственные (муниципальные ) программы формирования современной городской среды, в том числе в городах Республики Калмыкия,</a:t>
                      </a: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</a:t>
                      </a: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	</a:t>
                      </a:r>
                    </a:p>
                    <a:p>
                      <a:pPr marL="228600" marR="0" indent="-2286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0,0</a:t>
                      </a: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6,0</a:t>
                      </a: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25,0</a:t>
                      </a: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9,0</a:t>
                      </a: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30,0</a:t>
                      </a: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12,0</a:t>
                      </a: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25,0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40,0;45,0</a:t>
                      </a: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15,0;20,0</a:t>
                      </a: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36,0;45,0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/>
                </a:tc>
              </a:tr>
            </a:tbl>
          </a:graphicData>
        </a:graphic>
      </p:graphicFrame>
      <p:pic>
        <p:nvPicPr>
          <p:cNvPr id="4" name="Picture 2" descr="http://minfin.kalmregion.ru/images/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720912" cy="785794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OBMEN\UFP&amp;MBP\_Коля\Fotolia_26681260_XS-213x3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28728" cy="1285860"/>
          </a:xfrm>
          <a:prstGeom prst="rect">
            <a:avLst/>
          </a:prstGeom>
          <a:noFill/>
        </p:spPr>
      </p:pic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00034" y="2357430"/>
          <a:ext cx="8643966" cy="4500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914400" y="142852"/>
            <a:ext cx="8229600" cy="8572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4040188" algn="l"/>
              </a:tabLst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  <a:t>Государственная программа "Развитие здравоохранения </a:t>
            </a:r>
            <a:b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  <a:t>Республики Калмыкия"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mbria Math" pitchFamily="18" charset="0"/>
              <a:ea typeface="Cambria Math" pitchFamily="18" charset="0"/>
              <a:cs typeface="+mj-cs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0" y="1142984"/>
          <a:ext cx="9144000" cy="11430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TextBox 6"/>
          <p:cNvSpPr txBox="1"/>
          <p:nvPr/>
        </p:nvSpPr>
        <p:spPr>
          <a:xfrm rot="16200000">
            <a:off x="-2067936" y="4318208"/>
            <a:ext cx="4535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</a:rPr>
              <a:t>Достижение целевых показателей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571868" y="2500306"/>
            <a:ext cx="5572132" cy="121444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71868" y="4000504"/>
            <a:ext cx="5572132" cy="128588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571868" y="5500678"/>
            <a:ext cx="5572132" cy="135732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3143240" y="2500306"/>
          <a:ext cx="6143668" cy="1428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15" name="Диаграмма 14"/>
          <p:cNvGraphicFramePr/>
          <p:nvPr/>
        </p:nvGraphicFramePr>
        <p:xfrm>
          <a:off x="3000364" y="4071942"/>
          <a:ext cx="6572296" cy="8889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16" name="Диаграмма 15"/>
          <p:cNvGraphicFramePr/>
          <p:nvPr/>
        </p:nvGraphicFramePr>
        <p:xfrm>
          <a:off x="2714612" y="5572140"/>
          <a:ext cx="7072362" cy="1428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17" name="Овал 16"/>
          <p:cNvSpPr/>
          <p:nvPr/>
        </p:nvSpPr>
        <p:spPr>
          <a:xfrm>
            <a:off x="3571868" y="2285992"/>
            <a:ext cx="1000132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/>
              <a:t>2018г.</a:t>
            </a:r>
            <a:endParaRPr lang="ru-RU" sz="1000" b="1" dirty="0"/>
          </a:p>
        </p:txBody>
      </p:sp>
      <p:sp>
        <p:nvSpPr>
          <p:cNvPr id="18" name="Овал 17"/>
          <p:cNvSpPr/>
          <p:nvPr/>
        </p:nvSpPr>
        <p:spPr>
          <a:xfrm>
            <a:off x="4643438" y="2285992"/>
            <a:ext cx="1000132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/>
              <a:t>2019 г.</a:t>
            </a:r>
            <a:endParaRPr lang="ru-RU" sz="1000" b="1" dirty="0"/>
          </a:p>
        </p:txBody>
      </p:sp>
      <p:sp>
        <p:nvSpPr>
          <p:cNvPr id="19" name="Овал 18"/>
          <p:cNvSpPr/>
          <p:nvPr/>
        </p:nvSpPr>
        <p:spPr>
          <a:xfrm>
            <a:off x="8072462" y="2285992"/>
            <a:ext cx="1071538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/>
              <a:t>2022 г.</a:t>
            </a:r>
            <a:endParaRPr lang="ru-RU" sz="1000" b="1" dirty="0"/>
          </a:p>
        </p:txBody>
      </p:sp>
      <p:sp>
        <p:nvSpPr>
          <p:cNvPr id="21" name="Овал 20"/>
          <p:cNvSpPr/>
          <p:nvPr/>
        </p:nvSpPr>
        <p:spPr>
          <a:xfrm>
            <a:off x="5786446" y="2285992"/>
            <a:ext cx="1000132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/>
              <a:t>2020 г.</a:t>
            </a:r>
            <a:endParaRPr lang="ru-RU" sz="1000" b="1" dirty="0"/>
          </a:p>
        </p:txBody>
      </p:sp>
      <p:sp>
        <p:nvSpPr>
          <p:cNvPr id="22" name="Овал 21"/>
          <p:cNvSpPr/>
          <p:nvPr/>
        </p:nvSpPr>
        <p:spPr>
          <a:xfrm>
            <a:off x="6929454" y="2285992"/>
            <a:ext cx="1000132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/>
              <a:t>2021 г.</a:t>
            </a:r>
            <a:endParaRPr lang="ru-RU" sz="1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:\OBMEN\UFP&amp;MBP\_Коля\den_so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1000108"/>
            <a:ext cx="2500298" cy="1000108"/>
          </a:xfrm>
          <a:prstGeom prst="rect">
            <a:avLst/>
          </a:prstGeom>
          <a:noFill/>
        </p:spPr>
      </p:pic>
      <p:sp>
        <p:nvSpPr>
          <p:cNvPr id="20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6715140" cy="623910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</a:t>
            </a:r>
            <a:b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«Социальная поддержка населения Республики Калмыкия»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00034" y="2357430"/>
          <a:ext cx="8643966" cy="4500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Схема 5"/>
          <p:cNvGraphicFramePr/>
          <p:nvPr/>
        </p:nvGraphicFramePr>
        <p:xfrm>
          <a:off x="0" y="1000108"/>
          <a:ext cx="9144000" cy="11430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TextBox 6"/>
          <p:cNvSpPr txBox="1"/>
          <p:nvPr/>
        </p:nvSpPr>
        <p:spPr>
          <a:xfrm rot="16200000">
            <a:off x="-2067936" y="4389953"/>
            <a:ext cx="4535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</a:rPr>
              <a:t>Достижение целевых показателей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571868" y="2357430"/>
            <a:ext cx="5572132" cy="135732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71868" y="3929066"/>
            <a:ext cx="5572132" cy="135732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571868" y="5500678"/>
            <a:ext cx="5572132" cy="135732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3643306" y="2143116"/>
            <a:ext cx="1000132" cy="428628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2018г.</a:t>
            </a:r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714876" y="2143116"/>
            <a:ext cx="1000132" cy="428628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2019 г.</a:t>
            </a:r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8001024" y="2143116"/>
            <a:ext cx="1000132" cy="428628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2022 г.</a:t>
            </a:r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14348" y="5572140"/>
            <a:ext cx="278608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i="1" dirty="0" smtClean="0"/>
              <a:t>Количество социально ориентированных некоммерческих организаций, получивших государственную поддержку, в процентах к предыдущему периоду</a:t>
            </a:r>
          </a:p>
          <a:p>
            <a:pPr algn="ctr"/>
            <a:endParaRPr lang="ru-RU" b="1" i="1" dirty="0"/>
          </a:p>
        </p:txBody>
      </p:sp>
      <p:graphicFrame>
        <p:nvGraphicFramePr>
          <p:cNvPr id="22" name="Диаграмма 21"/>
          <p:cNvGraphicFramePr/>
          <p:nvPr/>
        </p:nvGraphicFramePr>
        <p:xfrm>
          <a:off x="3428992" y="2357430"/>
          <a:ext cx="6215106" cy="16748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23" name="Диаграмма 22"/>
          <p:cNvGraphicFramePr/>
          <p:nvPr/>
        </p:nvGraphicFramePr>
        <p:xfrm>
          <a:off x="3500430" y="3929066"/>
          <a:ext cx="6072230" cy="1492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24" name="Диаграмма 23"/>
          <p:cNvGraphicFramePr/>
          <p:nvPr/>
        </p:nvGraphicFramePr>
        <p:xfrm>
          <a:off x="3428992" y="5500702"/>
          <a:ext cx="6000792" cy="11350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16" name="Овал 15"/>
          <p:cNvSpPr/>
          <p:nvPr/>
        </p:nvSpPr>
        <p:spPr>
          <a:xfrm>
            <a:off x="5786446" y="2143116"/>
            <a:ext cx="1000132" cy="428628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2020 г.</a:t>
            </a:r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6929454" y="2143116"/>
            <a:ext cx="1000132" cy="428628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2021 г</a:t>
            </a:r>
            <a:r>
              <a:rPr lang="ru-RU" sz="1100" b="1" dirty="0" smtClean="0">
                <a:solidFill>
                  <a:schemeClr val="tx1"/>
                </a:solidFill>
              </a:rPr>
              <a:t>.</a:t>
            </a:r>
            <a:endParaRPr lang="ru-RU" sz="1100" b="1" dirty="0">
              <a:solidFill>
                <a:schemeClr val="tx1"/>
              </a:solidFill>
            </a:endParaRPr>
          </a:p>
        </p:txBody>
      </p:sp>
      <p:pic>
        <p:nvPicPr>
          <p:cNvPr id="3075" name="Picture 3" descr="P:\OBMEN\UFP&amp;MBP\_Коля\den_so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702" y="0"/>
            <a:ext cx="2500299" cy="10001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Users\Demidenko-ev\Desktop\67\black-simple-line-page-break-transparent-background_orig.png.564313baa204b2450c8bede73c1c3028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14282" y="1285860"/>
            <a:ext cx="5286412" cy="357190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6215106" cy="71438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 Республики Калмыкия</a:t>
            </a:r>
            <a:b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«Доступная среда»</a:t>
            </a:r>
            <a:endParaRPr 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3" y="2857496"/>
          <a:ext cx="9001157" cy="29670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7718"/>
                <a:gridCol w="500066"/>
                <a:gridCol w="857256"/>
                <a:gridCol w="857256"/>
                <a:gridCol w="857256"/>
                <a:gridCol w="785818"/>
                <a:gridCol w="785787"/>
              </a:tblGrid>
              <a:tr h="3363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2018год (отчет)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(оценка)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 (прогноз)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2021 (прогноз)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 (прогноз)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897124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приоритетных объектов и услуг в приоритетных сферах жизнедеятельности инвалидов, нанесенных на Карту доступности Республики Калмыкия по результатам их паспортизации, среди всех приоритетных объектов и услуг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54,0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59,0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64,0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70,2</a:t>
                      </a:r>
                    </a:p>
                  </a:txBody>
                  <a:tcPr anchor="ctr"/>
                </a:tc>
              </a:tr>
              <a:tr h="73401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инвалидов, положительно оценивающих уровень доступности приоритетных объектов и услуг в приоритетных сферах жизнедеятельности, в общей численности инвалидов Республики Калмыкия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66,3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68,0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69,3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70,7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73,3</a:t>
                      </a:r>
                    </a:p>
                  </a:txBody>
                  <a:tcPr anchor="ctr"/>
                </a:tc>
              </a:tr>
              <a:tr h="850701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Доля приоритетных объектов доступных для инвалидов и других МГН в сфере культуры, в общем количестве приоритетных объектов в сфере культуры Республики Калмыкия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45,5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45,5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54,5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63,6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72,7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71538" y="1714488"/>
            <a:ext cx="70723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rgbClr val="1F88DF"/>
                </a:solidFill>
                <a:latin typeface="Times New Roman" pitchFamily="18" charset="0"/>
                <a:cs typeface="Times New Roman" pitchFamily="18" charset="0"/>
              </a:rPr>
              <a:t>Повышение уровня доступности приоритетных объектов и услуг в приоритетных сферах жизнедеятельности инвалидов и других маломобильных групп населения (людей, испытывающих затруднения при самостоятельном передвижении, получении услуг и необходимой информации) (далее - МГН) в Республике Калмыкия</a:t>
            </a:r>
          </a:p>
        </p:txBody>
      </p:sp>
      <p:pic>
        <p:nvPicPr>
          <p:cNvPr id="84995" name="Picture 3" descr="C:\Users\Demidenko-ev\Downloads\269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670" y="142852"/>
            <a:ext cx="2500330" cy="1235973"/>
          </a:xfrm>
          <a:prstGeom prst="rect">
            <a:avLst/>
          </a:prstGeom>
          <a:noFill/>
        </p:spPr>
      </p:pic>
      <p:pic>
        <p:nvPicPr>
          <p:cNvPr id="1026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1785926"/>
            <a:ext cx="833444" cy="8334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2844" y="2571744"/>
          <a:ext cx="8858311" cy="3237075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3143272"/>
                <a:gridCol w="1000132"/>
                <a:gridCol w="928694"/>
                <a:gridCol w="1000132"/>
                <a:gridCol w="928694"/>
                <a:gridCol w="928694"/>
                <a:gridCol w="928693"/>
              </a:tblGrid>
              <a:tr h="405523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3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(отчет)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(оценка)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 (прогноз)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2021 (прогноз)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2022 (прогноз)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45364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Уровень зарегистрированной безработицы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1,8*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93875">
                <a:tc>
                  <a:txBody>
                    <a:bodyPr/>
                    <a:lstStyle/>
                    <a:p>
                      <a:pPr algn="just"/>
                      <a:r>
                        <a:rPr lang="ru-RU" sz="13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Коэффициент напряженности на рынке труда (на конец периода)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чел/</a:t>
                      </a:r>
                    </a:p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вакансию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1,4*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</a:p>
                  </a:txBody>
                  <a:tcPr anchor="ctr"/>
                </a:tc>
              </a:tr>
              <a:tr h="608179">
                <a:tc>
                  <a:txBody>
                    <a:bodyPr/>
                    <a:lstStyle/>
                    <a:p>
                      <a:pPr algn="just"/>
                      <a:r>
                        <a:rPr lang="ru-RU" sz="13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трудоустроенных граждан в общей численности граждан, которые будут обращаться в службу занятости с целью поиска подходящей работы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53,2*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51,0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51,5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51,5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52,0</a:t>
                      </a:r>
                    </a:p>
                  </a:txBody>
                  <a:tcPr anchor="ctr"/>
                </a:tc>
              </a:tr>
              <a:tr h="394265">
                <a:tc>
                  <a:txBody>
                    <a:bodyPr/>
                    <a:lstStyle/>
                    <a:p>
                      <a:pPr algn="just"/>
                      <a:r>
                        <a:rPr lang="ru-RU" sz="13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руководителей и специалистов, прошедших обучение и проверку знаний требований охраны труда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чел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700*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700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700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700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700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6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736"/>
            <a:ext cx="833444" cy="83344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00100" y="1214422"/>
            <a:ext cx="764386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Обеспечение защиты граждан от безработицы, содействие в трудоустройстве и обеспечение реализации мероприятий государственной программы</a:t>
            </a:r>
          </a:p>
          <a:p>
            <a:r>
              <a:rPr lang="ru-RU" sz="1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 Улучшение условий и охраны труда и снижение уровня производственного травматизма и профессиональной заболеваемости в организациях, расположенных на территории Республики Калмыкия</a:t>
            </a:r>
          </a:p>
        </p:txBody>
      </p:sp>
      <p:pic>
        <p:nvPicPr>
          <p:cNvPr id="2051" name="Picture 3" descr="C:\Users\Demidenko-ev\Desktop\67\pomoshh_v_centre_zanjatost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5" y="0"/>
            <a:ext cx="1357322" cy="1089463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785918" y="0"/>
            <a:ext cx="7143800" cy="8572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</a:t>
            </a:r>
            <a:b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«Содействие занятости населения и улучшение условий, охраны труда в Республике Калмыкия»</a:t>
            </a:r>
            <a:endParaRPr 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282" y="6611779"/>
            <a:ext cx="32861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* Факт 2017 года согласно ГП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00034" y="2357430"/>
          <a:ext cx="8643966" cy="4500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хема 5"/>
          <p:cNvGraphicFramePr/>
          <p:nvPr/>
        </p:nvGraphicFramePr>
        <p:xfrm>
          <a:off x="0" y="1071546"/>
          <a:ext cx="9144000" cy="11430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7" name="TextBox 6"/>
          <p:cNvSpPr txBox="1"/>
          <p:nvPr/>
        </p:nvSpPr>
        <p:spPr>
          <a:xfrm rot="16200000">
            <a:off x="-2067936" y="4318208"/>
            <a:ext cx="4535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</a:rPr>
              <a:t>Достижение целевых показателей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571868" y="2500306"/>
            <a:ext cx="5572132" cy="121444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71868" y="3929066"/>
            <a:ext cx="5572132" cy="135732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571868" y="5500678"/>
            <a:ext cx="5572132" cy="135732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3571868" y="2214554"/>
            <a:ext cx="1000132" cy="42862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accent1">
                    <a:lumMod val="50000"/>
                  </a:schemeClr>
                </a:solidFill>
              </a:rPr>
              <a:t>2018 г.</a:t>
            </a:r>
            <a:endParaRPr lang="ru-RU" sz="1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5857884" y="2214554"/>
            <a:ext cx="1071570" cy="42862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accent1">
                    <a:lumMod val="50000"/>
                  </a:schemeClr>
                </a:solidFill>
              </a:rPr>
              <a:t>2020 г</a:t>
            </a: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endParaRPr lang="ru-RU" sz="1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8143900" y="2214554"/>
            <a:ext cx="1000100" cy="42862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accent1">
                    <a:lumMod val="50000"/>
                  </a:schemeClr>
                </a:solidFill>
              </a:rPr>
              <a:t>2022 г.</a:t>
            </a:r>
            <a:endParaRPr lang="ru-RU" sz="1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123728" y="116632"/>
            <a:ext cx="64087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Государственная программа "Развитие образования Республики Калмыкия"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42910" y="2571744"/>
            <a:ext cx="28575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i="1" dirty="0" smtClean="0"/>
              <a:t>Доля обучающихся в соответствии с требованиями федеральных государственных образовательных стандартов общего образования, от общего количества обучающихся</a:t>
            </a:r>
          </a:p>
          <a:p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571472" y="4000504"/>
            <a:ext cx="3000396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i="1" dirty="0" smtClean="0"/>
              <a:t>Доля детей школьного возраста, охваченных дополнительным образованием, от общего числа детей школьного возраста</a:t>
            </a:r>
            <a:endParaRPr lang="ru-RU" sz="1200" dirty="0"/>
          </a:p>
        </p:txBody>
      </p:sp>
      <p:sp>
        <p:nvSpPr>
          <p:cNvPr id="23" name="TextBox 22"/>
          <p:cNvSpPr txBox="1"/>
          <p:nvPr/>
        </p:nvSpPr>
        <p:spPr>
          <a:xfrm>
            <a:off x="571472" y="5500702"/>
            <a:ext cx="30003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i="1" dirty="0" smtClean="0"/>
              <a:t>Количество участников регионального чемпионата "Молодые профессионалы" (</a:t>
            </a:r>
            <a:r>
              <a:rPr lang="ru-RU" sz="1200" b="1" i="1" dirty="0" err="1" smtClean="0"/>
              <a:t>WorldSkills</a:t>
            </a:r>
            <a:r>
              <a:rPr lang="ru-RU" sz="1200" b="1" i="1" dirty="0" smtClean="0"/>
              <a:t> </a:t>
            </a:r>
            <a:r>
              <a:rPr lang="ru-RU" sz="1200" b="1" i="1" dirty="0" err="1" smtClean="0"/>
              <a:t>Russia</a:t>
            </a:r>
            <a:r>
              <a:rPr lang="ru-RU" sz="1200" b="1" i="1" dirty="0" smtClean="0"/>
              <a:t>)</a:t>
            </a:r>
            <a:endParaRPr lang="ru-RU" sz="1200" b="1" i="1" dirty="0"/>
          </a:p>
        </p:txBody>
      </p:sp>
      <p:graphicFrame>
        <p:nvGraphicFramePr>
          <p:cNvPr id="24" name="Диаграмма 23"/>
          <p:cNvGraphicFramePr/>
          <p:nvPr/>
        </p:nvGraphicFramePr>
        <p:xfrm>
          <a:off x="3500430" y="2571744"/>
          <a:ext cx="5857916" cy="10715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25" name="Диаграмма 24"/>
          <p:cNvGraphicFramePr/>
          <p:nvPr/>
        </p:nvGraphicFramePr>
        <p:xfrm>
          <a:off x="2571736" y="3714752"/>
          <a:ext cx="7572428" cy="1746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26" name="Диаграмма 25"/>
          <p:cNvGraphicFramePr/>
          <p:nvPr/>
        </p:nvGraphicFramePr>
        <p:xfrm>
          <a:off x="2571736" y="5468942"/>
          <a:ext cx="7572428" cy="13890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28" name="Овал 27"/>
          <p:cNvSpPr/>
          <p:nvPr/>
        </p:nvSpPr>
        <p:spPr>
          <a:xfrm>
            <a:off x="4714876" y="2214554"/>
            <a:ext cx="1000132" cy="42862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accent1">
                    <a:lumMod val="50000"/>
                  </a:schemeClr>
                </a:solidFill>
              </a:rPr>
              <a:t>2019 г.</a:t>
            </a:r>
            <a:endParaRPr lang="ru-RU" sz="1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7072330" y="2214554"/>
            <a:ext cx="1000132" cy="42862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accent1">
                    <a:lumMod val="50000"/>
                  </a:schemeClr>
                </a:solidFill>
              </a:rPr>
              <a:t>2021 г.</a:t>
            </a:r>
            <a:endParaRPr lang="ru-RU" sz="1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050" name="Picture 2" descr="P:\OBMEN\UFP&amp;MBP\_Коля\global_education_reading_400_clr-150x150.pn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14282" y="0"/>
            <a:ext cx="1428750" cy="12144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214414" y="1357298"/>
            <a:ext cx="6929486" cy="5715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 Республики Калмыкия</a:t>
            </a:r>
            <a:br>
              <a:rPr lang="ru-RU" sz="2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«Развитие культуры и туризма Республики Калмыкия»</a:t>
            </a:r>
            <a:endParaRPr lang="ru-RU" sz="20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3077" name="Picture 5" descr="C:\Users\Demidenko-ev\Desktop\67\igra-v-alchi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0"/>
            <a:ext cx="3714744" cy="1428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8" name="Picture 6" descr="C:\Users\Demidenko-ev\Desktop\67\5z7e-mfkq4w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4000495" cy="1428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14281" y="2928934"/>
          <a:ext cx="8929719" cy="329291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786214"/>
                <a:gridCol w="571504"/>
                <a:gridCol w="857256"/>
                <a:gridCol w="928694"/>
                <a:gridCol w="928694"/>
                <a:gridCol w="928694"/>
                <a:gridCol w="928663"/>
              </a:tblGrid>
              <a:tr h="545799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3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(отчет)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(оценка)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 (прогноз)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2021 (прогноз)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3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(прогноз)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626752">
                <a:tc>
                  <a:txBody>
                    <a:bodyPr/>
                    <a:lstStyle/>
                    <a:p>
                      <a:r>
                        <a:rPr kumimoji="0" lang="ru-RU" sz="13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Соотношение средней заработной платы работников учреждений культуры к средней заработной плате в Республике Калмыкия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80781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Количество турфирм, действующих на территории республики</a:t>
                      </a:r>
                      <a:endParaRPr lang="ru-RU" sz="13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anchor="ctr"/>
                </a:tc>
              </a:tr>
              <a:tr h="62675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Количество архивных документов принятых на государственное хранение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686882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680596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680596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682196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682996</a:t>
                      </a:r>
                    </a:p>
                  </a:txBody>
                  <a:tcPr anchor="ctr"/>
                </a:tc>
              </a:tr>
              <a:tr h="62675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Количество посещений организаций культуры по отношению к уровню 2017 года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101,6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102,5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104,9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107,5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110,0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082" name="Picture 10" descr="C:\Users\Demidenko-ev\Desktop\67\f16300515cfa327c1ac92c954c978235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0"/>
            <a:ext cx="1155168" cy="13573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2000240"/>
            <a:ext cx="833444" cy="785818"/>
          </a:xfrm>
          <a:prstGeom prst="rect">
            <a:avLst/>
          </a:prstGeom>
          <a:noFill/>
        </p:spPr>
      </p:pic>
      <p:sp>
        <p:nvSpPr>
          <p:cNvPr id="9" name="Скругленный прямоугольник 8"/>
          <p:cNvSpPr/>
          <p:nvPr/>
        </p:nvSpPr>
        <p:spPr>
          <a:xfrm>
            <a:off x="1214414" y="2000240"/>
            <a:ext cx="7929586" cy="817245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400" i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Формирование единого культурно-туристического пространства, создание благоприятных условий для развития культуры, искусства, архивного дела, туризма и сохранения историко-культурного наследия в Республике Калмыкия.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071670" y="142852"/>
            <a:ext cx="7072330" cy="7143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</a:t>
            </a:r>
            <a:b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«Развитие физической культуры, спорта и молодежной политики в Республике Калмыкия»</a:t>
            </a:r>
            <a:endParaRPr 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2844" y="2521719"/>
          <a:ext cx="8786877" cy="3836239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643338"/>
                <a:gridCol w="785818"/>
                <a:gridCol w="714380"/>
                <a:gridCol w="857256"/>
                <a:gridCol w="928694"/>
                <a:gridCol w="928694"/>
                <a:gridCol w="928697"/>
              </a:tblGrid>
              <a:tr h="41198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(отчет)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(оценка)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2021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2022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57677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Удельный вес населения, систематически занимающегося физической культурой и спортом, в общей численности населения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36,0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38,0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44,0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48,0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47188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Количество </a:t>
                      </a:r>
                      <a:r>
                        <a:rPr lang="ru-RU" sz="1200" dirty="0" err="1" smtClean="0"/>
                        <a:t>социоклубных</a:t>
                      </a:r>
                      <a:r>
                        <a:rPr lang="ru-RU" sz="1200" dirty="0" smtClean="0"/>
                        <a:t> учреждений по работе с молодежью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anchor="ctr"/>
                </a:tc>
              </a:tr>
              <a:tr h="63583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Численность граждан, вовлеченных в волонтерскую деятельность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человек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2100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2500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3000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4000</a:t>
                      </a:r>
                    </a:p>
                  </a:txBody>
                  <a:tcPr anchor="ctr"/>
                </a:tc>
              </a:tr>
              <a:tr h="60899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молодежи, принимающей участие в социально-экономической, общественно-политической жизни субъекта, в общей численности молодежи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25,0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35,0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820114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Доля граждан, выполнивших нормативы комплекса ГТО, в общей численности населения, принявшего участие в выполнении нормативов комплекса ГТО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42,0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45,0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46,0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1027" name="Picture 3" descr="C:\Users\Demidenko-ev\Desktop\67\111111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071545"/>
            <a:ext cx="632401" cy="632401"/>
          </a:xfrm>
          <a:prstGeom prst="rect">
            <a:avLst/>
          </a:prstGeom>
          <a:noFill/>
        </p:spPr>
      </p:pic>
      <p:pic>
        <p:nvPicPr>
          <p:cNvPr id="1028" name="Picture 4" descr="C:\Users\Demidenko-ev\Desktop\67\11111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7" y="1071546"/>
            <a:ext cx="674562" cy="632402"/>
          </a:xfrm>
          <a:prstGeom prst="rect">
            <a:avLst/>
          </a:prstGeom>
          <a:noFill/>
        </p:spPr>
      </p:pic>
      <p:pic>
        <p:nvPicPr>
          <p:cNvPr id="1029" name="Picture 5" descr="C:\Users\Demidenko-ev\Desktop\67\11111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14546" y="1071545"/>
            <a:ext cx="590241" cy="642942"/>
          </a:xfrm>
          <a:prstGeom prst="rect">
            <a:avLst/>
          </a:prstGeom>
          <a:noFill/>
        </p:spPr>
      </p:pic>
      <p:pic>
        <p:nvPicPr>
          <p:cNvPr id="1030" name="Picture 6" descr="C:\Users\Demidenko-ev\Desktop\67\1111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86117" y="1071546"/>
            <a:ext cx="642942" cy="642942"/>
          </a:xfrm>
          <a:prstGeom prst="rect">
            <a:avLst/>
          </a:prstGeom>
          <a:noFill/>
        </p:spPr>
      </p:pic>
      <p:pic>
        <p:nvPicPr>
          <p:cNvPr id="1031" name="Picture 7" descr="C:\Users\Demidenko-ev\Desktop\67\111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57687" y="1071546"/>
            <a:ext cx="653482" cy="653482"/>
          </a:xfrm>
          <a:prstGeom prst="rect">
            <a:avLst/>
          </a:prstGeom>
          <a:noFill/>
        </p:spPr>
      </p:pic>
      <p:pic>
        <p:nvPicPr>
          <p:cNvPr id="1032" name="Picture 8" descr="C:\Users\Demidenko-ev\Desktop\67\11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29256" y="1071545"/>
            <a:ext cx="590241" cy="621861"/>
          </a:xfrm>
          <a:prstGeom prst="rect">
            <a:avLst/>
          </a:prstGeom>
          <a:noFill/>
        </p:spPr>
      </p:pic>
      <p:pic>
        <p:nvPicPr>
          <p:cNvPr id="1033" name="Picture 9" descr="C:\Users\Demidenko-ev\Desktop\67\11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357950" y="1071545"/>
            <a:ext cx="642942" cy="642942"/>
          </a:xfrm>
          <a:prstGeom prst="rect">
            <a:avLst/>
          </a:prstGeom>
          <a:noFill/>
        </p:spPr>
      </p:pic>
      <p:pic>
        <p:nvPicPr>
          <p:cNvPr id="1034" name="Picture 10" descr="C:\Users\Demidenko-ev\Desktop\67\2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358082" y="1071546"/>
            <a:ext cx="642942" cy="632402"/>
          </a:xfrm>
          <a:prstGeom prst="rect">
            <a:avLst/>
          </a:prstGeom>
          <a:noFill/>
        </p:spPr>
      </p:pic>
      <p:pic>
        <p:nvPicPr>
          <p:cNvPr id="1035" name="Picture 11" descr="C:\Users\Demidenko-ev\Desktop\67\1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358214" y="1071545"/>
            <a:ext cx="590241" cy="621861"/>
          </a:xfrm>
          <a:prstGeom prst="rect">
            <a:avLst/>
          </a:prstGeom>
          <a:noFill/>
        </p:spPr>
      </p:pic>
      <p:pic>
        <p:nvPicPr>
          <p:cNvPr id="1036" name="Picture 12" descr="C:\Users\Demidenko-ev\Desktop\67\hello_html_me84117a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57158" y="142852"/>
            <a:ext cx="1714512" cy="825506"/>
          </a:xfrm>
          <a:prstGeom prst="rect">
            <a:avLst/>
          </a:prstGeom>
          <a:noFill/>
        </p:spPr>
      </p:pic>
      <p:pic>
        <p:nvPicPr>
          <p:cNvPr id="15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42844" y="1714488"/>
            <a:ext cx="833444" cy="785818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928662" y="1785926"/>
            <a:ext cx="821533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Создание условий, обеспечивающих возможность гражданам систематически заниматься физической культурой и спортом, повышение эффективности подготовки спортсменов в спорте высших достижений, а также создание условий для дальнейшего развития молодежной политики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Demidenko-ev\Desktop\67\black-simple-line-page-break-transparent-background_orig.png.564313baa204b2450c8bede73c1c3028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14348" y="1285860"/>
            <a:ext cx="7643834" cy="405193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2844" y="2571744"/>
          <a:ext cx="8786877" cy="35719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643338"/>
                <a:gridCol w="928694"/>
                <a:gridCol w="571504"/>
                <a:gridCol w="857256"/>
                <a:gridCol w="928694"/>
                <a:gridCol w="928694"/>
                <a:gridCol w="928697"/>
              </a:tblGrid>
              <a:tr h="945503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(отчет)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(оценка)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2021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945503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общей площади капитально отремонтированных многоквартирных домов в общей площади многоквартирных домов, построенных до 2018 года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2,2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7353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муниципальных образований имеющих паспорта готовности к отопительному периоду от общего количества муниципальных образований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anchor="ctr"/>
                </a:tc>
              </a:tr>
              <a:tr h="945503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предприятий тепло-, электроснабжения имеющих паспорта готовности к отопительному периоду от общего количества предприятий тепло-, электроснабжения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5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643050"/>
            <a:ext cx="833444" cy="78581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071538" y="1571612"/>
            <a:ext cx="807246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smtClean="0">
                <a:solidFill>
                  <a:srgbClr val="1F88DF"/>
                </a:solidFill>
                <a:latin typeface="Times New Roman" pitchFamily="18" charset="0"/>
                <a:cs typeface="Times New Roman" pitchFamily="18" charset="0"/>
              </a:rPr>
              <a:t>Повышение качества жилищно-коммунальных услуг на Государственной основе самоокупаемости, </a:t>
            </a:r>
            <a:r>
              <a:rPr lang="ru-RU" sz="1400" i="1" dirty="0" err="1" smtClean="0">
                <a:solidFill>
                  <a:srgbClr val="1F88DF"/>
                </a:solidFill>
                <a:latin typeface="Times New Roman" pitchFamily="18" charset="0"/>
                <a:cs typeface="Times New Roman" pitchFamily="18" charset="0"/>
              </a:rPr>
              <a:t>энергоэффективности</a:t>
            </a:r>
            <a:r>
              <a:rPr lang="ru-RU" sz="1400" i="1" dirty="0" smtClean="0">
                <a:solidFill>
                  <a:srgbClr val="1F88DF"/>
                </a:solidFill>
                <a:latin typeface="Times New Roman" pitchFamily="18" charset="0"/>
                <a:cs typeface="Times New Roman" pitchFamily="18" charset="0"/>
              </a:rPr>
              <a:t> и надежности программы функционирования систем жилищно-коммунального комплекса для удовлетворения потребностей населения в жилищно-коммунальных услугах в соответствии с установленными нормативами и стандартами.</a:t>
            </a:r>
          </a:p>
        </p:txBody>
      </p:sp>
      <p:pic>
        <p:nvPicPr>
          <p:cNvPr id="1026" name="Picture 2" descr="C:\Users\Demidenko-ev\Desktop\67\imag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1428728" cy="1302524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714448" y="142852"/>
            <a:ext cx="7429552" cy="10001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</a:t>
            </a:r>
            <a:b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«Повышение качества предоставления жилищно-коммунальных услуг, развитие инфраструктуры жилищно-коммунального комплекса Республики Калмыкия»</a:t>
            </a:r>
            <a:endParaRPr 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Схема 9"/>
          <p:cNvGraphicFramePr/>
          <p:nvPr/>
        </p:nvGraphicFramePr>
        <p:xfrm>
          <a:off x="0" y="1071546"/>
          <a:ext cx="9144000" cy="5786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C:\Users\Kokldanov-NA\Downloads\74418025.jp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335117" y="0"/>
            <a:ext cx="1329998" cy="102971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428992" y="142852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ГЛОССАРИЙ</a:t>
            </a:r>
            <a:endParaRPr lang="ru-RU" sz="28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P:\OBMEN\UFP&amp;MBP\_Коля\img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85918" cy="1122233"/>
          </a:xfrm>
          <a:prstGeom prst="rect">
            <a:avLst/>
          </a:prstGeom>
          <a:noFill/>
        </p:spPr>
      </p:pic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00034" y="2357430"/>
          <a:ext cx="8643966" cy="4500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1843062" y="142852"/>
            <a:ext cx="7300938" cy="928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algn="ctr">
              <a:spcBef>
                <a:spcPct val="0"/>
              </a:spcBef>
              <a:tabLst>
                <a:tab pos="4040188" algn="l"/>
              </a:tabLst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Государственная программа развития сельского хозяйства и регулирования рынков сельскохозяйственной продукции, сырья и продовольствия Республики Калмыкия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4040188" algn="l"/>
              </a:tabLst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0" y="1142984"/>
          <a:ext cx="9144000" cy="1071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TextBox 6"/>
          <p:cNvSpPr txBox="1"/>
          <p:nvPr/>
        </p:nvSpPr>
        <p:spPr>
          <a:xfrm rot="16200000">
            <a:off x="-1856981" y="4318208"/>
            <a:ext cx="41140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Достижение целевых показателей</a:t>
            </a: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571868" y="2500306"/>
            <a:ext cx="5572132" cy="121444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71868" y="4071942"/>
            <a:ext cx="5572132" cy="121444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571868" y="5500678"/>
            <a:ext cx="5572132" cy="135732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3643306" y="2285992"/>
            <a:ext cx="1000132" cy="42862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2018 г.</a:t>
            </a:r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714876" y="2285992"/>
            <a:ext cx="1000132" cy="42862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2019 г.</a:t>
            </a:r>
            <a:endParaRPr lang="ru-RU" sz="1000" b="1" dirty="0">
              <a:solidFill>
                <a:schemeClr val="tx1"/>
              </a:solidFill>
            </a:endParaRPr>
          </a:p>
        </p:txBody>
      </p:sp>
      <p:graphicFrame>
        <p:nvGraphicFramePr>
          <p:cNvPr id="20" name="Диаграмма 19"/>
          <p:cNvGraphicFramePr/>
          <p:nvPr/>
        </p:nvGraphicFramePr>
        <p:xfrm>
          <a:off x="3428992" y="2500306"/>
          <a:ext cx="6072230" cy="13890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21" name="Диаграмма 20"/>
          <p:cNvGraphicFramePr/>
          <p:nvPr/>
        </p:nvGraphicFramePr>
        <p:xfrm>
          <a:off x="3500430" y="3857628"/>
          <a:ext cx="6072230" cy="15319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22" name="Диаграмма 21"/>
          <p:cNvGraphicFramePr/>
          <p:nvPr/>
        </p:nvGraphicFramePr>
        <p:xfrm>
          <a:off x="3428992" y="5643578"/>
          <a:ext cx="6000792" cy="12144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15" name="Овал 14"/>
          <p:cNvSpPr/>
          <p:nvPr/>
        </p:nvSpPr>
        <p:spPr>
          <a:xfrm>
            <a:off x="5857884" y="2285992"/>
            <a:ext cx="1000132" cy="42862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2020 г.</a:t>
            </a:r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7000892" y="2285992"/>
            <a:ext cx="1000132" cy="42862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2021 г.</a:t>
            </a:r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8143900" y="2285992"/>
            <a:ext cx="1000100" cy="42862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2022 г.</a:t>
            </a:r>
            <a:endParaRPr lang="ru-RU" sz="1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Users\Demidenko-ev\Desktop\67\black-simple-line-page-break-transparent-background_orig.png.564313baa204b2450c8bede73c1c3028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928662" y="1071546"/>
            <a:ext cx="7786742" cy="405193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500298" y="142852"/>
            <a:ext cx="6357982" cy="8572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 Республики Калмыкия</a:t>
            </a:r>
            <a:b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«Развитие транспортного комплекса и дорожного хозяйства Республики Калмыкия»</a:t>
            </a:r>
            <a:endParaRPr 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2844" y="2428868"/>
          <a:ext cx="8786877" cy="3714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43338"/>
                <a:gridCol w="571504"/>
                <a:gridCol w="928694"/>
                <a:gridCol w="857256"/>
                <a:gridCol w="928694"/>
                <a:gridCol w="928694"/>
                <a:gridCol w="928697"/>
              </a:tblGrid>
              <a:tr h="59621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(отчет)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(оценка)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2021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2022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596216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отправленных пассажиров в год воздушным транспортом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ед.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14249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10780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10780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10780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10780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75966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Количество обработанных грузов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тонн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12,3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>
                          <a:latin typeface="Times New Roman" pitchFamily="18" charset="0"/>
                          <a:cs typeface="Times New Roman" pitchFamily="18" charset="0"/>
                        </a:rPr>
                        <a:t>125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>
                          <a:latin typeface="Times New Roman" pitchFamily="18" charset="0"/>
                          <a:cs typeface="Times New Roman" pitchFamily="18" charset="0"/>
                        </a:rPr>
                        <a:t>125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>
                          <a:latin typeface="Times New Roman" pitchFamily="18" charset="0"/>
                          <a:cs typeface="Times New Roman" pitchFamily="18" charset="0"/>
                        </a:rPr>
                        <a:t>125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125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131167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Общая протяженность сети автомобильных дорог общего пользования регионального (межмуниципального) и местного значения, соответствующих нормативным требованиям к транспортно-эксплуатационным показателям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км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1544,934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1648,764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1751,641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1912,736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2063,722</a:t>
                      </a:r>
                    </a:p>
                  </a:txBody>
                  <a:tcPr anchor="ctr"/>
                </a:tc>
              </a:tr>
              <a:tr h="8347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Доля автомобильных дорог регионального значения, соответствующих нормативным требованиям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38,6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41,2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43,8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47,8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51,6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6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500174"/>
            <a:ext cx="833444" cy="78581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357290" y="1428736"/>
            <a:ext cx="75724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smtClean="0">
                <a:solidFill>
                  <a:srgbClr val="1C3AD2"/>
                </a:solidFill>
                <a:latin typeface="Times New Roman" pitchFamily="18" charset="0"/>
                <a:cs typeface="Times New Roman" pitchFamily="18" charset="0"/>
              </a:rPr>
              <a:t>Повышение доступности услуг транспортного комплекса для населения, развитие и обеспечение эффективного функционирования региональной навигационной информационной системы, создание условий для приоритетного использования автотранспортными средствами компримированного природного газа в качестве моторного топлива</a:t>
            </a:r>
          </a:p>
        </p:txBody>
      </p:sp>
      <p:pic>
        <p:nvPicPr>
          <p:cNvPr id="2050" name="Picture 2" descr="C:\Users\Demidenko-ev\Desktop\67\transportnaya-bezopasnos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214546" cy="12120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Users\Demidenko-ev\Desktop\67\black-simple-line-page-break-transparent-background_orig.png.564313baa204b2450c8bede73c1c3028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85786" y="1214422"/>
            <a:ext cx="7786742" cy="405193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571736" y="142852"/>
            <a:ext cx="6572264" cy="1000132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 Республики Калмыкия</a:t>
            </a:r>
            <a:b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</a:t>
            </a: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Обеспечение доступным и комфортным жильем жителей Республики Калмыкия</a:t>
            </a: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»</a:t>
            </a:r>
            <a:endParaRPr lang="ru-RU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2844" y="2571744"/>
          <a:ext cx="8858312" cy="35719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143272"/>
                <a:gridCol w="785818"/>
                <a:gridCol w="928694"/>
                <a:gridCol w="1000132"/>
                <a:gridCol w="1000132"/>
                <a:gridCol w="1000130"/>
                <a:gridCol w="1000134"/>
              </a:tblGrid>
              <a:tr h="90790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(отчет)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(оценка)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 (прогноз)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 (прогноз)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 (прогноз)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878042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Годовой объем ввода жилья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кв.м.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105,0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112,0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114,0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116,0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9079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человек/семей, улучшивших жилищные условия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человек/семей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1840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1897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1949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359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355</a:t>
                      </a:r>
                    </a:p>
                  </a:txBody>
                  <a:tcPr anchor="ctr"/>
                </a:tc>
              </a:tr>
              <a:tr h="87804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Коэффициент доступности жилья для населения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лет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3,1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3,1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643042" y="1643050"/>
            <a:ext cx="6858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Развитие жилищного строительства, в том числе формирование рынка доступного жилья экономического класса (далее - </a:t>
            </a:r>
            <a:r>
              <a:rPr lang="ru-RU" sz="1400" i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экономкласса</a:t>
            </a:r>
            <a:r>
              <a:rPr lang="ru-RU" sz="14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), отвечающего требованиям </a:t>
            </a:r>
            <a:r>
              <a:rPr lang="ru-RU" sz="1400" i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энергоэффективности</a:t>
            </a:r>
            <a:r>
              <a:rPr lang="ru-RU" sz="14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400" i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экологичности</a:t>
            </a:r>
            <a:endParaRPr lang="ru-RU" sz="1400" i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714488"/>
            <a:ext cx="833444" cy="785818"/>
          </a:xfrm>
          <a:prstGeom prst="rect">
            <a:avLst/>
          </a:prstGeom>
          <a:noFill/>
        </p:spPr>
      </p:pic>
      <p:pic>
        <p:nvPicPr>
          <p:cNvPr id="3074" name="Picture 2" descr="C:\Users\Demidenko-ev\Desktop\67\Строительство-дома-—-iloveimg-resized-750x44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357454" cy="13830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214422"/>
            <a:ext cx="714380" cy="673558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00100" y="214290"/>
            <a:ext cx="6643734" cy="71438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 Республики Калмыкия</a:t>
            </a:r>
            <a:b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«Охрана окружающей среды»</a:t>
            </a:r>
            <a:endParaRPr lang="ru-RU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2844" y="1928802"/>
          <a:ext cx="8858313" cy="430953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571900"/>
                <a:gridCol w="571504"/>
                <a:gridCol w="1041947"/>
                <a:gridCol w="891012"/>
                <a:gridCol w="1024929"/>
                <a:gridCol w="899764"/>
                <a:gridCol w="857257"/>
              </a:tblGrid>
              <a:tr h="73744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(отчет)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(оценка)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2022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1048803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площади Республики Калмыкия, занятая особо охраняемыми природными территориями регионального значения, от общей площади территории Республики Калмыкия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5659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Лесистость территории Республики Калмыкия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%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73744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обработанных ТКО в общем объеме образовавшихся ТКО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99,68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99,68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>
                          <a:latin typeface="Times New Roman" pitchFamily="18" charset="0"/>
                          <a:cs typeface="Times New Roman" pitchFamily="18" charset="0"/>
                        </a:rPr>
                        <a:t>99,68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>
                          <a:latin typeface="Times New Roman" pitchFamily="18" charset="0"/>
                          <a:cs typeface="Times New Roman" pitchFamily="18" charset="0"/>
                        </a:rPr>
                        <a:t>99,68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99,68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10488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проведенных мероприятий по выявлению мест несанкционированного размещения отходов (организация "горячих линий", рейдов)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142976" y="1357298"/>
            <a:ext cx="72152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 smtClean="0">
                <a:solidFill>
                  <a:srgbClr val="249837"/>
                </a:solidFill>
                <a:latin typeface="Times New Roman" pitchFamily="18" charset="0"/>
                <a:cs typeface="Times New Roman" pitchFamily="18" charset="0"/>
              </a:rPr>
              <a:t>Повышение уровня экологической безопасности граждан и сохранение природных систем</a:t>
            </a:r>
          </a:p>
        </p:txBody>
      </p:sp>
      <p:pic>
        <p:nvPicPr>
          <p:cNvPr id="8" name="Picture 4" descr="C:\Users\Demidenko-ev\Desktop\67\black-simple-line-page-break-transparent-background_orig.png.564313baa204b2450c8bede73c1c3028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928662" y="1000108"/>
            <a:ext cx="7786742" cy="405193"/>
          </a:xfrm>
          <a:prstGeom prst="rect">
            <a:avLst/>
          </a:prstGeom>
          <a:noFill/>
        </p:spPr>
      </p:pic>
      <p:pic>
        <p:nvPicPr>
          <p:cNvPr id="4099" name="Picture 3" descr="C:\Users\Demidenko-ev\Desktop\67\1++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43868" y="0"/>
            <a:ext cx="1000132" cy="9842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Demidenko-ev\Desktop\67\black-simple-line-page-break-transparent-background_orig.png.564313baa204b2450c8bede73c1c3028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57224" y="1071546"/>
            <a:ext cx="7786742" cy="405193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285984" y="0"/>
            <a:ext cx="6572328" cy="9286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 Республики Калмыкия</a:t>
            </a:r>
            <a:b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«Экономическое развитие и улучшение инвестиционного климата в Республике Калмыкия»</a:t>
            </a:r>
            <a:endParaRPr lang="ru-RU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42844" y="2316021"/>
          <a:ext cx="8643998" cy="451104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571900"/>
                <a:gridCol w="504130"/>
                <a:gridCol w="983869"/>
                <a:gridCol w="843317"/>
                <a:gridCol w="913593"/>
                <a:gridCol w="913593"/>
                <a:gridCol w="913596"/>
              </a:tblGrid>
              <a:tr h="41968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(отчет)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(оценка)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2021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9241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Объем инвестиций в основной капитал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млн.руб.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10 447,7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11 910,0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12 870,0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13 551,0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14 435,0</a:t>
                      </a:r>
                    </a:p>
                  </a:txBody>
                  <a:tcPr anchor="ctr"/>
                </a:tc>
              </a:tr>
              <a:tr h="863305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Доля среднесписочной численности работников (без внешних совместителей), занятых у субъектов малого и среднего предпринимательства, в общей численности занятого населения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18,8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18,9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19,1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19,3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20,5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7063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Прирост среднесписочной численности работников (без внешних совместителей), занятых у субъектов малого и среднего предпринимательства, получивших государственную поддержку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>
                          <a:latin typeface="Times New Roman" pitchFamily="18" charset="0"/>
                          <a:cs typeface="Times New Roman" pitchFamily="18" charset="0"/>
                        </a:rPr>
                        <a:t>5,1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>
                          <a:latin typeface="Times New Roman" pitchFamily="18" charset="0"/>
                          <a:cs typeface="Times New Roman" pitchFamily="18" charset="0"/>
                        </a:rPr>
                        <a:t>5,1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>
                          <a:latin typeface="Times New Roman" pitchFamily="18" charset="0"/>
                          <a:cs typeface="Times New Roman" pitchFamily="18" charset="0"/>
                        </a:rPr>
                        <a:t>5,1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15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Годовой объем закупок товаров, работ, услуг, осуществляемых отдельными видами юридических лиц у субъектов малого и среднего предпринимательства, в совокупном стоимостном объеме договоров, заключенных по результатам закупок, в том числе: годовой стоимостной объем договоров, заключенных с субъектами малого и среднего предпринимательства по результатам закупок, участниками которых являются только субъекты малого и среднего предпринимательства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31,4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31,5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32,0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32,3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32,7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8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643050"/>
            <a:ext cx="714380" cy="67355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1500174"/>
            <a:ext cx="75724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12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Увеличение валового регионального продукта, основанного на модернизации экономики, улучшении инвестиционного и предпринимательского климата и благоприятных условиях для ведения бизнеса</a:t>
            </a:r>
          </a:p>
          <a:p>
            <a:pPr>
              <a:buFont typeface="Wingdings" pitchFamily="2" charset="2"/>
              <a:buChar char="ü"/>
            </a:pPr>
            <a:r>
              <a:rPr lang="ru-RU" sz="12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Формирование инновационной экономики и информационного общества, обеспечение подготовки кадров высокого профессионального уровня</a:t>
            </a:r>
          </a:p>
        </p:txBody>
      </p:sp>
      <p:pic>
        <p:nvPicPr>
          <p:cNvPr id="5125" name="Picture 5" descr="C:\Users\Demidenko-ev\Downloads\Fotoram.i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0"/>
            <a:ext cx="2071702" cy="12206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Demidenko-ev\Desktop\67\black-simple-line-page-break-transparent-background_orig.png.564313baa204b2450c8bede73c1c3028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57224" y="1071546"/>
            <a:ext cx="7786742" cy="405193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214546" y="142852"/>
            <a:ext cx="6357982" cy="8572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 Республики Калмыкия</a:t>
            </a:r>
            <a:b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«Управление государственными финансами Республики Калмыкия»</a:t>
            </a:r>
            <a:endParaRPr lang="ru-RU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2" y="2285992"/>
          <a:ext cx="8643998" cy="4071966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3357586"/>
                <a:gridCol w="785818"/>
                <a:gridCol w="916495"/>
                <a:gridCol w="843317"/>
                <a:gridCol w="913593"/>
                <a:gridCol w="913593"/>
                <a:gridCol w="913596"/>
              </a:tblGrid>
              <a:tr h="684445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(отчет)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2019год (оценка)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2021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2022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1518544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Соответствие надлежащему качеству управления региональными финансами в Республике Калмыкия (не менее II степени) согласно проводимой Министерством финансов РФ оценке качества управления региональными финансами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степень качества (I, II = 1; III = 0)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584055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 расходов республиканского бюджета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≥90,0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≥90,0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≥90,0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≥90,0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≥90,0</a:t>
                      </a:r>
                    </a:p>
                  </a:txBody>
                  <a:tcPr anchor="ctr"/>
                </a:tc>
              </a:tr>
              <a:tr h="12849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Отношение объема государственного долга Республики Калмыкия к общему объему доходов республиканского бюджета без учета объема безвозмездных поступлений в отчетном году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75,0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72,0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66,0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57,0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49,0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5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428736"/>
            <a:ext cx="714380" cy="67355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142976" y="1428736"/>
            <a:ext cx="700092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Обеспечение долгосрочной сбалансированности и устойчивости республиканского бюджета и местных бюджетов, повышение качества управления общественными финансами</a:t>
            </a:r>
          </a:p>
        </p:txBody>
      </p:sp>
      <p:pic>
        <p:nvPicPr>
          <p:cNvPr id="1026" name="Picture 2" descr="C:\Users\Demidenko-ev\Desktop\67\financ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142852"/>
            <a:ext cx="1643074" cy="10269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Demidenko-ev\Desktop\67\black-simple-line-page-break-transparent-background_orig.png.564313baa204b2450c8bede73c1c3028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85786" y="1142984"/>
            <a:ext cx="8094662" cy="500066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000232" y="0"/>
            <a:ext cx="6357982" cy="1142984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 Республики Калмыкия</a:t>
            </a:r>
            <a:b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«Управление республиканским имуществом и земельными ресурсам»</a:t>
            </a:r>
            <a:endParaRPr lang="ru-RU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2050" name="Picture 2" descr="C:\Users\Demidenko-ev\Desktop\67\image24882679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0"/>
            <a:ext cx="1785949" cy="1339461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14282" y="2143116"/>
          <a:ext cx="8643998" cy="4102656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3643338"/>
                <a:gridCol w="500066"/>
                <a:gridCol w="916495"/>
                <a:gridCol w="843317"/>
                <a:gridCol w="913593"/>
                <a:gridCol w="913593"/>
                <a:gridCol w="913596"/>
              </a:tblGrid>
              <a:tr h="45005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(отчет)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(оценка)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2021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2022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900112">
                <a:tc>
                  <a:txBody>
                    <a:bodyPr/>
                    <a:lstStyle/>
                    <a:p>
                      <a:pPr algn="just"/>
                      <a:r>
                        <a:rPr lang="ru-RU" sz="9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Удельный вес внесенных изменений в Реестр государственного имущества Республики Калмыкия от общего количества изменений, необходимых для внесения в реестр в соответствии с представленными обновленными картами учета имущества и перечнями средств ежегодно (уровень актуализации учета государственного имущества Республики Калмыкия)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765096">
                <a:tc>
                  <a:txBody>
                    <a:bodyPr/>
                    <a:lstStyle/>
                    <a:p>
                      <a:pPr algn="just"/>
                      <a:r>
                        <a:rPr lang="ru-RU" sz="9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Удельный вес объектов недвижимого имущества, предоставленных в аренду, безвозмездное пользование, закрепленных в оперативное управление и хозяйственное ведение, к общему количеству объектов недвижимого имущества, внесенных в Реестр государственного имущества Республики Калмыкия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1170146">
                <a:tc>
                  <a:txBody>
                    <a:bodyPr/>
                    <a:lstStyle/>
                    <a:p>
                      <a:pPr algn="just"/>
                      <a:r>
                        <a:rPr lang="ru-RU" sz="9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Удельный вес земель промышленности, энергетики, транспорта, связи, радиовещания, телевидения, информатики, земель для обеспечения космической деятельности, земель обороны и иного специального назначения; земель особо охраняемых территорий, земель водного и лесного фонда, земель населенных пунктов, земель сельскохозяйственного назначения, по которым проведена государственная кадастровая оценка, по отношению к земельным участкам, учтенным в кадастре недвижимости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765096">
                <a:tc>
                  <a:txBody>
                    <a:bodyPr/>
                    <a:lstStyle/>
                    <a:p>
                      <a:pPr algn="just"/>
                      <a:r>
                        <a:rPr lang="ru-RU" sz="900" dirty="0" smtClean="0"/>
                        <a:t>Удельный вес устраненных нарушений, выявленных в процессе проверок целевого использования средств республиканского бюджета, к общему количеству </a:t>
                      </a:r>
                      <a:r>
                        <a:rPr lang="ru-RU" sz="900" dirty="0" err="1" smtClean="0"/>
                        <a:t>нарушени</a:t>
                      </a:r>
                      <a:endParaRPr lang="ru-RU" sz="9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6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1428736"/>
            <a:ext cx="714380" cy="67355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214414" y="1571612"/>
            <a:ext cx="73581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smtClean="0">
                <a:solidFill>
                  <a:srgbClr val="3A0C4C"/>
                </a:solidFill>
                <a:latin typeface="Times New Roman" pitchFamily="18" charset="0"/>
                <a:cs typeface="Times New Roman" pitchFamily="18" charset="0"/>
              </a:rPr>
              <a:t>Создание условий для повышения эффективности и прозрачности управления и распоряжения республиканским имуществом и земельными ресурсами Республики Калмыкия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Users\Demidenko-ev\Desktop\67\black-simple-line-page-break-transparent-background_orig.png.564313baa204b2450c8bede73c1c3028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14348" y="1142984"/>
            <a:ext cx="8001056" cy="494283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143108" y="142852"/>
            <a:ext cx="6357982" cy="1000132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Республики Калмыкия</a:t>
            </a:r>
            <a:b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«Информационное общество Республики Калмыкия»</a:t>
            </a:r>
            <a:endParaRPr lang="ru-RU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3074" name="Picture 2" descr="C:\Users\Demidenko-ev\Desktop\67\63229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0"/>
            <a:ext cx="1643042" cy="1232282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57158" y="2571744"/>
          <a:ext cx="8358245" cy="357190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3522898"/>
                <a:gridCol w="483535"/>
                <a:gridCol w="851351"/>
                <a:gridCol w="850285"/>
                <a:gridCol w="883391"/>
                <a:gridCol w="883391"/>
                <a:gridCol w="883394"/>
              </a:tblGrid>
              <a:tr h="595317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(отчет)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(оценка)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2021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2022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1071570">
                <a:tc>
                  <a:txBody>
                    <a:bodyPr/>
                    <a:lstStyle/>
                    <a:p>
                      <a:pPr algn="just"/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граждан, использующих механизм получения государственных и муниципальных услуг в электронной форме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>
                          <a:latin typeface="Times New Roman" pitchFamily="18" charset="0"/>
                          <a:cs typeface="Times New Roman" pitchFamily="18" charset="0"/>
                        </a:rPr>
                        <a:t>70,0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>
                          <a:latin typeface="Times New Roman" pitchFamily="18" charset="0"/>
                          <a:cs typeface="Times New Roman" pitchFamily="18" charset="0"/>
                        </a:rPr>
                        <a:t>70,0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>
                          <a:latin typeface="Times New Roman" pitchFamily="18" charset="0"/>
                          <a:cs typeface="Times New Roman" pitchFamily="18" charset="0"/>
                        </a:rPr>
                        <a:t>70,0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833443">
                <a:tc>
                  <a:txBody>
                    <a:bodyPr/>
                    <a:lstStyle/>
                    <a:p>
                      <a:pPr algn="just"/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Уровень удовлетворенности граждан качеством предоставления государственных и муниципальных услуг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107157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государственных гражданских служащих Министерства цифрового развития Республики Калмыкия, прошедших повышение квалификации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6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1714488"/>
            <a:ext cx="714380" cy="67355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214414" y="1714488"/>
            <a:ext cx="77153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smtClean="0">
                <a:solidFill>
                  <a:srgbClr val="1F88DF"/>
                </a:solidFill>
                <a:latin typeface="Times New Roman" pitchFamily="18" charset="0"/>
                <a:cs typeface="Times New Roman" pitchFamily="18" charset="0"/>
              </a:rPr>
              <a:t>Обеспечение доступа граждан к информационным ресурсам, повышение качества предоставления государственных и муниципальных услуг и исполнения государственных функций в Республике Калмыкия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071670" y="142852"/>
            <a:ext cx="6072230" cy="7143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</a:t>
            </a:r>
            <a:b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«Противодействие коррупции в Республике Калмыкия в 2017 – 2021 годах»</a:t>
            </a:r>
            <a:endParaRPr lang="ru-RU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4098" name="Picture 2" descr="C:\Users\Demidenko-ev\Desktop\67\korrupsi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0"/>
            <a:ext cx="1720579" cy="1000132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14282" y="2546483"/>
          <a:ext cx="8643998" cy="3625717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302990"/>
                <a:gridCol w="773040"/>
                <a:gridCol w="983869"/>
                <a:gridCol w="843317"/>
                <a:gridCol w="913593"/>
                <a:gridCol w="913593"/>
                <a:gridCol w="913596"/>
              </a:tblGrid>
              <a:tr h="577717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1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(отчет)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(оценка)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 (прогноз)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2021 (прогноз)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2022 (прогноз)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81447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проектов нормативных правовых актов, подготовленных органами исполнительной власти Республики Калмыкия, по которым проведены </a:t>
                      </a:r>
                      <a:r>
                        <a:rPr lang="ru-RU" sz="11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антикоррупционные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 экспертизы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33827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граждан, от общего числа опрошенных в ходе социологических исследований, одобряющих </a:t>
                      </a:r>
                      <a:r>
                        <a:rPr lang="ru-RU" sz="11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антикоррупционную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 деятельность органов государственной власти Республики Калмыкия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76,0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78,0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78,0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проведенных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ежегодных республиканских конкурсов среди населения по </a:t>
                      </a:r>
                      <a:r>
                        <a:rPr lang="ru-RU" sz="11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антикоррупционной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 тематике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anchor="ctr"/>
                </a:tc>
              </a:tr>
              <a:tr h="234789">
                <a:tc>
                  <a:txBody>
                    <a:bodyPr/>
                    <a:lstStyle/>
                    <a:p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граждан, от общего числа опрошенных в ходе мониторинга общественного мнения, удовлетворенных информационной открытостью деятельности органов исполнительной власти Республики Калмыкия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6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714488"/>
            <a:ext cx="714380" cy="67355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928630" y="1357298"/>
            <a:ext cx="82153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12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Снижение уровня коррупции, ее влияния на эффективность деятельности органов исполнительной власти Республики Калмыкия и повседневную жизнь граждан;</a:t>
            </a:r>
          </a:p>
          <a:p>
            <a:pPr>
              <a:buFont typeface="Wingdings" pitchFamily="2" charset="2"/>
              <a:buChar char="ü"/>
            </a:pPr>
            <a:r>
              <a:rPr lang="ru-RU" sz="12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Создание условий для устранения причин, порождающих коррупцию в органах исполнительной власти Республики Калмыкия;</a:t>
            </a:r>
          </a:p>
          <a:p>
            <a:pPr>
              <a:buFont typeface="Wingdings" pitchFamily="2" charset="2"/>
              <a:buChar char="ü"/>
            </a:pPr>
            <a:r>
              <a:rPr lang="ru-RU" sz="12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Обеспечение защиты прав и законных интересов граждан от угроз, связанных с коррупцией;</a:t>
            </a:r>
          </a:p>
          <a:p>
            <a:pPr>
              <a:buFont typeface="Wingdings" pitchFamily="2" charset="2"/>
              <a:buChar char="ü"/>
            </a:pPr>
            <a:r>
              <a:rPr lang="ru-RU" sz="12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Создание эффективной системы противодействия коррупции</a:t>
            </a:r>
          </a:p>
        </p:txBody>
      </p:sp>
      <p:pic>
        <p:nvPicPr>
          <p:cNvPr id="8" name="Picture 4" descr="C:\Users\Demidenko-ev\Desktop\67\black-simple-line-page-break-transparent-background_orig.png.564313baa204b2450c8bede73c1c3028.png"/>
          <p:cNvPicPr>
            <a:picLocks noChangeAspect="1" noChangeArrowheads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14348" y="928670"/>
            <a:ext cx="8001056" cy="4942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Demidenko-ev\Desktop\67\black-simple-line-page-break-transparent-background_orig.png.564313baa204b2450c8bede73c1c3028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00034" y="1000108"/>
            <a:ext cx="8001056" cy="494283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428728" y="142852"/>
            <a:ext cx="7429552" cy="8572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 Республики Калмыкия</a:t>
            </a:r>
            <a:b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«Формирование комфортной городской среды на территории Республики Калмыкия »</a:t>
            </a:r>
            <a:endParaRPr lang="ru-RU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5122" name="Picture 2" descr="C:\Users\Demidenko-ev\Desktop\67\mm-energy-commodity-defaul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0"/>
            <a:ext cx="1411263" cy="1208306"/>
          </a:xfrm>
          <a:prstGeom prst="rect">
            <a:avLst/>
          </a:prstGeom>
          <a:noFill/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85720" y="2214554"/>
          <a:ext cx="8643998" cy="3031357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3302990"/>
                <a:gridCol w="773040"/>
                <a:gridCol w="983869"/>
                <a:gridCol w="843317"/>
                <a:gridCol w="913593"/>
                <a:gridCol w="913593"/>
                <a:gridCol w="913596"/>
              </a:tblGrid>
              <a:tr h="577717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1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(отчет)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(оценка)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 (прогноз)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2021 (прогноз)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(прогноз)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75000"/>
                        <a:alpha val="90000"/>
                      </a:schemeClr>
                    </a:solidFill>
                  </a:tcPr>
                </a:tc>
              </a:tr>
              <a:tr h="281447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городов с благоприятной средой от общего количества городов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25,0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30,0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40,0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45,0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</a:tr>
              <a:tr h="233827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граждан, принявших участие в решении вопросов развития городской среды от общего количества граждан в возрасте от 14 лет, проживающих в городах, на территории которых реализуются проекты по созданию комфортной городской среды	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6,0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9,0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12,0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15,0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20,0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благоустроенных общественных пространств, включенных в государственные (муниципальные ) программы формирования современной городской среды, в том числе в городах Республики Калмыкия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18,0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25,0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36,0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45,0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7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1500174"/>
            <a:ext cx="714380" cy="67355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142976" y="1714488"/>
            <a:ext cx="80010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 smtClean="0">
                <a:solidFill>
                  <a:srgbClr val="249837"/>
                </a:solidFill>
                <a:latin typeface="Times New Roman" pitchFamily="18" charset="0"/>
                <a:cs typeface="Times New Roman" pitchFamily="18" charset="0"/>
              </a:rPr>
              <a:t>Повышение качества и комфорта городской среды на территории Республики Калмыкия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Схема 9"/>
          <p:cNvGraphicFramePr/>
          <p:nvPr/>
        </p:nvGraphicFramePr>
        <p:xfrm>
          <a:off x="0" y="1071546"/>
          <a:ext cx="9144000" cy="5786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C:\Users\Kokldanov-NA\Downloads\74418025.jp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335116" y="0"/>
            <a:ext cx="1329998" cy="102971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428992" y="142852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ГЛОССАРИЙ</a:t>
            </a:r>
            <a:endParaRPr lang="ru-RU" sz="28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"/>
          <p:cNvSpPr>
            <a:spLocks noChangeArrowheads="1"/>
          </p:cNvSpPr>
          <p:nvPr/>
        </p:nvSpPr>
        <p:spPr bwMode="gray">
          <a:xfrm>
            <a:off x="1857356" y="357166"/>
            <a:ext cx="5486400" cy="762000"/>
          </a:xfrm>
          <a:prstGeom prst="roundRect">
            <a:avLst>
              <a:gd name="adj" fmla="val 28750"/>
            </a:avLst>
          </a:prstGeom>
          <a:gradFill rotWithShape="1">
            <a:gsLst>
              <a:gs pos="0">
                <a:srgbClr val="5CB1FE">
                  <a:gamma/>
                  <a:tint val="75686"/>
                  <a:invGamma/>
                </a:srgbClr>
              </a:gs>
              <a:gs pos="50000">
                <a:srgbClr val="5CB1FE"/>
              </a:gs>
              <a:gs pos="100000">
                <a:srgbClr val="5CB1FE">
                  <a:gamma/>
                  <a:tint val="75686"/>
                  <a:invGamma/>
                </a:srgbClr>
              </a:gs>
            </a:gsLst>
            <a:lin ang="18900000" scaled="1"/>
          </a:gradFill>
          <a:ln w="9525">
            <a:noFill/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303200" prstMaterial="legacyMatte">
            <a:bevelT w="13500" h="13500" prst="angle"/>
            <a:bevelB w="13500" h="13500" prst="angle"/>
            <a:extrusionClr>
              <a:srgbClr val="5CB1FE"/>
            </a:extrusionClr>
          </a:sp3d>
        </p:spPr>
        <p:txBody>
          <a:bodyPr wrap="none" anchor="ctr">
            <a:flatTx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Национальные проекты</a:t>
            </a: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gray">
          <a:xfrm>
            <a:off x="0" y="1849422"/>
            <a:ext cx="1957388" cy="2365395"/>
          </a:xfrm>
          <a:prstGeom prst="roundRect">
            <a:avLst>
              <a:gd name="adj" fmla="val 4690"/>
            </a:avLst>
          </a:prstGeom>
          <a:gradFill rotWithShape="1">
            <a:gsLst>
              <a:gs pos="0">
                <a:srgbClr val="FF6161"/>
              </a:gs>
              <a:gs pos="50000">
                <a:srgbClr val="FF6161">
                  <a:gamma/>
                  <a:tint val="69804"/>
                  <a:invGamma/>
                </a:srgbClr>
              </a:gs>
              <a:gs pos="100000">
                <a:srgbClr val="FF6161"/>
              </a:gs>
            </a:gsLst>
            <a:lin ang="2700000" scaled="1"/>
          </a:gra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6161"/>
            </a:extrusionClr>
          </a:sp3d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9" name="AutoShape 10"/>
          <p:cNvSpPr>
            <a:spLocks noChangeArrowheads="1"/>
          </p:cNvSpPr>
          <p:nvPr/>
        </p:nvSpPr>
        <p:spPr bwMode="gray">
          <a:xfrm>
            <a:off x="76200" y="1357298"/>
            <a:ext cx="2079625" cy="3873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6161"/>
              </a:gs>
              <a:gs pos="100000">
                <a:srgbClr val="FF6161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Здравоохранение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0" name="AutoShape 11"/>
          <p:cNvSpPr>
            <a:spLocks noChangeArrowheads="1"/>
          </p:cNvSpPr>
          <p:nvPr/>
        </p:nvSpPr>
        <p:spPr bwMode="gray">
          <a:xfrm>
            <a:off x="2209285" y="1857013"/>
            <a:ext cx="2005013" cy="2143491"/>
          </a:xfrm>
          <a:prstGeom prst="roundRect">
            <a:avLst>
              <a:gd name="adj" fmla="val 4690"/>
            </a:avLst>
          </a:prstGeom>
          <a:gradFill rotWithShape="1">
            <a:gsLst>
              <a:gs pos="0">
                <a:srgbClr val="FFC319"/>
              </a:gs>
              <a:gs pos="50000">
                <a:srgbClr val="FFC319">
                  <a:gamma/>
                  <a:tint val="69804"/>
                  <a:invGamma/>
                </a:srgbClr>
              </a:gs>
              <a:gs pos="100000">
                <a:srgbClr val="FFC319"/>
              </a:gs>
            </a:gsLst>
            <a:lin ang="2700000" scaled="1"/>
          </a:gra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C319"/>
            </a:extrusionClr>
          </a:sp3d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11" name="AutoShape 15"/>
          <p:cNvSpPr>
            <a:spLocks noChangeArrowheads="1"/>
          </p:cNvSpPr>
          <p:nvPr/>
        </p:nvSpPr>
        <p:spPr bwMode="gray">
          <a:xfrm>
            <a:off x="2219340" y="1357298"/>
            <a:ext cx="2128837" cy="3873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C319"/>
              </a:gs>
              <a:gs pos="100000">
                <a:srgbClr val="FFC319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Образование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2" name="AutoShape 17"/>
          <p:cNvSpPr>
            <a:spLocks noChangeArrowheads="1"/>
          </p:cNvSpPr>
          <p:nvPr/>
        </p:nvSpPr>
        <p:spPr bwMode="gray">
          <a:xfrm>
            <a:off x="4492656" y="1849423"/>
            <a:ext cx="1957388" cy="1508139"/>
          </a:xfrm>
          <a:prstGeom prst="roundRect">
            <a:avLst>
              <a:gd name="adj" fmla="val 4690"/>
            </a:avLst>
          </a:prstGeom>
          <a:gradFill rotWithShape="1">
            <a:gsLst>
              <a:gs pos="0">
                <a:srgbClr val="A8D02A"/>
              </a:gs>
              <a:gs pos="50000">
                <a:srgbClr val="A8D02A">
                  <a:gamma/>
                  <a:tint val="69804"/>
                  <a:invGamma/>
                </a:srgbClr>
              </a:gs>
              <a:gs pos="100000">
                <a:srgbClr val="A8D02A"/>
              </a:gs>
            </a:gsLst>
            <a:lin ang="2700000" scaled="1"/>
          </a:gra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A8D02A"/>
            </a:extrusionClr>
          </a:sp3d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宋体" pitchFamily="2" charset="-122"/>
            </a:endParaRPr>
          </a:p>
        </p:txBody>
      </p:sp>
      <p:sp>
        <p:nvSpPr>
          <p:cNvPr id="13" name="AutoShape 19"/>
          <p:cNvSpPr>
            <a:spLocks noChangeArrowheads="1"/>
          </p:cNvSpPr>
          <p:nvPr/>
        </p:nvSpPr>
        <p:spPr bwMode="gray">
          <a:xfrm>
            <a:off x="4576794" y="1357298"/>
            <a:ext cx="2079625" cy="3873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A8D02A"/>
              </a:gs>
              <a:gs pos="100000">
                <a:srgbClr val="A8D02A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宋体" pitchFamily="2" charset="-122"/>
              </a:rPr>
              <a:t>Демография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宋体" pitchFamily="2" charset="-122"/>
            </a:endParaRPr>
          </a:p>
        </p:txBody>
      </p:sp>
      <p:sp>
        <p:nvSpPr>
          <p:cNvPr id="14" name="AutoShape 11"/>
          <p:cNvSpPr>
            <a:spLocks noChangeArrowheads="1"/>
          </p:cNvSpPr>
          <p:nvPr/>
        </p:nvSpPr>
        <p:spPr bwMode="gray">
          <a:xfrm>
            <a:off x="6781784" y="1785926"/>
            <a:ext cx="2005013" cy="642942"/>
          </a:xfrm>
          <a:prstGeom prst="roundRect">
            <a:avLst>
              <a:gd name="adj" fmla="val 4690"/>
            </a:avLst>
          </a:prstGeom>
          <a:gradFill rotWithShape="1">
            <a:gsLst>
              <a:gs pos="0">
                <a:srgbClr val="FFC319"/>
              </a:gs>
              <a:gs pos="50000">
                <a:srgbClr val="FFC319">
                  <a:gamma/>
                  <a:tint val="69804"/>
                  <a:invGamma/>
                </a:srgbClr>
              </a:gs>
              <a:gs pos="100000">
                <a:srgbClr val="FFC319"/>
              </a:gs>
            </a:gsLst>
            <a:lin ang="2700000" scaled="1"/>
          </a:gra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C319"/>
            </a:extrusionClr>
          </a:sp3d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15" name="AutoShape 15"/>
          <p:cNvSpPr>
            <a:spLocks noChangeArrowheads="1"/>
          </p:cNvSpPr>
          <p:nvPr/>
        </p:nvSpPr>
        <p:spPr bwMode="gray">
          <a:xfrm>
            <a:off x="6858016" y="1357298"/>
            <a:ext cx="2128837" cy="3873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C319"/>
              </a:gs>
              <a:gs pos="100000">
                <a:srgbClr val="FFC319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宋体" pitchFamily="2" charset="-122"/>
              </a:rPr>
              <a:t>Культура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宋体" pitchFamily="2" charset="-122"/>
            </a:endParaRPr>
          </a:p>
        </p:txBody>
      </p:sp>
      <p:sp>
        <p:nvSpPr>
          <p:cNvPr id="16" name="AutoShape 9"/>
          <p:cNvSpPr>
            <a:spLocks noChangeArrowheads="1"/>
          </p:cNvSpPr>
          <p:nvPr/>
        </p:nvSpPr>
        <p:spPr bwMode="gray">
          <a:xfrm>
            <a:off x="0" y="4929198"/>
            <a:ext cx="1957388" cy="642942"/>
          </a:xfrm>
          <a:prstGeom prst="roundRect">
            <a:avLst>
              <a:gd name="adj" fmla="val 4690"/>
            </a:avLst>
          </a:prstGeom>
          <a:gradFill rotWithShape="1">
            <a:gsLst>
              <a:gs pos="0">
                <a:srgbClr val="FF6161"/>
              </a:gs>
              <a:gs pos="50000">
                <a:srgbClr val="FF6161">
                  <a:gamma/>
                  <a:tint val="69804"/>
                  <a:invGamma/>
                </a:srgbClr>
              </a:gs>
              <a:gs pos="100000">
                <a:srgbClr val="FF6161"/>
              </a:gs>
            </a:gsLst>
            <a:lin ang="2700000" scaled="1"/>
          </a:gra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6161"/>
            </a:extrusionClr>
          </a:sp3d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17" name="AutoShape 10"/>
          <p:cNvSpPr>
            <a:spLocks noChangeArrowheads="1"/>
          </p:cNvSpPr>
          <p:nvPr/>
        </p:nvSpPr>
        <p:spPr bwMode="gray">
          <a:xfrm>
            <a:off x="0" y="4500570"/>
            <a:ext cx="2079625" cy="3873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6161"/>
              </a:gs>
              <a:gs pos="100000">
                <a:srgbClr val="FF6161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宋体" pitchFamily="2" charset="-122"/>
              </a:rPr>
              <a:t>Экология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宋体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0" y="1857365"/>
            <a:ext cx="192879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Развитие </a:t>
            </a:r>
            <a:r>
              <a:rPr lang="ru-RU" sz="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системы оказания первичной медико-санитарной </a:t>
            </a:r>
            <a:r>
              <a:rPr lang="ru-RU" sz="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помощи</a:t>
            </a:r>
          </a:p>
          <a:p>
            <a:pPr>
              <a:buFont typeface="Wingdings" pitchFamily="2" charset="2"/>
              <a:buChar char="v"/>
            </a:pPr>
            <a:r>
              <a:rPr lang="ru-RU" sz="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Борьба </a:t>
            </a:r>
            <a:r>
              <a:rPr lang="ru-RU" sz="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9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сердечно-сосудистыми</a:t>
            </a:r>
            <a:r>
              <a:rPr lang="ru-RU" sz="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заболеваниями</a:t>
            </a:r>
          </a:p>
          <a:p>
            <a:pPr>
              <a:buFont typeface="Wingdings" pitchFamily="2" charset="2"/>
              <a:buChar char="v"/>
            </a:pPr>
            <a:r>
              <a:rPr lang="ru-RU" sz="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Обеспечение </a:t>
            </a:r>
            <a:r>
              <a:rPr lang="ru-RU" sz="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медицинских организаций системы здравоохранения квалифицированными кадрами</a:t>
            </a:r>
          </a:p>
          <a:p>
            <a:pPr>
              <a:buFont typeface="Wingdings" pitchFamily="2" charset="2"/>
              <a:buChar char="v"/>
            </a:pPr>
            <a:r>
              <a:rPr lang="ru-RU" sz="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Борьба </a:t>
            </a:r>
            <a:r>
              <a:rPr lang="ru-RU" sz="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онкологическими </a:t>
            </a:r>
            <a:r>
              <a:rPr lang="ru-RU" sz="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заболеваниями</a:t>
            </a:r>
          </a:p>
          <a:p>
            <a:pPr>
              <a:buFont typeface="Wingdings" pitchFamily="2" charset="2"/>
              <a:buChar char="v"/>
            </a:pPr>
            <a:r>
              <a:rPr lang="ru-RU" sz="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Создание единого цифрового контура в здравоохранении на основе единой государственной информационной системы здравоохранения (ЕГИСЗ</a:t>
            </a:r>
            <a:r>
              <a:rPr lang="ru-RU" sz="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285984" y="1857365"/>
            <a:ext cx="200026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1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Современная </a:t>
            </a:r>
            <a:r>
              <a:rPr lang="ru-RU" sz="1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школа</a:t>
            </a:r>
          </a:p>
          <a:p>
            <a:pPr>
              <a:buFont typeface="Wingdings" pitchFamily="2" charset="2"/>
              <a:buChar char="v"/>
            </a:pPr>
            <a:r>
              <a:rPr lang="ru-RU" sz="1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Успех каждого </a:t>
            </a:r>
            <a:r>
              <a:rPr lang="ru-RU" sz="1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ребенка</a:t>
            </a:r>
          </a:p>
          <a:p>
            <a:pPr>
              <a:buFont typeface="Wingdings" pitchFamily="2" charset="2"/>
              <a:buChar char="v"/>
            </a:pPr>
            <a:r>
              <a:rPr lang="ru-RU" sz="1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Социальная активность</a:t>
            </a:r>
          </a:p>
          <a:p>
            <a:pPr>
              <a:buFont typeface="Wingdings" pitchFamily="2" charset="2"/>
              <a:buChar char="v"/>
            </a:pPr>
            <a:r>
              <a:rPr lang="ru-RU" sz="1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Молодые профессионалы (Повышение конкурентоспособности профессионального образования</a:t>
            </a:r>
            <a:r>
              <a:rPr lang="ru-RU" sz="1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Font typeface="Wingdings" pitchFamily="2" charset="2"/>
              <a:buChar char="v"/>
            </a:pPr>
            <a:r>
              <a:rPr lang="ru-RU" sz="1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Поддержка семей, имеющих </a:t>
            </a:r>
            <a:r>
              <a:rPr lang="ru-RU" sz="1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детей</a:t>
            </a:r>
          </a:p>
          <a:p>
            <a:pPr>
              <a:buFont typeface="Wingdings" pitchFamily="2" charset="2"/>
              <a:buChar char="v"/>
            </a:pPr>
            <a:r>
              <a:rPr lang="ru-RU" sz="1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sz="1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будущего</a:t>
            </a:r>
          </a:p>
          <a:p>
            <a:pPr>
              <a:buFont typeface="Wingdings" pitchFamily="2" charset="2"/>
              <a:buChar char="v"/>
            </a:pPr>
            <a:r>
              <a:rPr lang="ru-RU" sz="1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Цифровая образовательная </a:t>
            </a:r>
            <a:r>
              <a:rPr lang="ru-RU" sz="1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среда</a:t>
            </a:r>
            <a:endParaRPr lang="ru-RU" sz="1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72000" y="1857364"/>
            <a:ext cx="178595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900" b="1" dirty="0" smtClean="0">
                <a:latin typeface="Times New Roman" pitchFamily="18" charset="0"/>
                <a:cs typeface="Times New Roman" pitchFamily="18" charset="0"/>
              </a:rPr>
              <a:t>Финансовая поддержка семей при рождении </a:t>
            </a:r>
            <a:r>
              <a:rPr lang="ru-RU" sz="900" b="1" dirty="0" smtClean="0">
                <a:latin typeface="Times New Roman" pitchFamily="18" charset="0"/>
                <a:cs typeface="Times New Roman" pitchFamily="18" charset="0"/>
              </a:rPr>
              <a:t>детей</a:t>
            </a:r>
          </a:p>
          <a:p>
            <a:pPr>
              <a:buFont typeface="Wingdings" pitchFamily="2" charset="2"/>
              <a:buChar char="v"/>
            </a:pPr>
            <a:r>
              <a:rPr lang="ru-RU" sz="900" b="1" dirty="0" smtClean="0">
                <a:latin typeface="Times New Roman" pitchFamily="18" charset="0"/>
                <a:cs typeface="Times New Roman" pitchFamily="18" charset="0"/>
              </a:rPr>
              <a:t>Содействие занятости женщин – создание условий дошкольного образования для детей в возрасте до 3 </a:t>
            </a:r>
            <a:r>
              <a:rPr lang="ru-RU" sz="900" b="1" dirty="0" smtClean="0">
                <a:latin typeface="Times New Roman" pitchFamily="18" charset="0"/>
                <a:cs typeface="Times New Roman" pitchFamily="18" charset="0"/>
              </a:rPr>
              <a:t>лет</a:t>
            </a:r>
          </a:p>
          <a:p>
            <a:pPr>
              <a:buFont typeface="Wingdings" pitchFamily="2" charset="2"/>
              <a:buChar char="v"/>
            </a:pPr>
            <a:r>
              <a:rPr lang="ru-RU" sz="900" b="1" dirty="0" smtClean="0">
                <a:latin typeface="Times New Roman" pitchFamily="18" charset="0"/>
                <a:cs typeface="Times New Roman" pitchFamily="18" charset="0"/>
              </a:rPr>
              <a:t>Спорт -  норма </a:t>
            </a:r>
            <a:r>
              <a:rPr lang="ru-RU" sz="900" b="1" dirty="0" smtClean="0">
                <a:latin typeface="Times New Roman" pitchFamily="18" charset="0"/>
                <a:cs typeface="Times New Roman" pitchFamily="18" charset="0"/>
              </a:rPr>
              <a:t>жизни</a:t>
            </a:r>
          </a:p>
          <a:p>
            <a:pPr>
              <a:buFont typeface="Wingdings" pitchFamily="2" charset="2"/>
              <a:buChar char="v"/>
            </a:pPr>
            <a:r>
              <a:rPr lang="ru-RU" sz="900" b="1" dirty="0" smtClean="0">
                <a:latin typeface="Times New Roman" pitchFamily="18" charset="0"/>
                <a:cs typeface="Times New Roman" pitchFamily="18" charset="0"/>
              </a:rPr>
              <a:t>Старшее </a:t>
            </a:r>
            <a:r>
              <a:rPr lang="ru-RU" sz="900" b="1" dirty="0" smtClean="0">
                <a:latin typeface="Times New Roman" pitchFamily="18" charset="0"/>
                <a:cs typeface="Times New Roman" pitchFamily="18" charset="0"/>
              </a:rPr>
              <a:t>поколение</a:t>
            </a:r>
          </a:p>
          <a:p>
            <a:pPr>
              <a:buFont typeface="Wingdings" pitchFamily="2" charset="2"/>
              <a:buChar char="v"/>
            </a:pPr>
            <a:r>
              <a:rPr lang="ru-RU" sz="900" b="1" dirty="0" smtClean="0">
                <a:latin typeface="Times New Roman" pitchFamily="18" charset="0"/>
                <a:cs typeface="Times New Roman" pitchFamily="18" charset="0"/>
              </a:rPr>
              <a:t>Укрепление общественного </a:t>
            </a:r>
            <a:r>
              <a:rPr lang="ru-RU" sz="900" b="1" dirty="0" smtClean="0">
                <a:latin typeface="Times New Roman" pitchFamily="18" charset="0"/>
                <a:cs typeface="Times New Roman" pitchFamily="18" charset="0"/>
              </a:rPr>
              <a:t>здоровья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853222" y="1785927"/>
            <a:ext cx="19288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1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Цифровая </a:t>
            </a:r>
            <a:r>
              <a:rPr lang="ru-RU" sz="1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культура</a:t>
            </a:r>
          </a:p>
          <a:p>
            <a:pPr>
              <a:buFont typeface="Wingdings" pitchFamily="2" charset="2"/>
              <a:buChar char="v"/>
            </a:pPr>
            <a:r>
              <a:rPr lang="ru-RU" sz="1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Культурная </a:t>
            </a:r>
            <a:r>
              <a:rPr lang="ru-RU" sz="1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среда</a:t>
            </a:r>
          </a:p>
          <a:p>
            <a:pPr>
              <a:buFont typeface="Wingdings" pitchFamily="2" charset="2"/>
              <a:buChar char="v"/>
            </a:pPr>
            <a:r>
              <a:rPr lang="ru-RU" sz="1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Творческие </a:t>
            </a:r>
            <a:r>
              <a:rPr lang="ru-RU" sz="1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люди</a:t>
            </a:r>
            <a:endParaRPr lang="ru-RU" sz="1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0" y="5000636"/>
            <a:ext cx="19287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Чистая вода</a:t>
            </a:r>
          </a:p>
          <a:p>
            <a:pPr>
              <a:buFont typeface="Wingdings" pitchFamily="2" charset="2"/>
              <a:buChar char="v"/>
            </a:pPr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Сохранение лесов</a:t>
            </a:r>
            <a:endPara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AutoShape 11"/>
          <p:cNvSpPr>
            <a:spLocks noChangeArrowheads="1"/>
          </p:cNvSpPr>
          <p:nvPr/>
        </p:nvSpPr>
        <p:spPr bwMode="gray">
          <a:xfrm>
            <a:off x="2133053" y="4857409"/>
            <a:ext cx="2005013" cy="993790"/>
          </a:xfrm>
          <a:prstGeom prst="roundRect">
            <a:avLst>
              <a:gd name="adj" fmla="val 4690"/>
            </a:avLst>
          </a:prstGeom>
          <a:gradFill rotWithShape="1">
            <a:gsLst>
              <a:gs pos="0">
                <a:srgbClr val="FFC319"/>
              </a:gs>
              <a:gs pos="50000">
                <a:srgbClr val="FFC319">
                  <a:gamma/>
                  <a:tint val="69804"/>
                  <a:invGamma/>
                </a:srgbClr>
              </a:gs>
              <a:gs pos="100000">
                <a:srgbClr val="FFC319"/>
              </a:gs>
            </a:gsLst>
            <a:lin ang="2700000" scaled="1"/>
          </a:gra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C319"/>
            </a:extrusionClr>
          </a:sp3d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27" name="AutoShape 15"/>
          <p:cNvSpPr>
            <a:spLocks noChangeArrowheads="1"/>
          </p:cNvSpPr>
          <p:nvPr/>
        </p:nvSpPr>
        <p:spPr bwMode="gray">
          <a:xfrm>
            <a:off x="2143108" y="4500570"/>
            <a:ext cx="2128837" cy="3873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C319"/>
              </a:gs>
              <a:gs pos="100000">
                <a:srgbClr val="FFC319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Жилье и городская среда</a:t>
            </a:r>
            <a:endParaRPr kumimoji="0" lang="zh-CN" altLang="en-US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143108" y="4857760"/>
            <a:ext cx="19288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1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Обеспечение </a:t>
            </a:r>
            <a:r>
              <a:rPr lang="ru-RU" sz="1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устойчивого сокращения непригодного для проживания жилищного </a:t>
            </a:r>
            <a:r>
              <a:rPr lang="ru-RU" sz="1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фонда</a:t>
            </a:r>
          </a:p>
          <a:p>
            <a:pPr>
              <a:buFont typeface="Wingdings" pitchFamily="2" charset="2"/>
              <a:buChar char="v"/>
            </a:pPr>
            <a:r>
              <a:rPr lang="ru-RU" sz="1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Формирование комфортной городской среды</a:t>
            </a:r>
            <a:endParaRPr lang="ru-RU" sz="1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AutoShape 17"/>
          <p:cNvSpPr>
            <a:spLocks noChangeArrowheads="1"/>
          </p:cNvSpPr>
          <p:nvPr/>
        </p:nvSpPr>
        <p:spPr bwMode="gray">
          <a:xfrm>
            <a:off x="4416424" y="4292598"/>
            <a:ext cx="2084402" cy="2279650"/>
          </a:xfrm>
          <a:prstGeom prst="roundRect">
            <a:avLst>
              <a:gd name="adj" fmla="val 4690"/>
            </a:avLst>
          </a:prstGeom>
          <a:gradFill rotWithShape="1">
            <a:gsLst>
              <a:gs pos="0">
                <a:srgbClr val="A8D02A"/>
              </a:gs>
              <a:gs pos="50000">
                <a:srgbClr val="A8D02A">
                  <a:gamma/>
                  <a:tint val="69804"/>
                  <a:invGamma/>
                </a:srgbClr>
              </a:gs>
              <a:gs pos="100000">
                <a:srgbClr val="A8D02A"/>
              </a:gs>
            </a:gsLst>
            <a:lin ang="2700000" scaled="1"/>
          </a:gra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A8D02A"/>
            </a:extrusionClr>
          </a:sp3d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429124" y="4286256"/>
            <a:ext cx="2071702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10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Создание системы поддержки фермеров и развитие сельской </a:t>
            </a:r>
            <a:r>
              <a:rPr lang="ru-RU" sz="10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кооперации</a:t>
            </a:r>
          </a:p>
          <a:p>
            <a:pPr>
              <a:buFont typeface="Wingdings" pitchFamily="2" charset="2"/>
              <a:buChar char="v"/>
            </a:pPr>
            <a:r>
              <a:rPr lang="ru-RU" sz="10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Расширение доступа субъектов малого и среднего предпринимательства к финансовым ресурсам, в том числе к льготному </a:t>
            </a:r>
            <a:r>
              <a:rPr lang="ru-RU" sz="10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финансированию</a:t>
            </a:r>
          </a:p>
          <a:p>
            <a:pPr>
              <a:buFont typeface="Wingdings" pitchFamily="2" charset="2"/>
              <a:buChar char="v"/>
            </a:pPr>
            <a:r>
              <a:rPr lang="ru-RU" sz="10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Акселерация субъектов малого и среднего </a:t>
            </a:r>
            <a:r>
              <a:rPr lang="ru-RU" sz="10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предпринимательства</a:t>
            </a:r>
          </a:p>
          <a:p>
            <a:pPr>
              <a:buFont typeface="Wingdings" pitchFamily="2" charset="2"/>
              <a:buChar char="v"/>
            </a:pPr>
            <a:r>
              <a:rPr lang="ru-RU" sz="10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Популяризация предпринимательства</a:t>
            </a:r>
            <a:endParaRPr lang="ru-RU" sz="105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AutoShape 11"/>
          <p:cNvSpPr>
            <a:spLocks noChangeArrowheads="1"/>
          </p:cNvSpPr>
          <p:nvPr/>
        </p:nvSpPr>
        <p:spPr bwMode="gray">
          <a:xfrm>
            <a:off x="6781784" y="3071810"/>
            <a:ext cx="2005013" cy="1000132"/>
          </a:xfrm>
          <a:prstGeom prst="roundRect">
            <a:avLst>
              <a:gd name="adj" fmla="val 4690"/>
            </a:avLst>
          </a:prstGeom>
          <a:gradFill rotWithShape="1">
            <a:gsLst>
              <a:gs pos="0">
                <a:srgbClr val="FFC319"/>
              </a:gs>
              <a:gs pos="50000">
                <a:srgbClr val="FFC319">
                  <a:gamma/>
                  <a:tint val="69804"/>
                  <a:invGamma/>
                </a:srgbClr>
              </a:gs>
              <a:gs pos="100000">
                <a:srgbClr val="FFC319"/>
              </a:gs>
            </a:gsLst>
            <a:lin ang="2700000" scaled="1"/>
          </a:gra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C319"/>
            </a:extrusionClr>
          </a:sp3d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33" name="AutoShape 15"/>
          <p:cNvSpPr>
            <a:spLocks noChangeArrowheads="1"/>
          </p:cNvSpPr>
          <p:nvPr/>
        </p:nvSpPr>
        <p:spPr bwMode="gray">
          <a:xfrm>
            <a:off x="6786578" y="2786058"/>
            <a:ext cx="2128837" cy="3873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C319"/>
              </a:gs>
              <a:gs pos="100000">
                <a:srgbClr val="FFC319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ru-RU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Безопасные и качественные автомобильные </a:t>
            </a:r>
            <a:r>
              <a:rPr lang="ru-RU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дороги</a:t>
            </a:r>
            <a:endParaRPr lang="ru-RU" sz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858016" y="3214686"/>
            <a:ext cx="192882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Дорожная сеть (Республика Калмыкия</a:t>
            </a:r>
            <a:r>
              <a:rPr lang="ru-RU" sz="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Font typeface="Wingdings" pitchFamily="2" charset="2"/>
              <a:buChar char="v"/>
            </a:pPr>
            <a:r>
              <a:rPr lang="ru-RU" sz="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Общесистемные меры развития дорожного хозяйства (Республика Калмыкия)</a:t>
            </a:r>
            <a:endParaRPr lang="ru-RU" sz="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AutoShape 9"/>
          <p:cNvSpPr>
            <a:spLocks noChangeArrowheads="1"/>
          </p:cNvSpPr>
          <p:nvPr/>
        </p:nvSpPr>
        <p:spPr bwMode="gray">
          <a:xfrm>
            <a:off x="6781816" y="4864102"/>
            <a:ext cx="1957388" cy="1493856"/>
          </a:xfrm>
          <a:prstGeom prst="roundRect">
            <a:avLst>
              <a:gd name="adj" fmla="val 4690"/>
            </a:avLst>
          </a:prstGeom>
          <a:gradFill rotWithShape="1">
            <a:gsLst>
              <a:gs pos="0">
                <a:srgbClr val="FF6161"/>
              </a:gs>
              <a:gs pos="50000">
                <a:srgbClr val="FF6161">
                  <a:gamma/>
                  <a:tint val="69804"/>
                  <a:invGamma/>
                </a:srgbClr>
              </a:gs>
              <a:gs pos="100000">
                <a:srgbClr val="FF6161"/>
              </a:gs>
            </a:gsLst>
            <a:lin ang="2700000" scaled="1"/>
          </a:gradFill>
          <a:ln w="25400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6161"/>
            </a:extrusionClr>
          </a:sp3d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36" name="AutoShape 10"/>
          <p:cNvSpPr>
            <a:spLocks noChangeArrowheads="1"/>
          </p:cNvSpPr>
          <p:nvPr/>
        </p:nvSpPr>
        <p:spPr bwMode="gray">
          <a:xfrm>
            <a:off x="6786578" y="4357694"/>
            <a:ext cx="2143140" cy="519351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6161"/>
              </a:gs>
              <a:gs pos="100000">
                <a:srgbClr val="FF6161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square" anchor="ctr">
            <a:normAutofit fontScale="62500" lnSpcReduction="2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Цифровая экономика Российской Федерации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786578" y="4929198"/>
            <a:ext cx="19288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Информационная </a:t>
            </a:r>
            <a:r>
              <a:rPr lang="ru-RU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инфраструктура</a:t>
            </a:r>
          </a:p>
          <a:p>
            <a:pPr>
              <a:buFont typeface="Wingdings" pitchFamily="2" charset="2"/>
              <a:buChar char="v"/>
            </a:pPr>
            <a:r>
              <a:rPr lang="ru-RU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Кадры для цифровой </a:t>
            </a:r>
            <a:r>
              <a:rPr lang="ru-RU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экономики</a:t>
            </a:r>
          </a:p>
          <a:p>
            <a:pPr>
              <a:buFont typeface="Wingdings" pitchFamily="2" charset="2"/>
              <a:buChar char="v"/>
            </a:pPr>
            <a:r>
              <a:rPr lang="ru-RU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Информационная </a:t>
            </a:r>
            <a:r>
              <a:rPr lang="ru-RU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безопасность</a:t>
            </a:r>
          </a:p>
          <a:p>
            <a:pPr>
              <a:buFont typeface="Wingdings" pitchFamily="2" charset="2"/>
              <a:buChar char="v"/>
            </a:pPr>
            <a:r>
              <a:rPr lang="ru-RU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Цифровое государственное управление</a:t>
            </a:r>
            <a:endParaRPr lang="ru-RU" sz="1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AutoShape 19"/>
          <p:cNvSpPr>
            <a:spLocks noChangeArrowheads="1"/>
          </p:cNvSpPr>
          <p:nvPr/>
        </p:nvSpPr>
        <p:spPr bwMode="gray">
          <a:xfrm>
            <a:off x="4286248" y="3714752"/>
            <a:ext cx="2428892" cy="4587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A8D02A"/>
              </a:gs>
              <a:gs pos="100000">
                <a:srgbClr val="A8D02A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vert="horz" wrap="square" anchor="t" anchorCtr="0">
            <a:noAutofit/>
          </a:bodyPr>
          <a:lstStyle/>
          <a:p>
            <a:r>
              <a:rPr lang="ru-RU" sz="1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МСП и </a:t>
            </a:r>
            <a:r>
              <a:rPr lang="ru-RU" sz="1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поддержка индивидуальной предпринимательской </a:t>
            </a:r>
            <a:r>
              <a:rPr lang="ru-RU" sz="1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инициативы</a:t>
            </a:r>
            <a:endParaRPr lang="ru-RU" sz="1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Содержимое 5"/>
          <p:cNvGraphicFramePr>
            <a:graphicFrameLocks noGrp="1"/>
          </p:cNvGraphicFramePr>
          <p:nvPr>
            <p:ph idx="1"/>
          </p:nvPr>
        </p:nvGraphicFramePr>
        <p:xfrm>
          <a:off x="406400" y="377825"/>
          <a:ext cx="8331200" cy="6102350"/>
        </p:xfrm>
        <a:graphic>
          <a:graphicData uri="http://schemas.openxmlformats.org/presentationml/2006/ole">
            <p:oleObj spid="_x0000_s1026" r:id="rId3" imgW="8327858" imgH="6102625" progId="Excel.Sheet.8">
              <p:embed/>
            </p:oleObj>
          </a:graphicData>
        </a:graphic>
      </p:graphicFrame>
      <p:sp>
        <p:nvSpPr>
          <p:cNvPr id="24579" name="TextBox 1"/>
          <p:cNvSpPr txBox="1">
            <a:spLocks noChangeArrowheads="1"/>
          </p:cNvSpPr>
          <p:nvPr/>
        </p:nvSpPr>
        <p:spPr bwMode="auto">
          <a:xfrm>
            <a:off x="2000250" y="1143000"/>
            <a:ext cx="915988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>
                <a:latin typeface="Constantia" pitchFamily="18" charset="0"/>
              </a:rPr>
              <a:t>Всего</a:t>
            </a:r>
          </a:p>
          <a:p>
            <a:pPr algn="ctr"/>
            <a:r>
              <a:rPr lang="ru-RU">
                <a:latin typeface="Constantia" pitchFamily="18" charset="0"/>
              </a:rPr>
              <a:t>4 069,2</a:t>
            </a:r>
          </a:p>
        </p:txBody>
      </p:sp>
      <p:sp>
        <p:nvSpPr>
          <p:cNvPr id="24580" name="TextBox 1"/>
          <p:cNvSpPr txBox="1">
            <a:spLocks noChangeArrowheads="1"/>
          </p:cNvSpPr>
          <p:nvPr/>
        </p:nvSpPr>
        <p:spPr bwMode="auto">
          <a:xfrm>
            <a:off x="3643313" y="1143000"/>
            <a:ext cx="928687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>
                <a:latin typeface="Constantia" pitchFamily="18" charset="0"/>
              </a:rPr>
              <a:t>Всего  4 115,7  </a:t>
            </a:r>
          </a:p>
        </p:txBody>
      </p:sp>
      <p:sp>
        <p:nvSpPr>
          <p:cNvPr id="24581" name="TextBox 1"/>
          <p:cNvSpPr txBox="1">
            <a:spLocks noChangeArrowheads="1"/>
          </p:cNvSpPr>
          <p:nvPr/>
        </p:nvSpPr>
        <p:spPr bwMode="auto">
          <a:xfrm>
            <a:off x="5286375" y="1143000"/>
            <a:ext cx="928688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>
                <a:latin typeface="Constantia" pitchFamily="18" charset="0"/>
              </a:rPr>
              <a:t>Всего  3 975,6</a:t>
            </a:r>
          </a:p>
        </p:txBody>
      </p:sp>
      <p:sp>
        <p:nvSpPr>
          <p:cNvPr id="24582" name="TextBox 1"/>
          <p:cNvSpPr txBox="1">
            <a:spLocks noChangeArrowheads="1"/>
          </p:cNvSpPr>
          <p:nvPr/>
        </p:nvSpPr>
        <p:spPr bwMode="auto">
          <a:xfrm>
            <a:off x="6929438" y="1143000"/>
            <a:ext cx="9556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>
                <a:latin typeface="Constantia" pitchFamily="18" charset="0"/>
              </a:rPr>
              <a:t>Всего  3 578,4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 descr="C:\Users\Meltenov_PA\Desktop\i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25612" y="3356992"/>
            <a:ext cx="3354500" cy="312283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39754" y="3851547"/>
            <a:ext cx="1611812" cy="24562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Блок-схема: альтернативный процесс 1"/>
          <p:cNvSpPr>
            <a:spLocks noChangeArrowheads="1"/>
          </p:cNvSpPr>
          <p:nvPr/>
        </p:nvSpPr>
        <p:spPr bwMode="auto">
          <a:xfrm>
            <a:off x="1571604" y="857232"/>
            <a:ext cx="5976664" cy="720080"/>
          </a:xfrm>
          <a:prstGeom prst="flowChartAlternateProcess">
            <a:avLst/>
          </a:prstGeom>
          <a:solidFill>
            <a:schemeClr val="accent3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714480" y="928670"/>
            <a:ext cx="5786478" cy="5257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  <a:effectLst>
            <a:softEdge rad="1270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0" tIns="0" rIns="0" bIns="0">
            <a:spAutoFit/>
          </a:bodyPr>
          <a:lstStyle>
            <a:lvl1pPr marL="88900" defTabSz="642938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642938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642938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642938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642938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64293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64293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64293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64293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ts val="4050"/>
              </a:lnSpc>
            </a:pPr>
            <a:r>
              <a:rPr lang="ru-RU" sz="4000" i="1" dirty="0" smtClean="0">
                <a:solidFill>
                  <a:srgbClr val="002060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solidFill>
                  <a:srgbClr val="002060"/>
                </a:solidFill>
                <a:latin typeface="Cambria" pitchFamily="18" charset="0"/>
                <a:cs typeface="Times New Roman" pitchFamily="18" charset="0"/>
              </a:rPr>
              <a:t>Контактная информация:</a:t>
            </a:r>
          </a:p>
        </p:txBody>
      </p:sp>
      <p:sp>
        <p:nvSpPr>
          <p:cNvPr id="21" name="Блок-схема: альтернативный процесс 1"/>
          <p:cNvSpPr>
            <a:spLocks noChangeArrowheads="1"/>
          </p:cNvSpPr>
          <p:nvPr/>
        </p:nvSpPr>
        <p:spPr bwMode="auto">
          <a:xfrm>
            <a:off x="1571604" y="4214818"/>
            <a:ext cx="6215106" cy="1857388"/>
          </a:xfrm>
          <a:prstGeom prst="flowChartAlternateProcess">
            <a:avLst/>
          </a:prstGeom>
          <a:solidFill>
            <a:schemeClr val="accent3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dirty="0" smtClean="0"/>
              <a:t>По вопросам, связанным с информацией, содержащейся в «Бюджете для граждан» обращаться  в отдел методологии бюджетного процесса Министерства финансов Республики Калмыкия по тел. (84722) 3-54-70  или по электронному адресу: </a:t>
            </a:r>
            <a:r>
              <a:rPr lang="en-US" dirty="0" smtClean="0">
                <a:hlinkClick r:id="rId4"/>
              </a:rPr>
              <a:t>ufp@minfinrk.ru</a:t>
            </a:r>
            <a:endParaRPr lang="ru-RU" dirty="0" smtClean="0"/>
          </a:p>
          <a:p>
            <a:pPr algn="ctr"/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" name="Блок-схема: альтернативный процесс 1"/>
          <p:cNvSpPr>
            <a:spLocks noChangeArrowheads="1"/>
          </p:cNvSpPr>
          <p:nvPr/>
        </p:nvSpPr>
        <p:spPr bwMode="auto">
          <a:xfrm>
            <a:off x="1500166" y="1785926"/>
            <a:ext cx="6215106" cy="2357454"/>
          </a:xfrm>
          <a:prstGeom prst="flowChartAlternateProcess">
            <a:avLst/>
          </a:prstGeom>
          <a:solidFill>
            <a:schemeClr val="accent3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dirty="0" smtClean="0"/>
              <a:t>Министерство финансов Республики Калмыкия</a:t>
            </a:r>
          </a:p>
          <a:p>
            <a:pPr algn="ctr"/>
            <a:r>
              <a:rPr lang="ru-RU" dirty="0" smtClean="0"/>
              <a:t>358000, Республика Калмыкия, г.Элиста, ул.Лермонтова, 3</a:t>
            </a:r>
          </a:p>
          <a:p>
            <a:pPr algn="ctr"/>
            <a:r>
              <a:rPr lang="ru-RU" dirty="0" smtClean="0"/>
              <a:t>тел. 8 (84722) 3-54-44, тел./факс 3-54-49</a:t>
            </a:r>
          </a:p>
          <a:p>
            <a:pPr algn="ctr"/>
            <a:r>
              <a:rPr lang="ru-RU" dirty="0" smtClean="0"/>
              <a:t>е-</a:t>
            </a:r>
            <a:r>
              <a:rPr lang="en-US" dirty="0" smtClean="0"/>
              <a:t>mail</a:t>
            </a:r>
            <a:r>
              <a:rPr lang="ru-RU" dirty="0" smtClean="0"/>
              <a:t>: </a:t>
            </a:r>
            <a:r>
              <a:rPr lang="en-US" dirty="0" smtClean="0">
                <a:hlinkClick r:id="rId5"/>
              </a:rPr>
              <a:t>org@minfinrk.ru</a:t>
            </a:r>
            <a:r>
              <a:rPr lang="ru-RU" dirty="0" smtClean="0"/>
              <a:t> </a:t>
            </a:r>
          </a:p>
          <a:p>
            <a:pPr algn="ctr"/>
            <a:r>
              <a:rPr lang="ru-RU" dirty="0" err="1" smtClean="0"/>
              <a:t>Веб-сайт</a:t>
            </a:r>
            <a:r>
              <a:rPr lang="ru-RU" dirty="0" smtClean="0"/>
              <a:t>: </a:t>
            </a:r>
            <a:r>
              <a:rPr lang="en-US" u="sng" dirty="0" smtClean="0">
                <a:hlinkClick r:id="rId6"/>
              </a:rPr>
              <a:t>http://minfin.kalmregion.ru/</a:t>
            </a:r>
            <a:r>
              <a:rPr lang="en-US" dirty="0" smtClean="0"/>
              <a:t> </a:t>
            </a:r>
            <a:endParaRPr lang="ru-RU" dirty="0" smtClean="0"/>
          </a:p>
          <a:p>
            <a:pPr algn="ctr"/>
            <a:r>
              <a:rPr lang="ru-RU" dirty="0" smtClean="0"/>
              <a:t>Режим работы:  9.00 – 18.00</a:t>
            </a:r>
          </a:p>
          <a:p>
            <a:pPr algn="ctr"/>
            <a:r>
              <a:rPr lang="ru-RU" dirty="0" smtClean="0">
                <a:hlinkClick r:id="rId7"/>
              </a:rPr>
              <a:t>Порядок и время приема граждан </a:t>
            </a:r>
            <a:endParaRPr lang="ru-RU" dirty="0" smtClean="0"/>
          </a:p>
          <a:p>
            <a:pPr algn="ctr"/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4473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0" y="1071546"/>
          <a:ext cx="9144000" cy="5786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C:\Users\Kokldanov-NA\Downloads\74418025.jp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335117" y="0"/>
            <a:ext cx="1329998" cy="102971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428992" y="142852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ГЛОССАРИЙ</a:t>
            </a:r>
            <a:endParaRPr lang="ru-RU" sz="28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0" y="1071546"/>
          <a:ext cx="9144000" cy="5786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C:\Users\Kokldanov-NA\Downloads\74418025.jp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335117" y="0"/>
            <a:ext cx="1329998" cy="102971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428992" y="142852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ГЛОССАРИЙ</a:t>
            </a:r>
            <a:endParaRPr lang="ru-RU" sz="28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14119</TotalTime>
  <Words>11553</Words>
  <Application>Microsoft Office PowerPoint</Application>
  <PresentationFormat>Экран (4:3)</PresentationFormat>
  <Paragraphs>2850</Paragraphs>
  <Slides>72</Slides>
  <Notes>9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72</vt:i4>
      </vt:variant>
    </vt:vector>
  </HeadingPairs>
  <TitlesOfParts>
    <vt:vector size="75" baseType="lpstr">
      <vt:lpstr>Поток</vt:lpstr>
      <vt:lpstr>1_Поток</vt:lpstr>
      <vt:lpstr>Лист Microsoft Office Excel 97-2003</vt:lpstr>
      <vt:lpstr>Бюджет для граждан</vt:lpstr>
      <vt:lpstr>Уважаемые жители Республики Калмыкия!         </vt:lpstr>
      <vt:lpstr>Слайд 3</vt:lpstr>
      <vt:lpstr>Что же такое бюджет?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Доходы республиканского бюджета формируются за счет:</vt:lpstr>
      <vt:lpstr>Слайд 13</vt:lpstr>
      <vt:lpstr>Республика Калмыкия - субъект Российской Федерации в составе Южного федерального округа</vt:lpstr>
      <vt:lpstr>Слайд 15</vt:lpstr>
      <vt:lpstr>Слайд 16</vt:lpstr>
      <vt:lpstr>Составление проекта республиканского бюджета основывается на: </vt:lpstr>
      <vt:lpstr>Слайд 18</vt:lpstr>
      <vt:lpstr>Слайд 19</vt:lpstr>
      <vt:lpstr>Слайд 20</vt:lpstr>
      <vt:lpstr>Позиции Республики Калмыкия в рейтингах </vt:lpstr>
      <vt:lpstr>Повышение финансовой грамотности населения в 2019 году:</vt:lpstr>
      <vt:lpstr>Мероприятия по повышению финансовой грамотности в 2020 году</vt:lpstr>
      <vt:lpstr>Слайд 24</vt:lpstr>
      <vt:lpstr>Доходы республиканского бюджета, тыс. руб.</vt:lpstr>
      <vt:lpstr>Доходы республиканского бюджета, тыс. руб.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Распределение бюджетных ассигнований по разделам  и подразделам классификации  расходов на 2020 год и на плановый  период 2021 и 2022 гг., тыс. руб.</vt:lpstr>
      <vt:lpstr>Распределение бюджетных ассигнований по разделам  и подразделам классификации  расходов на 2020 год и на плановый  период 2021 и 2022 гг., тыс. руб.</vt:lpstr>
      <vt:lpstr>Распределение бюджетных ассигнований по разделам  и подразделам классификации  расходов на 2020 год и на плановый  период 2021 и 2022 гг., тыс. руб.</vt:lpstr>
      <vt:lpstr>Распределение бюджетных ассигнований по разделам  и подразделам классификации  расходов на 2020 год и на плановый  период 2021 и 2022 гг., тыс. руб.</vt:lpstr>
      <vt:lpstr>Программная структура расходов республиканского бюджета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Государственная программа  «Социальная поддержка населения Республики Калмыкия»</vt:lpstr>
      <vt:lpstr>Государственная программа  Республики Калмыкия «Доступная среда»</vt:lpstr>
      <vt:lpstr>Государственная программа  «Содействие занятости населения и улучшение условий, охраны труда в Республике Калмыкия»</vt:lpstr>
      <vt:lpstr>Слайд 56</vt:lpstr>
      <vt:lpstr>Государственная программа  Республики Калмыкия «Развитие культуры и туризма Республики Калмыкия»</vt:lpstr>
      <vt:lpstr>Государственная программа  «Развитие физической культуры, спорта и молодежной политики в Республике Калмыкия»</vt:lpstr>
      <vt:lpstr>Государственная программа  «Повышение качества предоставления жилищно-коммунальных услуг, развитие инфраструктуры жилищно-коммунального комплекса Республики Калмыкия»</vt:lpstr>
      <vt:lpstr>Слайд 60</vt:lpstr>
      <vt:lpstr>Государственная программа  Республики Калмыкия «Развитие транспортного комплекса и дорожного хозяйства Республики Калмыкия»</vt:lpstr>
      <vt:lpstr>Государственная программа  Республики Калмыкия «Обеспечение доступным и комфортным жильем жителей Республики Калмыкия»</vt:lpstr>
      <vt:lpstr>Государственная программа  Республики Калмыкия «Охрана окружающей среды»</vt:lpstr>
      <vt:lpstr>Государственная программа  Республики Калмыкия «Экономическое развитие и улучшение инвестиционного климата в Республике Калмыкия»</vt:lpstr>
      <vt:lpstr>Государственная программа  Республики Калмыкия «Управление государственными финансами Республики Калмыкия»</vt:lpstr>
      <vt:lpstr>Государственная программа  Республики Калмыкия «Управление республиканским имуществом и земельными ресурсам»</vt:lpstr>
      <vt:lpstr>Государственная программа Республики Калмыкия «Информационное общество Республики Калмыкия»</vt:lpstr>
      <vt:lpstr>Государственная программа  «Противодействие коррупции в Республике Калмыкия в 2017 – 2021 годах»</vt:lpstr>
      <vt:lpstr>Государственная программа  Республики Калмыкия «Формирование комфортной городской среды на территории Республики Калмыкия »</vt:lpstr>
      <vt:lpstr>Слайд 70</vt:lpstr>
      <vt:lpstr>Слайд 71</vt:lpstr>
      <vt:lpstr>Слайд 72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Djungurov_II</cp:lastModifiedBy>
  <cp:revision>1454</cp:revision>
  <dcterms:created xsi:type="dcterms:W3CDTF">2014-10-29T07:01:22Z</dcterms:created>
  <dcterms:modified xsi:type="dcterms:W3CDTF">2019-11-13T10:49:27Z</dcterms:modified>
</cp:coreProperties>
</file>